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image" Target="../media/image-6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микроорганизмов и биотехнология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 — незаметная основа современной промышленной биологии.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быстрое размножение, простое культивирование и управляемый обмен веществ сделали микробы удобной основой для получения лекарств, пищевых компонентов и экологичных материалов в больших объемах.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как производственные «фабрики»
</a:t>
            </a:r>
            <a:endParaRPr lang="en-US" sz="2569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селекция микроорганизмов
</a:t>
            </a:r>
            <a:endParaRPr lang="en-US" sz="301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Целенаправленный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микроорганизмов — это поиск и закрепление штаммов с полезными признаками, которые особенно ценны для производства и сохраняются при последующем размножении.
</a:t>
            </a:r>
            <a:endParaRPr lang="en-US" sz="1528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процесса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ее основе лежат наследственная изменчивость, мутации и отбор. Именно разнообразие вариантов позволяет находить формы с более высокой продуктивностью и лучшей устойчивостью.
</a:t>
            </a:r>
            <a:endParaRPr lang="en-US" sz="1566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улучшают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стремятся увеличить синтез нужного вещества, уменьшить образование побочных продуктов и повысить устойчивость клеток к кислотности, температуре и другим стрессам.
</a:t>
            </a:r>
            <a:endParaRPr lang="en-US" sz="1517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человека это означает более высокий выход антибиотиков, ферментов и пищевых добавок, а также более стабильную и экономичную работу биотехнологических производств.
</a:t>
            </a:r>
            <a:endParaRPr lang="en-US" sz="156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объекты селекции микроорганизмов
</a:t>
            </a:r>
            <a:endParaRPr lang="en-US" sz="256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часто используют как продуценты антибиотиков, аминокислот и ферментов. Они быстро растут, легко поддаются отбору и хорошо изучены в промышленной микробиологии.
</a:t>
            </a:r>
            <a:endParaRPr lang="en-US" sz="1712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
</a:t>
            </a:r>
            <a:pPr algn="l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ценны для спиртового брожения, получения витаминов и белковых продуктов. Их удобно выращивать, а многие штаммы устойчивы к условиям массового культивирования.
</a:t>
            </a:r>
            <a:endParaRPr lang="en-US" sz="1675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Плесневые грибы применяют для получения органических кислот и ферментов. Именно среди них были найдены важные продуценты, ставшие основой промышленной биотехнологии.
</a:t>
            </a:r>
            <a:endParaRPr lang="en-US" sz="1746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Актиномицеты
</a:t>
            </a:r>
            <a:pPr algn="l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Актиномицеты особенно известны как источники биологически активных веществ, прежде всего антибиотиков. Их разнообразие делает их важными объектами для поиска новых штаммов.
</a:t>
            </a:r>
            <a:endParaRPr lang="en-US" sz="163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микробной биотехнологии и их применение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наиболее массовыми направлениями остаются ферменты и органические кислоты, поскольку они востребованы сразу в нескольких отраслях.
</a:t>
            </a:r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выпуска отражает практический спрос: промышленность чаще выбирает продукты с широким и стабильным рынком.
</a:t>
            </a:r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«Селекция микроорганизмов. Биотехнология»; условное распределение для наглядности.
</a:t>
            </a:r>
            <a:endParaRPr lang="en-US" sz="146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0874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4924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73449" y="4206233"/>
            <a:ext cx="521700" cy="4637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66949" y="4186700"/>
            <a:ext cx="502800" cy="5028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849524" y="4229420"/>
            <a:ext cx="521700" cy="41736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 исходные штаммы
</a:t>
            </a:r>
            <a:endParaRPr lang="en-US" sz="3200" dirty="0"/>
          </a:p>
        </p:txBody>
      </p:sp>
      <p:sp>
        <p:nvSpPr>
          <p:cNvPr id="20" name="Text 2"/>
          <p:cNvSpPr txBox="1"/>
          <p:nvPr/>
        </p:nvSpPr>
        <p:spPr>
          <a:xfrm>
            <a:off x="1787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Почва, компост и растительные остатки содержат огромное разнообразие микробов. Здесь чаще всего находят штаммы, приспособленные к разложению сложных веществ и накоплению полезных метаболитов.
</a:t>
            </a:r>
            <a:pPr algn="ctr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 компост
</a:t>
            </a:r>
            <a:endParaRPr lang="en-US" sz="1165" dirty="0"/>
          </a:p>
        </p:txBody>
      </p:sp>
      <p:sp>
        <p:nvSpPr>
          <p:cNvPr id="21" name="Text 3"/>
          <p:cNvSpPr txBox="1"/>
          <p:nvPr/>
        </p:nvSpPr>
        <p:spPr>
          <a:xfrm>
            <a:off x="376281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поверхности растений, из пищевых продуктов и природных сообществ можно выделить штаммы, уже прошедшие естественный отбор в сложной среде и потому интересные для промышленности.
</a:t>
            </a:r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продукты
</a:t>
            </a:r>
            <a:endParaRPr lang="en-US" sz="1180" dirty="0"/>
          </a:p>
        </p:txBody>
      </p:sp>
      <p:sp>
        <p:nvSpPr>
          <p:cNvPr id="22" name="Text 4"/>
          <p:cNvSpPr txBox="1"/>
          <p:nvPr/>
        </p:nvSpPr>
        <p:spPr>
          <a:xfrm>
            <a:off x="197079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Водоемы, сточные воды и донные осадки дают богатый материал для поиска новых культур. Такие сообщества часто включают микроорганизмы с высокой приспособляемостью и активным обменом веществ.
</a:t>
            </a:r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донные отложения
</a:t>
            </a:r>
            <a:endParaRPr lang="en-US" sz="1180" dirty="0"/>
          </a:p>
        </p:txBody>
      </p:sp>
      <p:sp>
        <p:nvSpPr>
          <p:cNvPr id="23" name="Text 5"/>
          <p:cNvSpPr txBox="1"/>
          <p:nvPr/>
        </p:nvSpPr>
        <p:spPr>
          <a:xfrm>
            <a:off x="555484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источники, соленые озера и кислые почвы особенно ценны как источники необычных ферментов и устойчивых клеток. Такие организмы нередко работают там, где обычные штаммы не выживают.
</a:t>
            </a:r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среды
</a:t>
            </a:r>
            <a:endParaRPr lang="en-US" sz="1177" dirty="0"/>
          </a:p>
        </p:txBody>
      </p:sp>
      <p:sp>
        <p:nvSpPr>
          <p:cNvPr id="24" name="Text 6"/>
          <p:cNvSpPr txBox="1"/>
          <p:nvPr/>
        </p:nvSpPr>
        <p:spPr>
          <a:xfrm>
            <a:off x="73468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Коллекции культур сохраняют уже изученные штаммы и помогают быстро сравнивать варианты. Это надежный путь к проверенному исходному материалу без повторного поиска в природе.
</a:t>
            </a:r>
            <a:pPr algn="ctr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Коллекции культур
</a:t>
            </a:r>
            <a:endParaRPr lang="en-US" sz="126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создают промышленный штамм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отбора и проверки: от природного изолята до стабильного продуцента.
</a:t>
            </a:r>
            <a:endParaRPr lang="en-US" sz="155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создают наследственную изменчивость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306725" y="1221875"/>
            <a:ext cx="2240272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Спонтанные мутации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изменения наследственного материала возникают сами по себе. Такие редкие события создают исходное разнообразие, из которого затем можно отобрать более продуктивные варианты.
</a:t>
            </a:r>
            <a:endParaRPr lang="en-US" sz="1466" dirty="0"/>
          </a:p>
        </p:txBody>
      </p:sp>
      <p:sp>
        <p:nvSpPr>
          <p:cNvPr id="12" name="Text 3"/>
          <p:cNvSpPr txBox="1"/>
          <p:nvPr/>
        </p:nvSpPr>
        <p:spPr>
          <a:xfrm>
            <a:off x="2649593" y="1221875"/>
            <a:ext cx="2240272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
</a:t>
            </a:r>
            <a:pPr algn="l" indent="0" marL="0">
              <a:lnSpc>
                <a:spcPct val="100000"/>
              </a:lnSpc>
              <a:buNone/>
            </a:pPr>
            <a:r>
              <a:rPr lang="en-US" sz="14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Ультрафиолетовое облучение повреждает ДНК и повышает частоту мутаций. После обработки получают множество клеток, среди которых лишь немногие обладают полезными свойствами.
</a:t>
            </a:r>
            <a:endParaRPr lang="en-US" sz="1593" dirty="0"/>
          </a:p>
        </p:txBody>
      </p:sp>
      <p:sp>
        <p:nvSpPr>
          <p:cNvPr id="13" name="Text 4"/>
          <p:cNvSpPr txBox="1"/>
          <p:nvPr/>
        </p:nvSpPr>
        <p:spPr>
          <a:xfrm>
            <a:off x="4985601" y="1221875"/>
            <a:ext cx="2240272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мутагены
</a:t>
            </a:r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вещества вызывают различные изменения в генетическом материале. Метод дает большой набор мутантов, но требует тщательного отбора и проверки стабильности.
</a:t>
            </a:r>
            <a:endParaRPr lang="en-US" sz="1596" dirty="0"/>
          </a:p>
        </p:txBody>
      </p:sp>
      <p:sp>
        <p:nvSpPr>
          <p:cNvPr id="14" name="Text 5"/>
          <p:cNvSpPr txBox="1"/>
          <p:nvPr/>
        </p:nvSpPr>
        <p:spPr>
          <a:xfrm>
            <a:off x="306714" y="3129875"/>
            <a:ext cx="2240177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позволяет объединять наследственный материал и создавать новые сочетания признаков. Это расширяет поисковое пространство и повышает шанс найти удачный промышленный вариант.
</a:t>
            </a:r>
            <a:endParaRPr lang="en-US" sz="1470" dirty="0"/>
          </a:p>
        </p:txBody>
      </p:sp>
      <p:sp>
        <p:nvSpPr>
          <p:cNvPr id="15" name="Text 6"/>
          <p:cNvSpPr txBox="1"/>
          <p:nvPr/>
        </p:nvSpPr>
        <p:spPr>
          <a:xfrm>
            <a:off x="2649471" y="3129875"/>
            <a:ext cx="2240177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генов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генов помогает внести в клетку нужную информацию из другого источника. Так получают штаммы, способные синтезировать больше целевого продукта или работать в новых условиях.
</a:t>
            </a:r>
            <a:endParaRPr lang="en-US" sz="152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методов улучшения микроорганизмов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подходы отличаются точностью, стоимостью и скоростью получения результата.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метод, тем выше технологическая сложность, но тем более управляемым становится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учебной теме «Селекция микроорганизмов»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отбора перспективного штамма
</a:t>
            </a:r>
            <a:endParaRPr lang="en-US" sz="2609" dirty="0"/>
          </a:p>
        </p:txBody>
      </p:sp>
      <p:sp>
        <p:nvSpPr>
          <p:cNvPr id="11" name="Text 2"/>
          <p:cNvSpPr txBox="1"/>
          <p:nvPr/>
        </p:nvSpPr>
        <p:spPr>
          <a:xfrm>
            <a:off x="708079" y="1186850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Перспективный штамм должен быстро наращивать биомассу, чтобы производство было экономичным и не требовало слишком длительного культивирования.
</a:t>
            </a:r>
            <a:endParaRPr lang="en-US" sz="1536" dirty="0"/>
          </a:p>
        </p:txBody>
      </p:sp>
      <p:sp>
        <p:nvSpPr>
          <p:cNvPr id="12" name="Text 3"/>
          <p:cNvSpPr txBox="1"/>
          <p:nvPr/>
        </p:nvSpPr>
        <p:spPr>
          <a:xfrm>
            <a:off x="708079" y="2357927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выход продукта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для отбора — способность стабильно образовывать много целевого вещества, а не только хорошо размножаться в среде.
</a:t>
            </a:r>
            <a:endParaRPr lang="en-US" sz="1542" dirty="0"/>
          </a:p>
        </p:txBody>
      </p:sp>
      <p:sp>
        <p:nvSpPr>
          <p:cNvPr id="13" name="Text 4"/>
          <p:cNvSpPr txBox="1"/>
          <p:nvPr/>
        </p:nvSpPr>
        <p:spPr>
          <a:xfrm>
            <a:off x="708079" y="3529005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условиям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Штамм должен переносить изменения pH, температуры, концентрации кислорода и другие особенности ферментера без заметной потери продуктивности.
</a:t>
            </a:r>
            <a:endParaRPr lang="en-US" sz="1542" dirty="0"/>
          </a:p>
        </p:txBody>
      </p:sp>
      <p:sp>
        <p:nvSpPr>
          <p:cNvPr id="14" name="Text 5"/>
          <p:cNvSpPr txBox="1"/>
          <p:nvPr/>
        </p:nvSpPr>
        <p:spPr>
          <a:xfrm>
            <a:off x="4230828" y="1186850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промышленности важны отсутствие патогенности и токсичности, а также генетическая стабильность, чтобы полезный признак не терялся со временем.
</a:t>
            </a:r>
            <a:endParaRPr lang="en-US" sz="1542" dirty="0"/>
          </a:p>
        </p:txBody>
      </p:sp>
      <p:sp>
        <p:nvSpPr>
          <p:cNvPr id="15" name="Text 6"/>
          <p:cNvSpPr txBox="1"/>
          <p:nvPr/>
        </p:nvSpPr>
        <p:spPr>
          <a:xfrm>
            <a:off x="4230828" y="2357927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Неприхотливость к сырью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ценятся штаммы, способные использовать дешевое и доступное сырье, включая побочные продукты пищевой промышленности и сельского хозяйства.
</a:t>
            </a:r>
            <a:endParaRPr lang="en-US" sz="153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Ферментер как среда реализации селекции и культивирования
</a:t>
            </a:r>
            <a:endParaRPr lang="en-US" sz="256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Герметичная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42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Ферментер изолирует культуру от внешней среды и позволяет поддерживать стерильность на протяжении всего процесса. Это особенно важно для получения чистого продукта без примесей посторонней микрофлоры.
</a:t>
            </a:r>
            <a:endParaRPr lang="en-US" sz="1603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контроль параметров
</a:t>
            </a:r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pH, аэрация и перемешивание регулируются автоматически. Благодаря этому штамм работает в стабильных условиях и сохраняет высокую скорость роста и синтеза нужного вещества.
</a:t>
            </a:r>
            <a:endParaRPr lang="en-US" sz="1535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Подача сырья и 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138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трубопроводы в аппарат поступают питательная среда и воздух, а мешалка обеспечивает равномерное распределение компонентов. Так культура получает доступ к питанию и кислороду без локальных перепадов.
</a:t>
            </a:r>
            <a:endParaRPr lang="en-US" sz="1556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свойствами штамма
</a:t>
            </a:r>
            <a:pPr algn="l" indent="0" marL="0">
              <a:lnSpc>
                <a:spcPct val="100000"/>
              </a:lnSpc>
              <a:buNone/>
            </a:pPr>
            <a:r>
              <a:rPr lang="en-US" sz="124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самый перспективный микроорганизм проявляет свои качества только при правильно подобранном режиме культивирования. Поэтому эффективность селекции напрямую зависит от того, насколько точно ферментер воспроизводит заданные условия.
</a:t>
            </a:r>
            <a:endParaRPr lang="en-US" sz="14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выход продукта при ферментации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выход влияет не один параметр, а их сочетание. Для разных штаммов оптимальные значения могут отличаться, поэтому режим ферментации подбирают опытным путем.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обычно имеют аэрация и состав среды; остальные факторы усиливают или ограничивают результат, если выходят за оптимальные границы.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селекции микроорганизмов и биотехнологии; качественная оценка по значимости факторов.
</a:t>
            </a:r>
            <a:endParaRPr lang="en-US" sz="14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800" y="1604408"/>
            <a:ext cx="521700" cy="46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42750" y="1584875"/>
            <a:ext cx="43995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1400" y="1584875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11475" y="1584875"/>
            <a:ext cx="5028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2100" y="1604408"/>
            <a:ext cx="521700" cy="4637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продуктов микробной биотехнологии
</a:t>
            </a:r>
            <a:endParaRPr lang="en-US" sz="2825" dirty="0"/>
          </a:p>
        </p:txBody>
      </p:sp>
      <p:sp>
        <p:nvSpPr>
          <p:cNvPr id="16" name="Text 2"/>
          <p:cNvSpPr txBox="1"/>
          <p:nvPr/>
        </p:nvSpPr>
        <p:spPr>
          <a:xfrm>
            <a:off x="2188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используются для получения пенициллина, стрептомицина и тетрациклина. Эти вещества стали основой современной антимикробной терапии и показали, насколько важен отбор высокопродуктивных штаммов.
</a:t>
            </a:r>
            <a:endParaRPr lang="en-US" sz="1118" dirty="0"/>
          </a:p>
        </p:txBody>
      </p:sp>
      <p:sp>
        <p:nvSpPr>
          <p:cNvPr id="17" name="Text 3"/>
          <p:cNvSpPr txBox="1"/>
          <p:nvPr/>
        </p:nvSpPr>
        <p:spPr>
          <a:xfrm>
            <a:off x="2001875" y="2155150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кислоты
</a:t>
            </a:r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Лимонная и молочная кислоты производятся в больших объемах и широко применяются в пищевой промышленности. Они влияют на вкус, сохранность и технологические свойства продуктов.
</a:t>
            </a:r>
            <a:endParaRPr lang="en-US" sz="1211" dirty="0"/>
          </a:p>
        </p:txBody>
      </p:sp>
      <p:sp>
        <p:nvSpPr>
          <p:cNvPr id="18" name="Text 4"/>
          <p:cNvSpPr txBox="1"/>
          <p:nvPr/>
        </p:nvSpPr>
        <p:spPr>
          <a:xfrm>
            <a:off x="38019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Амилазы, протеазы и липазы ускоряют химические реакции и востребованы в пищевой промышленности, бытовой химии и переработке сырья. Их получают из специально подобранных культур микроорганизмов.
</a:t>
            </a:r>
            <a:endParaRPr lang="en-US" sz="1211" dirty="0"/>
          </a:p>
        </p:txBody>
      </p:sp>
      <p:sp>
        <p:nvSpPr>
          <p:cNvPr id="19" name="Text 5"/>
          <p:cNvSpPr txBox="1"/>
          <p:nvPr/>
        </p:nvSpPr>
        <p:spPr>
          <a:xfrm>
            <a:off x="5601975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Рекомбинантные белки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микробных клеток получают инсулин и отдельные компоненты вакцин. Такой подход важен для медицины, потому что обеспечивает воспроизводимость, чистоту и промышленный масштаб производства.
</a:t>
            </a:r>
            <a:endParaRPr lang="en-US" sz="1112" dirty="0"/>
          </a:p>
        </p:txBody>
      </p:sp>
      <p:sp>
        <p:nvSpPr>
          <p:cNvPr id="20" name="Text 6"/>
          <p:cNvSpPr txBox="1"/>
          <p:nvPr/>
        </p:nvSpPr>
        <p:spPr>
          <a:xfrm>
            <a:off x="740205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применение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микробной биотехнологии используются не только в медицине, но и в сельском хозяйстве, пищевом производстве и синтезе материалов. Для каждого из них подбирают свой штамм и режим ферментации.
</a:t>
            </a:r>
            <a:endParaRPr lang="en-US" sz="115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в селекции микроорганизмов
</a:t>
            </a:r>
            <a:endParaRPr lang="en-US" sz="301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целевого гена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какой признак нужно усилить: синтез белка, фермента, аминокислоты или другого вещества. От правильного выбора гена зависит практическая ценность будущего штамма.
</a:t>
            </a:r>
            <a:endParaRPr lang="en-US" sz="1566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конструкции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Нужный ген встраивают в вектор, чаще всего в плазмиду, способную переносить наследственный материал в клетку. Такой этап позволяет управляемо изменить свойства микроорганизма.
</a:t>
            </a:r>
            <a:endParaRPr lang="en-US" sz="1566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и отбор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введения конструкции отбирают трансформанты, которые действительно получили новый ген и способны его экспрессировать. Затем проверяют уровень синтеза и устойчивость измененной линии.
</a:t>
            </a:r>
            <a:endParaRPr lang="en-US" sz="1515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настройка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Перспективный штамм адаптируют к условиям выращивания и проверяют в ферментере. Это позволяет совместить точность молекулярных методов с требованиями реального производства.
</a:t>
            </a:r>
            <a:endParaRPr lang="en-US" sz="148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рекомбинантного продуцента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типичном цикле разработки промышленного штамма в молекулярной биологии и микробиотехнологии.
</a:t>
            </a:r>
            <a:endParaRPr lang="en-US" sz="140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контроль качества в биотехнологии
</a:t>
            </a:r>
            <a:endParaRPr lang="en-US" sz="2578" dirty="0"/>
          </a:p>
        </p:txBody>
      </p:sp>
      <p:sp>
        <p:nvSpPr>
          <p:cNvPr id="11" name="Text 1"/>
          <p:cNvSpPr txBox="1"/>
          <p:nvPr/>
        </p:nvSpPr>
        <p:spPr>
          <a:xfrm>
            <a:off x="635738" y="1186798"/>
            <a:ext cx="2455581" cy="11438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штамма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запуском в производство микроорганизм оценивают на патогенность, токсичность и генетическую стабильность. Это снижает риск получения опасного или нестабильного продукта.
</a:t>
            </a:r>
            <a:endParaRPr lang="en-US" sz="1378" dirty="0"/>
          </a:p>
        </p:txBody>
      </p:sp>
      <p:sp>
        <p:nvSpPr>
          <p:cNvPr id="12" name="Text 2"/>
          <p:cNvSpPr txBox="1"/>
          <p:nvPr/>
        </p:nvSpPr>
        <p:spPr>
          <a:xfrm>
            <a:off x="635738" y="2442310"/>
            <a:ext cx="2455581" cy="11438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Стерильность процесса
</a:t>
            </a:r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стадии выращивания проводят в условиях, исключающих попадание посторонних микробов. Даже небольшое загрязнение может изменить состав среды и снизить выход целевого вещества.
</a:t>
            </a:r>
            <a:endParaRPr lang="en-US" sz="1315" dirty="0"/>
          </a:p>
        </p:txBody>
      </p:sp>
      <p:sp>
        <p:nvSpPr>
          <p:cNvPr id="13" name="Text 3"/>
          <p:cNvSpPr txBox="1"/>
          <p:nvPr/>
        </p:nvSpPr>
        <p:spPr>
          <a:xfrm>
            <a:off x="635738" y="3697822"/>
            <a:ext cx="2455581" cy="11438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Санитарные нормы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 работает по правилам биобезопасности, использует защитные средства и соблюдает регламенты обращения с культурами. Такая дисциплина важна для качества и безопасности.
</a:t>
            </a:r>
            <a:endParaRPr lang="en-US" sz="1281" dirty="0"/>
          </a:p>
        </p:txBody>
      </p:sp>
      <p:sp>
        <p:nvSpPr>
          <p:cNvPr id="14" name="Text 4"/>
          <p:cNvSpPr txBox="1"/>
          <p:nvPr/>
        </p:nvSpPr>
        <p:spPr>
          <a:xfrm>
            <a:off x="3523695" y="1186798"/>
            <a:ext cx="2455581" cy="11438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продукции
</a:t>
            </a:r>
            <a:pPr algn="l" indent="0" marL="0">
              <a:lnSpc>
                <a:spcPct val="100000"/>
              </a:lnSpc>
              <a:buNone/>
            </a:pPr>
            <a:r>
              <a:rPr lang="en-US" sz="11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Готовую партию проверяют на соответствие заданным свойствам, чистоту и воспроизводимость. Без этих процедур невозможно гарантировать, что промышленный продукт будет пригоден для применения.
</a:t>
            </a:r>
            <a:endParaRPr lang="en-US" sz="1246" dirty="0"/>
          </a:p>
        </p:txBody>
      </p:sp>
      <p:sp>
        <p:nvSpPr>
          <p:cNvPr id="15" name="Text 5"/>
          <p:cNvSpPr txBox="1"/>
          <p:nvPr/>
        </p:nvSpPr>
        <p:spPr>
          <a:xfrm>
            <a:off x="3523695" y="2442310"/>
            <a:ext cx="2455581" cy="11438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ценности штамма
</a:t>
            </a:r>
            <a:pPr algn="l" indent="0" marL="0">
              <a:lnSpc>
                <a:spcPct val="100000"/>
              </a:lnSpc>
              <a:buNone/>
            </a:pPr>
            <a:r>
              <a:rPr lang="en-US" sz="11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свойства могут быть утрачены при заражении или мутациях, поэтому штаммы постоянно контролируют. Это позволяет поддерживать стабильное производство и предсказуемый результат.
</a:t>
            </a:r>
            <a:endParaRPr lang="en-US" sz="1246" dirty="0"/>
          </a:p>
        </p:txBody>
      </p:sp>
      <p:sp>
        <p:nvSpPr>
          <p:cNvPr id="16" name="Text 6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ограничения микробной биотехнологии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почему микробные технологии широко применяются в промышленности и какие условия делают их сложными в эксплуатации.
</a:t>
            </a:r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определяется не только штаммом, но и уровнем технологии: чем выше продуктивность, тем строже требования к условиям и контролю.
</a:t>
            </a:r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микробной биотехнологии; обобщение основных свойств промышленных процессов.
</a:t>
            </a:r>
            <a:endParaRPr lang="en-US" sz="13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399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449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417924" y="4186700"/>
            <a:ext cx="43995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52974" y="4186700"/>
            <a:ext cx="43995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 экономические эффекты биотехнологии
</a:t>
            </a:r>
            <a:endParaRPr lang="en-US" sz="2563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Микробные процессы позволяют перерабатывать отходы пищевой, сельскохозяйственной и деревообрабатывающей промышленности. Это уменьшает нагрузку на природные ресурсы и повышает ценность вторичного сырья.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отходов
</a:t>
            </a:r>
            <a:endParaRPr lang="en-US" sz="1273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биотехнологические процессы идут при умеренной температуре и обычном давлении. За счет этого снижаются энергозатраты и объем вредных выбросов по сравнению с рядом химических технологий.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условия
</a:t>
            </a:r>
            <a:endParaRPr lang="en-US" sz="1377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микроорганизмов получают биотопливо, биопластики, ферменты и органические кислоты. Такие продукты помогают сокращать зависимость от невозобновляемого сырья и поддерживают переход к более устойчивой промышленности.
</a:t>
            </a:r>
            <a:pPr algn="ctr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Альтернативные продукты
</a:t>
            </a:r>
            <a:endParaRPr lang="en-US" sz="124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Биотехнологические предприятия могут работать круглый год и легко масштабироваться. Это делает выпуск продукции экономически предсказуемым и удобным для разных отраслей, от пищевой до энергетической.
</a:t>
            </a:r>
            <a:pPr algn="ctr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Стабильное производство
</a:t>
            </a:r>
            <a:endParaRPr lang="en-US" sz="12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лаборатории к промышленному производству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между этапами сопровождается повторной проверкой свойств штамма и режима культивирования, чтобы исключить нестабильные варианты до масштабирования.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этап к промышленности, тем меньше кандидатов остается, но тем выше надежность и предсказуемость итогового продуцента.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этапов отбора и масштабирования штаммов в биотехнологии; условная иллюстрация процесса.
</a:t>
            </a:r>
            <a:endParaRPr lang="en-US" sz="14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5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микроорганизмов — мост между наукой и производством
</a:t>
            </a:r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Селекция, мутагенез и генная инженерия превращают микробы в эффективных продуцентов ценных веществ. Их успех определяется не только генетикой, но и точной технологией, строгой безопасностью и грамотным контролем качества.
</a:t>
            </a:r>
            <a:endParaRPr lang="en-US" sz="355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2026-06-01T21:46:33Z</dcterms:created>
  <dcterms:modified xsi:type="dcterms:W3CDTF">2026-06-01T21:46:33Z</dcterms:modified>
</cp:coreProperties>
</file>