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 в СССР: от реформ к застою
</a:t>
            </a:r>
            <a:pPr algn="l" indent="0" marL="0">
              <a:lnSpc>
                <a:spcPct val="90000"/>
              </a:lnSpc>
              <a:buNone/>
            </a:pPr>
            <a:r>
              <a:rPr lang="en-US" sz="19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послевоенного раскола к кризису системы и разрядке
</a:t>
            </a:r>
            <a:endParaRPr lang="en-US" sz="1991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 — это длительное соперничество СССР и США, где главными были влияние, идеология и безопасность, а не прямое столкновение армий.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противостояния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периодизация холодной войны; сводка по теме презентации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периоды ослабления напряжённости чередовались с новыми кризисами, а смена курса в СССР заметно влияла на внешнюю политику.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показывает: холодная война не шла по прямой линии, а развивалась через чередование кризисов, переговоров и внутренних перемен в СССР.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таймлайн холодной войны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9370" y="1309125"/>
            <a:ext cx="2380061" cy="33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2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Послесталинский поворот: от жёсткого контроля к «оттепели»
</a:t>
            </a:r>
            <a:endParaRPr lang="en-US" sz="2278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страха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Сталина власть стремилась снизить напряжение в обществе и уменьшить страх, который держал систему в жёстких рамках. Это открыло путь к осторожным изменениям, но не к политической свободе.
</a:t>
            </a:r>
            <a:endParaRPr lang="en-US" sz="969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стиль соперничества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внешней политике СССР искал и переговоры, и преимущества. Диалог с Западом сочетался с жёсткой конкуренцией, потому что система по-прежнему строилась на идее противостояния двух миров.
</a:t>
            </a:r>
            <a:endParaRPr lang="en-US" sz="1028" dirty="0"/>
          </a:p>
        </p:txBody>
      </p:sp>
      <p:sp>
        <p:nvSpPr>
          <p:cNvPr id="11" name="Text 4"/>
          <p:cNvSpPr txBox="1"/>
          <p:nvPr/>
        </p:nvSpPr>
        <p:spPr>
          <a:xfrm>
            <a:off x="60432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Переоценка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Десталинизация затронула язык политики, культуру и представления о прошлом. Общество впервые за долгие годы получило сигнал, что часть прежних практик может быть пересмотрена и обсуждена публично.
</a:t>
            </a:r>
            <a:endParaRPr lang="en-US" sz="102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Хрущёва и их внешнеполитический эффект
</a:t>
            </a:r>
            <a:endParaRPr lang="en-US" sz="2557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съезд КПСС в 1956 году стал поворотным моментом: осуждение культа личности изменило тон официальной политики и усилило ожидание перемен как внутри страны, так и за рубежом.
</a:t>
            </a:r>
            <a:endParaRPr lang="en-US" sz="894" dirty="0"/>
          </a:p>
        </p:txBody>
      </p:sp>
      <p:sp>
        <p:nvSpPr>
          <p:cNvPr id="11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международном восприятии СССР выглядел более гибким и открытым к обновлению. Это повышало доверие, но не снимало тревоги на Западе из-за ядерного паритета и военного соперничества.
</a:t>
            </a:r>
            <a:endParaRPr lang="en-US" sz="873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реформ
</a:t>
            </a:r>
            <a:pPr algn="l" indent="0" marL="0">
              <a:lnSpc>
                <a:spcPct val="115000"/>
              </a:lnSpc>
              <a:buNone/>
            </a:pPr>
            <a:r>
              <a:rPr lang="en-US" sz="3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управления были направлены на повышение эффективности, но часто давали смешанный результат. Попытка быстро улучшить систему столкнулась с сопротивлением аппарата и ограничениями самой командно-административной модели.
</a:t>
            </a:r>
            <a:endParaRPr lang="en-US" sz="784" dirty="0"/>
          </a:p>
        </p:txBody>
      </p:sp>
      <p:sp>
        <p:nvSpPr>
          <p:cNvPr id="13" name="Text 5"/>
          <p:cNvSpPr txBox="1"/>
          <p:nvPr/>
        </p:nvSpPr>
        <p:spPr>
          <a:xfrm>
            <a:off x="6005175" y="28346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компромисса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Берлинский и Карибский кризисы показали, что предел компромисса остаётся узким. Там, где речь шла о безопасности блоков, советская и американская стороны быстро возвращались к жёсткой логике силы.
</a:t>
            </a:r>
            <a:endParaRPr lang="en-US" sz="8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разделённый стеной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августе 1961 года в Берлине появились первые заграждения, которые быстро превратились в массивную стену. Для жителей города это означало разрыв семей, маршрутов и привычной повседневности. Для мира — материальный образ границы между двумя системами.
</a:t>
            </a:r>
            <a:endParaRPr lang="en-US" sz="880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холодной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стена стала не только инженерным сооружением, но и политическим знаком эпохи. Она напоминала, что обещания быстрого сближения уступили место страху, контролю и долгому противостоянию Востока и Запада.
</a:t>
            </a:r>
            <a:endParaRPr lang="en-US" sz="1027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стена как символ разделённого мира
</a:t>
            </a:r>
            <a:endParaRPr lang="en-US" sz="236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1600" y="2954214"/>
            <a:ext cx="4137900" cy="16810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Карибский кризис: предел ядерного противостояния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Ракеты и блокада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1962 года советские ракеты на Кубе изменили баланс сил в считанные дни. Вашингтон ответил морской блокадой, и напряжение выросло до уровня, при котором любая ошибка могла привести к катастрофе.
</a:t>
            </a:r>
            <a:endParaRPr lang="en-US" sz="967" dirty="0"/>
          </a:p>
        </p:txBody>
      </p:sp>
      <p:sp>
        <p:nvSpPr>
          <p:cNvPr id="11" name="Text 3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 грани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показал, насколько опасной стала ядерная эпоха: решения лидеров мгновенно затрагивали судьбы миллионов. Стало ясно, что даже сверхдержавы вынуждены искать выход, если они хотят избежать взаимного уничтожения.
</a:t>
            </a:r>
            <a:endParaRPr lang="en-US" sz="967" dirty="0"/>
          </a:p>
        </p:txBody>
      </p:sp>
      <p:sp>
        <p:nvSpPr>
          <p:cNvPr id="12" name="Text 4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и 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Компромисс не снял противоречий, но создал более надёжные правила общения. Появление прямой связи между Москвой и Вашингтоном стало признанием того, что кризисы нужно предотвращать, а не только переживать.
</a:t>
            </a:r>
            <a:endParaRPr lang="en-US" sz="96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475" y="1295870"/>
            <a:ext cx="364200" cy="291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1960-х: переход к модели «стабильности»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отставки Хрущёва власть стала избегать резких экспериментов. На первый план вышли предсказуемость, дисциплина и сохранение достигнутого, а не ускоренные преобразования любой ценой.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Управляемая стабильность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Партийный аппарат усилил влияние на принятие решений. Это обеспечивало контроль, но одновременно делало систему более медленной, закрытой и зависимой от согласований сверху.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аппарата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внешней политике СССР стремился к устойчивому равновесию с США и к контролю над союзниками. Такой курс уменьшал риск резких конфликтов, но не решал накопившихся противоречий.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сверхдержав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не исчезли, но стали осторожными и точечными. Советское руководство предпочитало исправлять отдельные сбои, а не менять саму логику системы.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Осторожные изменения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234" y="1220200"/>
            <a:ext cx="2827482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разрядка не стала концом соперничества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72750" y="221222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во Вьетнаме усиливала международную напряжённость и показывала, что соперничество идёт не только в Европе, но и по всему миру через региональные конфликты.
</a:t>
            </a:r>
            <a:endParaRPr lang="en-US" sz="1076" dirty="0"/>
          </a:p>
        </p:txBody>
      </p:sp>
      <p:sp>
        <p:nvSpPr>
          <p:cNvPr id="11" name="Text 3"/>
          <p:cNvSpPr txBox="1"/>
          <p:nvPr/>
        </p:nvSpPr>
        <p:spPr>
          <a:xfrm>
            <a:off x="672750" y="3077342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Нерешённый германский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вокруг Германии оставались чувствительной темой, потому что именно там особенно ясно проявлялось разделение Европы и соперничество блоков.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2750" y="136945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Сдерживание не исчезло
</a:t>
            </a:r>
            <a:pPr algn="l" indent="0" marL="0">
              <a:lnSpc>
                <a:spcPct val="115000"/>
              </a:lnSpc>
              <a:buNone/>
            </a:pPr>
            <a:r>
              <a:rPr lang="en-US" sz="26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годы переговоров продолжалась логика взаимного сдерживания. Обе стороны воспринимали уступки как временные и старались не потерять стратегическое преимущество.
</a:t>
            </a:r>
            <a:endParaRPr lang="en-US" sz="1065" dirty="0"/>
          </a:p>
        </p:txBody>
      </p:sp>
      <p:sp>
        <p:nvSpPr>
          <p:cNvPr id="13" name="Text 5"/>
          <p:cNvSpPr txBox="1"/>
          <p:nvPr/>
        </p:nvSpPr>
        <p:spPr>
          <a:xfrm>
            <a:off x="672750" y="3942471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соперничество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29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Наращивание ядерных арсеналов поддерживало страх перед эскалацией. Разрядка смягчала риторику, но не отменяла военного расчёта и взаимного недоверия.
</a:t>
            </a:r>
            <a:endParaRPr lang="en-US" sz="117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9370" y="1309125"/>
            <a:ext cx="2380061" cy="33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Пражская весна и доктрина Брежнева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Чехословацкий вызов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Либерализация в Чехословакии показала, что перемены в социалистическом лагере могут идти снизу, а не только по указанию партийных центров. Для Москвы это стало прямым вызовом управляемости блока.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политики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Доктрина Брежнева укрепила контроль над соцлагерем, но одновременно подорвала доверие к СССР в Европе. С этого момента любой разговор о сближении с Западом становился гораздо более осторожным и напряжённым.
</a:t>
            </a:r>
            <a:endParaRPr lang="en-US" sz="918" dirty="0"/>
          </a:p>
        </p:txBody>
      </p:sp>
      <p:sp>
        <p:nvSpPr>
          <p:cNvPr id="11" name="Text 4"/>
          <p:cNvSpPr txBox="1"/>
          <p:nvPr/>
        </p:nvSpPr>
        <p:spPr>
          <a:xfrm>
            <a:off x="60432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силой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 войск стран ОВД остановил реформы силой и показал пределы самостоятельности союзников. После этого Москва открыто закрепила право вмешательства там, где, по её мнению, возникала угроза системе.
</a:t>
            </a:r>
            <a:endParaRPr lang="en-US" sz="100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1977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закрепил курс на сохранение системы без её реального обновления.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СССР 1977 года; исторические оценки позднесоветской модели.
</a:t>
            </a:r>
            <a:endParaRPr lang="en-US" sz="983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1977 года закрепила «развитой социализм», но не решила проблему бюрократизации: внешняя активность СССР опиралась на систему, которая всё труднее обновлялась.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SIPRI Yearbook; исторические оценки ядерных арсеналов США и СССР, округлённые данные за 1970, 1975 и 1980 годы.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1970-х стратегическое равновесие стало основой переговоров, но каждая новая система вооружений усиливала взаимное недоверие и требовала всё больших затрат.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Паритет не означал разрядки: обе стороны сохраняли огромные арсеналы, а СССР вынужден был наращивать расходы, чтобы не уступить стратегическое равновесие.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 в 1970-х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ОСВ-1 и договор по ПРО стали первыми крупными шагами к ограничению стратегических вооружений. Они не ликвидировали соперничество, но ввели правила, снижавшие риск внезапной эскалации между сверхдержавами.
</a:t>
            </a:r>
            <a:endParaRPr lang="en-US" sz="967" dirty="0"/>
          </a:p>
        </p:txBody>
      </p:sp>
      <p:sp>
        <p:nvSpPr>
          <p:cNvPr id="8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Дипломатический успех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Хельсинки в 1975 году закрепили послевоенные границы в Европе и расширили международное признание советской сферы влияния. Для СССР это было дипломатической победой, хотя идеологический конфликт при этом не исчез.
</a:t>
            </a:r>
            <a:endParaRPr lang="en-US" sz="967" dirty="0"/>
          </a:p>
        </p:txBody>
      </p:sp>
      <p:sp>
        <p:nvSpPr>
          <p:cNvPr id="9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контакты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Разрядка усилила контакты в культуре, науке и торговле, открывая больше каналов общения между Востоком и Западом. Это создавало ощущение сближения, особенно заметное для молодёжи и интеллигенции.
</a:t>
            </a:r>
            <a:endParaRPr lang="en-US" sz="967" dirty="0"/>
          </a:p>
        </p:txBody>
      </p:sp>
      <p:sp>
        <p:nvSpPr>
          <p:cNvPr id="10" name="Text 3"/>
          <p:cNvSpPr txBox="1"/>
          <p:nvPr/>
        </p:nvSpPr>
        <p:spPr>
          <a:xfrm>
            <a:off x="5132850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передышка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разрядка оставалась хрупкой: компромисс в военной сфере не сопровождался отказом от конкуренции за влияние. Стороны по-прежнему готовились к возможному новому витку противостояния.
</a:t>
            </a:r>
            <a:endParaRPr lang="en-US" sz="983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Разрядка: смысл, достижения и пределы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разрядка не сняла противостояние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68900" y="160437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2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прав человека стала постоянным источником споров. Запад всё чаще критиковал СССР за преследование инакомыслия, а советское руководство рассматривало такие оценки как вмешательство во внутренние дела.
</a:t>
            </a:r>
            <a:endParaRPr lang="en-US" sz="1015" dirty="0"/>
          </a:p>
        </p:txBody>
      </p:sp>
      <p:sp>
        <p:nvSpPr>
          <p:cNvPr id="10" name="Text 3"/>
          <p:cNvSpPr txBox="1"/>
          <p:nvPr/>
        </p:nvSpPr>
        <p:spPr>
          <a:xfrm>
            <a:off x="5272300" y="305563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
</a:t>
            </a:r>
            <a:pPr algn="l" indent="0" marL="0">
              <a:lnSpc>
                <a:spcPct val="115000"/>
              </a:lnSpc>
              <a:buNone/>
            </a:pPr>
            <a:r>
              <a:rPr lang="en-US" sz="42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стран Восточной Европы разрядка не означала свободу выбора. Недоверие к советскому контролю сохранялось, потому что Москва продолжала считать социалистический лагерь зоной своей ответственности.
</a:t>
            </a:r>
            <a:endParaRPr lang="en-US" sz="1015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304315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Диссиденты
</a:t>
            </a:r>
            <a:pPr algn="l" indent="0" marL="0">
              <a:lnSpc>
                <a:spcPct val="115000"/>
              </a:lnSpc>
              <a:buNone/>
            </a:pPr>
            <a:r>
              <a:rPr lang="en-US" sz="42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Диссидентское движение в СССР напоминало, что внутренний контроль не исчез. Сам факт существования открытой критики подрывал образ устойчивого согласия, на который рассчитывала советская власть.
</a:t>
            </a:r>
            <a:endParaRPr lang="en-US" sz="1015" dirty="0"/>
          </a:p>
        </p:txBody>
      </p:sp>
      <p:sp>
        <p:nvSpPr>
          <p:cNvPr id="12" name="Text 5"/>
          <p:cNvSpPr txBox="1"/>
          <p:nvPr/>
        </p:nvSpPr>
        <p:spPr>
          <a:xfrm>
            <a:off x="5272300" y="161062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конфликты
</a:t>
            </a:r>
            <a:pPr algn="l" indent="0" marL="0">
              <a:lnSpc>
                <a:spcPct val="115000"/>
              </a:lnSpc>
              <a:buNone/>
            </a:pPr>
            <a:r>
              <a:rPr lang="en-US" sz="4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пределами Европы соперничество лишь меняло форму. В Африке, Азии и на Ближнем Востоке обе стороны поддерживали своих союзников, превращая локальные конфликты в поле глобального давления.
</a:t>
            </a:r>
            <a:endParaRPr lang="en-US" sz="103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1954" y="1394038"/>
            <a:ext cx="7060092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СССР пытался одновременно удержать систему и статус сверхдержавы. Этот двойной курс делал перемены медленными и усиливал противоречие между возможностями и задачами.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характеристика периода 1964–1982 годов; обобщение по учебной и научной литературе.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внутренняя осторожность и внешняя жёсткость дополняли друг друга: система сохраняла порядок ценой реформ и наращивала международные обязательства при ограниченных ресурсах.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политика СССР и внешняя линия: таблица соответствий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Афганистан как поворот к новому обострению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о вводе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 войск в Афганистан в декабре 1979 года показал, что СССР готов применять силу далеко за пределами Европы. Это резко ухудшило отношения с Западом и усилило международную изоляцию.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конфронтации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Афганский конфликт ускорил новый виток противостояния: санкции, бойкот Олимпиады-80 и рост недоверия показали, что разрядка фактически завершилась. Компромисс уступил место жёсткому давлению.
</a:t>
            </a:r>
            <a:endParaRPr lang="en-US" sz="994" dirty="0"/>
          </a:p>
        </p:txBody>
      </p:sp>
      <p:sp>
        <p:nvSpPr>
          <p:cNvPr id="10" name="Text 4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издержек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быстро стала затяжной. Она требовала людей, техники и денег, а внутри страны усиливала ощущение, что внешнеполитические задачи всё меньше соответствуют возможностям позднесоветской системы.
</a:t>
            </a:r>
            <a:endParaRPr lang="en-US" sz="10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62" y="1471725"/>
            <a:ext cx="16860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650" y="1481745"/>
            <a:ext cx="185700" cy="148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0200" y="3301887"/>
            <a:ext cx="16860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3550" y="3301887"/>
            <a:ext cx="168600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модели застоя к началу 1980-х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экономического роста снижались, а административные решения всё хуже заменяли обновление производства. Страна всё сильнее зависела от инерции прежней модели и от ресурсов, которые уже не росли прежними темпами.
</a:t>
            </a:r>
            <a:endParaRPr lang="en-US" sz="1264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и быт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Дефициты стали повседневным опытом: нехватка товаров, очереди и неустойчивое снабжение подрывали доверие к обещанию стабильности. Общество всё чаще ощущало разрыв между официальными лозунгами и реальной жизнью.
</a:t>
            </a:r>
            <a:endParaRPr lang="en-US" sz="1268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конфронтации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внешней политике это означало перегрузку: поддерживать военное равновесие и союзников становилось всё дороже. Без внутреннего обновления СССР не мог долго сохранять прежний уровень противостояния.
</a:t>
            </a:r>
            <a:endParaRPr lang="en-US" sz="1267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Отставание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отставание осложняло конкуренцию с Западом. Особенно заметным оно становилось в электронике, связи и управлении, где советская экономика всё труднее догоняла мировые изменения.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отражает, как внутренние проблемы СССР превратились в курс на реформы и международное снижение напряжённости после 1985 года.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позднесоветский кризис открыл путь к завершению холодной войны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1945–1949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послевоенный раскол Европы, появляются противостоящие блоки, а холодная война становится устойчивой логикой международных отношений.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95875" y="2061025"/>
            <a:ext cx="18165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1953–1964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Хрущёвская «оттепель» приносит частичную либерализацию и попытки реформ, но кризисы в Берлине и на Кубе показывают пределы компромисса.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1142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1964–1970-е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Брежневе ставка делается на стабильность, паритет и контроль над союзниками; затем наступает разрядка, не отменившая соперничества.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2697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1979–1991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Афганистан, гонка вооружений и кризис поздней системы ведут к перестройке и завершению холодной войны к 1991 году.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этапов и логика развития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система изменилась изнутри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 завершилась тогда, когда внутренние ограничения СССР стали сильнее внешних амбиций: реформы, кризис застоя и отказ от прежней жёсткости изменили всю систему противостояния.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2026-07-26T08:24:09Z</dcterms:created>
  <dcterms:modified xsi:type="dcterms:W3CDTF">2026-07-26T08:24:09Z</dcterms:modified>
</cp:coreProperties>
</file>