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image" Target="../media/image-4-4.jpe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jpeg"/><Relationship Id="rId5" Type="http://schemas.openxmlformats.org/officeDocument/2006/relationships/image" Target="../media/image-9-5.png"/><Relationship Id="rId6" Type="http://schemas.openxmlformats.org/officeDocument/2006/relationships/image" Target="../media/image-9-6.jpe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jpe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jpeg"/><Relationship Id="rId4" Type="http://schemas.openxmlformats.org/officeDocument/2006/relationships/image" Target="../media/image-18-4.jpe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2846810"/>
            <a:ext cx="9144000" cy="2294930"/>
          </a:xfrm>
          <a:prstGeom prst="rect">
            <a:avLst/>
          </a:prstGeom>
        </p:spPr>
      </p:pic>
      <p:sp>
        <p:nvSpPr>
          <p:cNvPr id="5" name="Text 0"/>
          <p:cNvSpPr txBox="1"/>
          <p:nvPr/>
        </p:nvSpPr>
        <p:spPr>
          <a:xfrm>
            <a:off x="340200" y="1664925"/>
            <a:ext cx="4816200" cy="982200"/>
          </a:xfrm>
          <a:prstGeom prst="rect">
            <a:avLst/>
          </a:prstGeom>
          <a:noFill/>
          <a:ln/>
        </p:spPr>
        <p:txBody>
          <a:bodyPr wrap="square" lIns="0" tIns="0" rIns="0" bIns="0" rtlCol="0" anchor="b"/>
          <a:lstStyle/>
          <a:p>
            <a:pPr algn="l" indent="0" marL="0">
              <a:lnSpc>
                <a:spcPct val="100000"/>
              </a:lnSpc>
              <a:buNone/>
            </a:pPr>
            <a:r>
              <a:rPr lang="en-US" sz="1530" dirty="0">
                <a:solidFill>
                  <a:srgbClr val="FFFFFF"/>
                </a:solidFill>
                <a:latin typeface="Arial" pitchFamily="34" charset="0"/>
                <a:ea typeface="Arial" pitchFamily="34" charset="-122"/>
                <a:cs typeface="Arial" pitchFamily="34" charset="-120"/>
              </a:rPr>
              <a:t>Учимся говорить о морских животных по-английски: просто и понятно.
</a:t>
            </a:r>
            <a:pPr algn="l" indent="0" marL="0">
              <a:lnSpc>
                <a:spcPct val="100000"/>
              </a:lnSpc>
              <a:buNone/>
            </a:pPr>
            <a:r>
              <a:rPr lang="en-US" sz="153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30" i="1" dirty="0">
                <a:solidFill>
                  <a:srgbClr val="FFFFFF"/>
                </a:solidFill>
                <a:latin typeface="Arial" pitchFamily="34" charset="0"/>
                <a:ea typeface="Arial" pitchFamily="34" charset="-122"/>
                <a:cs typeface="Arial" pitchFamily="34" charset="-120"/>
              </a:rPr>
              <a:t>
</a:t>
            </a:r>
            <a:endParaRPr lang="en-US" sz="1530" dirty="0"/>
          </a:p>
        </p:txBody>
      </p:sp>
      <p:sp>
        <p:nvSpPr>
          <p:cNvPr id="6" name="Text 1"/>
          <p:cNvSpPr txBox="1"/>
          <p:nvPr/>
        </p:nvSpPr>
        <p:spPr>
          <a:xfrm>
            <a:off x="340200" y="606975"/>
            <a:ext cx="8494200" cy="827100"/>
          </a:xfrm>
          <a:prstGeom prst="rect">
            <a:avLst/>
          </a:prstGeom>
          <a:noFill/>
          <a:ln/>
        </p:spPr>
        <p:txBody>
          <a:bodyPr wrap="square" lIns="0" tIns="0" rIns="0" bIns="0" rtlCol="0" anchor="t"/>
          <a:lstStyle/>
          <a:p>
            <a:pPr algn="l" indent="0" marL="0">
              <a:lnSpc>
                <a:spcPct val="100000"/>
              </a:lnSpc>
              <a:buNone/>
            </a:pPr>
            <a:r>
              <a:rPr lang="en-US" sz="4600" dirty="0">
                <a:solidFill>
                  <a:srgbClr val="FFFFFF"/>
                </a:solidFill>
                <a:latin typeface="Arial" pitchFamily="34" charset="0"/>
                <a:ea typeface="Arial" pitchFamily="34" charset="-122"/>
                <a:cs typeface="Arial" pitchFamily="34" charset="-120"/>
              </a:rPr>
              <a:t>Talking about Sea Animals
</a:t>
            </a:r>
            <a:endParaRPr lang="en-US" sz="4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12245" y="1250100"/>
            <a:ext cx="3297110" cy="3386400"/>
          </a:xfrm>
          <a:prstGeom prst="rect">
            <a:avLst/>
          </a:prstGeom>
        </p:spPr>
      </p:pic>
      <p:sp>
        <p:nvSpPr>
          <p:cNvPr id="5" name="Text 0"/>
          <p:cNvSpPr txBox="1"/>
          <p:nvPr/>
        </p:nvSpPr>
        <p:spPr>
          <a:xfrm>
            <a:off x="4071550" y="1840700"/>
            <a:ext cx="4763100" cy="2795700"/>
          </a:xfrm>
          <a:prstGeom prst="rect">
            <a:avLst/>
          </a:prstGeom>
          <a:noFill/>
          <a:ln/>
        </p:spPr>
        <p:txBody>
          <a:bodyPr wrap="square" lIns="0" tIns="0" rIns="0" bIns="0" rtlCol="0" anchor="ctr"/>
          <a:lstStyle/>
          <a:p>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Эта тема знакомит с понятной лексикой о природе и помогает строить короткие ответы: This is… It lives in… It can… It eats…
</a:t>
            </a:r>
            <a:endParaRPr lang="en-US" sz="1600" dirty="0"/>
          </a:p>
        </p:txBody>
      </p:sp>
      <p:sp>
        <p:nvSpPr>
          <p:cNvPr id="6" name="Text 1"/>
          <p:cNvSpPr txBox="1"/>
          <p:nvPr/>
        </p:nvSpPr>
        <p:spPr>
          <a:xfrm>
            <a:off x="4513950" y="695125"/>
            <a:ext cx="4320600" cy="941700"/>
          </a:xfrm>
          <a:prstGeom prst="rect">
            <a:avLst/>
          </a:prstGeom>
          <a:noFill/>
          <a:ln/>
        </p:spPr>
        <p:txBody>
          <a:bodyPr wrap="square" lIns="0" tIns="0" rIns="0" bIns="0" rtlCol="0" anchor="t"/>
          <a:lstStyle/>
          <a:p>
            <a:pPr algn="l" indent="0" marL="0">
              <a:lnSpc>
                <a:spcPct val="100000"/>
              </a:lnSpc>
              <a:buNone/>
            </a:pPr>
            <a:r>
              <a:rPr lang="en-US" sz="2719" dirty="0">
                <a:solidFill>
                  <a:srgbClr val="000000"/>
                </a:solidFill>
                <a:latin typeface="Arial" pitchFamily="34" charset="0"/>
                <a:ea typeface="Arial" pitchFamily="34" charset="-122"/>
                <a:cs typeface="Arial" pitchFamily="34" charset="-120"/>
              </a:rPr>
              <a:t>Почему морские животные удобны для английского
</a:t>
            </a:r>
            <a:endParaRPr lang="en-US" sz="2719" dirty="0"/>
          </a:p>
        </p:txBody>
      </p:sp>
      <p:sp>
        <p:nvSpPr>
          <p:cNvPr id="7" name="Text 2"/>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908100" y="417400"/>
            <a:ext cx="6931200" cy="3936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Основные слова по теме Sea Animals
</a:t>
            </a:r>
            <a:endParaRPr lang="en-US" sz="2400" dirty="0"/>
          </a:p>
        </p:txBody>
      </p:sp>
      <p:sp>
        <p:nvSpPr>
          <p:cNvPr id="9"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10" name="Text 2"/>
          <p:cNvSpPr txBox="1"/>
          <p:nvPr/>
        </p:nvSpPr>
        <p:spPr>
          <a:xfrm>
            <a:off x="514575" y="1193500"/>
            <a:ext cx="3984600" cy="89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Названия животных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Запоминаем ключевые слова: whale, dolphin, shark, turtle, octopus, jellyfish, crab, starfish, seahorse и seal. Это основа для любых описаний и коротких диалогов на уроке.
</a:t>
            </a:r>
            <a:endParaRPr lang="en-US" sz="1200" dirty="0"/>
          </a:p>
        </p:txBody>
      </p:sp>
      <p:sp>
        <p:nvSpPr>
          <p:cNvPr id="11" name="Text 3"/>
          <p:cNvSpPr txBox="1"/>
          <p:nvPr/>
        </p:nvSpPr>
        <p:spPr>
          <a:xfrm>
            <a:off x="514575" y="2399067"/>
            <a:ext cx="3984600" cy="89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Признаки и качества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Для описания подходят simple adjectives: big, small, fast, slow, dangerous, beautiful, strong и smart. Они помогают быстро сказать, как выглядит животное и чем оно отличается от других.
</a:t>
            </a:r>
            <a:endParaRPr lang="en-US" sz="1200" dirty="0"/>
          </a:p>
        </p:txBody>
      </p:sp>
      <p:sp>
        <p:nvSpPr>
          <p:cNvPr id="12" name="Text 4"/>
          <p:cNvSpPr txBox="1"/>
          <p:nvPr/>
        </p:nvSpPr>
        <p:spPr>
          <a:xfrm>
            <a:off x="514575" y="3604647"/>
            <a:ext cx="3984600" cy="89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Действия животных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Часто нужны глаголы swim, dive, live, eat, hunt, protect и move. С их помощью можно рассказать, как морские животные живут, двигаются и добывают пищу.
</a:t>
            </a:r>
            <a:endParaRPr lang="en-US" sz="1200" dirty="0"/>
          </a:p>
        </p:txBody>
      </p:sp>
      <p:sp>
        <p:nvSpPr>
          <p:cNvPr id="13" name="Text 5"/>
          <p:cNvSpPr txBox="1"/>
          <p:nvPr/>
        </p:nvSpPr>
        <p:spPr>
          <a:xfrm>
            <a:off x="4646350" y="1193500"/>
            <a:ext cx="3984600" cy="89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Где живут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Полезно знать слова ocean, sea, rocks, beaches и sea bottom. Они помогают точно указать место обитания животного и сделать ответ более полным.
</a:t>
            </a:r>
            <a:endParaRPr lang="en-US" sz="1200" dirty="0"/>
          </a:p>
        </p:txBody>
      </p:sp>
      <p:sp>
        <p:nvSpPr>
          <p:cNvPr id="14" name="Text 6"/>
          <p:cNvSpPr txBox="1"/>
          <p:nvPr/>
        </p:nvSpPr>
        <p:spPr>
          <a:xfrm>
            <a:off x="4646350" y="2399067"/>
            <a:ext cx="3984600" cy="89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Что можно сказать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Из этих слов легко собрать простые фразы для speaking practice. Например: It lives in the ocean. It can swim fast. It eats fish. Это удобно для устного ответа.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1700" y="2376988"/>
            <a:ext cx="2632800" cy="1794623"/>
          </a:xfrm>
          <a:prstGeom prst="rect">
            <a:avLst/>
          </a:prstGeom>
        </p:spPr>
      </p:pic>
      <p:pic>
        <p:nvPicPr>
          <p:cNvPr id="4" name="Image 2" descr="preencoded.png">    </p:cNvPr>
          <p:cNvPicPr>
            <a:picLocks noChangeAspect="1"/>
          </p:cNvPicPr>
          <p:nvPr/>
        </p:nvPicPr>
        <p:blipFill>
          <a:blip r:embed="rId3"/>
          <a:stretch>
            <a:fillRect/>
          </a:stretch>
        </p:blipFill>
        <p:spPr>
          <a:xfrm>
            <a:off x="3255600" y="2907338"/>
            <a:ext cx="2632800" cy="1794623"/>
          </a:xfrm>
          <a:prstGeom prst="rect">
            <a:avLst/>
          </a:prstGeom>
        </p:spPr>
      </p:pic>
      <p:pic>
        <p:nvPicPr>
          <p:cNvPr id="5" name="Image 3" descr="preencoded.png">    </p:cNvPr>
          <p:cNvPicPr>
            <a:picLocks noChangeAspect="1"/>
          </p:cNvPicPr>
          <p:nvPr/>
        </p:nvPicPr>
        <p:blipFill>
          <a:blip r:embed="rId4"/>
          <a:stretch>
            <a:fillRect/>
          </a:stretch>
        </p:blipFill>
        <p:spPr>
          <a:xfrm>
            <a:off x="6199500" y="2109738"/>
            <a:ext cx="2632800" cy="1794623"/>
          </a:xfrm>
          <a:prstGeom prst="rect">
            <a:avLst/>
          </a:prstGeom>
        </p:spPr>
      </p:pic>
      <p:sp>
        <p:nvSpPr>
          <p:cNvPr id="6" name="Text 0"/>
          <p:cNvSpPr txBox="1"/>
          <p:nvPr/>
        </p:nvSpPr>
        <p:spPr>
          <a:xfrm>
            <a:off x="297650" y="803000"/>
            <a:ext cx="5590800" cy="4914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Whales: the biggest sea animals
</a:t>
            </a:r>
            <a:endParaRPr lang="en-US" sz="2400" dirty="0"/>
          </a:p>
        </p:txBody>
      </p:sp>
      <p:sp>
        <p:nvSpPr>
          <p:cNvPr id="7"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8" name="Text 2"/>
          <p:cNvSpPr txBox="1"/>
          <p:nvPr/>
        </p:nvSpPr>
        <p:spPr>
          <a:xfrm>
            <a:off x="311700" y="1389400"/>
            <a:ext cx="2632800" cy="8937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Blue whale: a giant in the ocean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The blue whale is the largest animal on Earth and can grow to about 30 meters. It lives in the ocean and moves through the water with powerful strokes. In English, we can say: Whales are very big and can swim long distances.
</a:t>
            </a:r>
            <a:endParaRPr lang="en-US" sz="1100" dirty="0"/>
          </a:p>
        </p:txBody>
      </p:sp>
      <p:sp>
        <p:nvSpPr>
          <p:cNvPr id="9" name="Text 3"/>
          <p:cNvSpPr txBox="1"/>
          <p:nvPr/>
        </p:nvSpPr>
        <p:spPr>
          <a:xfrm>
            <a:off x="3255600" y="1928563"/>
            <a:ext cx="2632800" cy="8937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Why whales are mammals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Whales are mammals, not fish. They breathe air and feed their babies with milk. That makes them different from many other sea animals. Simple classroom sentences work well here: Whales live in the ocean. They are strong and gentle giants.
</a:t>
            </a:r>
            <a:endParaRPr lang="en-US" sz="1100" dirty="0"/>
          </a:p>
        </p:txBody>
      </p:sp>
      <p:sp>
        <p:nvSpPr>
          <p:cNvPr id="10" name="Text 4"/>
          <p:cNvSpPr txBox="1"/>
          <p:nvPr/>
        </p:nvSpPr>
        <p:spPr>
          <a:xfrm>
            <a:off x="6199500" y="1148613"/>
            <a:ext cx="2632800" cy="8937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A journey through the open sea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Whales often travel far in search of food and safe places. They may swim near schools of small fish or krill, which are part of their diet. An image of a whale in open water helps students connect words with real life.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2635" y="1583525"/>
            <a:ext cx="3772431" cy="2524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067175" y="1714100"/>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Сравним животных по месту жизни, питанию и действиям. Все примеры показывают одну и ту же простую модель английского предложения.
</a:t>
            </a:r>
            <a:endParaRPr lang="en-US" sz="1200" dirty="0"/>
          </a:p>
        </p:txBody>
      </p:sp>
      <p:sp>
        <p:nvSpPr>
          <p:cNvPr id="7" name="Text 1"/>
          <p:cNvSpPr txBox="1"/>
          <p:nvPr/>
        </p:nvSpPr>
        <p:spPr>
          <a:xfrm>
            <a:off x="5067175" y="2969225"/>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У всех строк похожая структура: animal + place + food + action. Это помогает строить короткие и правильные предложения на английском.
</a:t>
            </a:r>
            <a:endParaRPr lang="en-US" sz="1200" dirty="0"/>
          </a:p>
        </p:txBody>
      </p:sp>
      <p:sp>
        <p:nvSpPr>
          <p:cNvPr id="8" name="Text 2"/>
          <p:cNvSpPr txBox="1"/>
          <p:nvPr/>
        </p:nvSpPr>
        <p:spPr>
          <a:xfrm>
            <a:off x="311700" y="4424575"/>
            <a:ext cx="4018500" cy="3201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Материалы урока по теме Sea Animals
</a:t>
            </a:r>
            <a:endParaRPr lang="en-US" sz="900" dirty="0"/>
          </a:p>
        </p:txBody>
      </p:sp>
      <p:sp>
        <p:nvSpPr>
          <p:cNvPr id="9" name="Text 3"/>
          <p:cNvSpPr txBox="1"/>
          <p:nvPr/>
        </p:nvSpPr>
        <p:spPr>
          <a:xfrm>
            <a:off x="297650" y="803000"/>
            <a:ext cx="3962400" cy="564600"/>
          </a:xfrm>
          <a:prstGeom prst="rect">
            <a:avLst/>
          </a:prstGeom>
          <a:noFill/>
          <a:ln/>
        </p:spPr>
        <p:txBody>
          <a:bodyPr wrap="square" lIns="0" tIns="0" rIns="0" bIns="0" rtlCol="0" anchor="t"/>
          <a:lstStyle/>
          <a:p>
            <a:pPr algn="l" indent="0" marL="0">
              <a:lnSpc>
                <a:spcPct val="100000"/>
              </a:lnSpc>
              <a:buNone/>
            </a:pPr>
            <a:r>
              <a:rPr lang="en-US" sz="2222" dirty="0">
                <a:solidFill>
                  <a:srgbClr val="FFFFFF"/>
                </a:solidFill>
                <a:latin typeface="Arial" pitchFamily="34" charset="0"/>
                <a:ea typeface="Arial" pitchFamily="34" charset="-122"/>
                <a:cs typeface="Arial" pitchFamily="34" charset="-120"/>
              </a:rPr>
              <a:t>Sea Animals: word, place, food, action
</a:t>
            </a:r>
            <a:endParaRPr lang="en-US" sz="2222" dirty="0"/>
          </a:p>
        </p:txBody>
      </p:sp>
      <p:sp>
        <p:nvSpPr>
          <p:cNvPr id="10"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99971" y="915425"/>
            <a:ext cx="4793507" cy="3178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97650" y="1902251"/>
            <a:ext cx="3155100" cy="943200"/>
          </a:xfrm>
          <a:prstGeom prst="rect">
            <a:avLst/>
          </a:prstGeom>
          <a:noFill/>
          <a:ln/>
        </p:spPr>
        <p:txBody>
          <a:bodyPr wrap="square" lIns="0" tIns="0" rIns="0" bIns="0" rtlCol="0" anchor="b"/>
          <a:lstStyle/>
          <a:p>
            <a:pPr algn="l" indent="0" marL="0">
              <a:lnSpc>
                <a:spcPct val="150000"/>
              </a:lnSpc>
              <a:buNone/>
            </a:pPr>
            <a:r>
              <a:rPr lang="en-US" sz="1292" dirty="0">
                <a:solidFill>
                  <a:srgbClr val="FFFFFF"/>
                </a:solidFill>
                <a:latin typeface="Arial" pitchFamily="34" charset="0"/>
                <a:ea typeface="Arial" pitchFamily="34" charset="-122"/>
                <a:cs typeface="Arial" pitchFamily="34" charset="-120"/>
              </a:rPr>
              <a:t>Рацион морских животных очень разный: одни ищут мелкую добычу, другие питаются растениями или планктоном.
</a:t>
            </a:r>
            <a:endParaRPr lang="en-US" sz="1292" dirty="0"/>
          </a:p>
        </p:txBody>
      </p:sp>
      <p:sp>
        <p:nvSpPr>
          <p:cNvPr id="6" name="Text 1"/>
          <p:cNvSpPr txBox="1"/>
          <p:nvPr/>
        </p:nvSpPr>
        <p:spPr>
          <a:xfrm>
            <a:off x="297675" y="3278100"/>
            <a:ext cx="3171600" cy="12240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Пища показывает, что разные виды занимают свои места в food chain и зависят от среды обитания.
</a:t>
            </a:r>
            <a:endParaRPr lang="en-US" sz="1300" dirty="0"/>
          </a:p>
        </p:txBody>
      </p:sp>
      <p:sp>
        <p:nvSpPr>
          <p:cNvPr id="7" name="Text 2"/>
          <p:cNvSpPr txBox="1"/>
          <p:nvPr/>
        </p:nvSpPr>
        <p:spPr>
          <a:xfrm>
            <a:off x="4099575" y="4302663"/>
            <a:ext cx="4794300" cy="320100"/>
          </a:xfrm>
          <a:prstGeom prst="rect">
            <a:avLst/>
          </a:prstGeom>
          <a:noFill/>
          <a:ln/>
        </p:spPr>
        <p:txBody>
          <a:bodyPr wrap="square" lIns="0" tIns="0" rIns="0" bIns="0" rtlCol="0" anchor="t"/>
          <a:lstStyle/>
          <a:p>
            <a:pPr algn="r" indent="0" marL="0">
              <a:lnSpc>
                <a:spcPct val="115000"/>
              </a:lnSpc>
              <a:buNone/>
            </a:pPr>
            <a:r>
              <a:rPr lang="en-US" sz="900" dirty="0">
                <a:solidFill>
                  <a:srgbClr val="FFFFFF"/>
                </a:solidFill>
                <a:latin typeface="Arial" pitchFamily="34" charset="0"/>
                <a:ea typeface="Arial" pitchFamily="34" charset="-122"/>
                <a:cs typeface="Arial" pitchFamily="34" charset="-120"/>
              </a:rPr>
              <a:t>Составлено по материалам урока; иллюстративные значения
</a:t>
            </a:r>
            <a:endParaRPr lang="en-US" sz="900" dirty="0"/>
          </a:p>
        </p:txBody>
      </p:sp>
      <p:sp>
        <p:nvSpPr>
          <p:cNvPr id="8" name="Text 3"/>
          <p:cNvSpPr txBox="1"/>
          <p:nvPr/>
        </p:nvSpPr>
        <p:spPr>
          <a:xfrm>
            <a:off x="297650" y="803000"/>
            <a:ext cx="3231300" cy="13359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What sea animals eat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1700" y="1547382"/>
            <a:ext cx="8536800" cy="31536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97650" y="803000"/>
            <a:ext cx="8536800" cy="3969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How to make a short description in English
</a:t>
            </a:r>
            <a:endParaRPr lang="en-US" sz="2400" dirty="0"/>
          </a:p>
        </p:txBody>
      </p:sp>
      <p:sp>
        <p:nvSpPr>
          <p:cNvPr id="5"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6" name="Text 2"/>
          <p:cNvSpPr txBox="1"/>
          <p:nvPr/>
        </p:nvSpPr>
        <p:spPr>
          <a:xfrm>
            <a:off x="311700" y="1199900"/>
            <a:ext cx="8536800" cy="2475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Последовательность шагов для устного ответа по теме Sea Animals.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2625" y="1642900"/>
            <a:ext cx="218362" cy="194100"/>
          </a:xfrm>
          <a:prstGeom prst="rect">
            <a:avLst/>
          </a:prstGeom>
        </p:spPr>
      </p:pic>
      <p:pic>
        <p:nvPicPr>
          <p:cNvPr id="4" name="Image 2" descr="preencoded.png">    </p:cNvPr>
          <p:cNvPicPr>
            <a:picLocks noChangeAspect="1"/>
          </p:cNvPicPr>
          <p:nvPr/>
        </p:nvPicPr>
        <p:blipFill>
          <a:blip r:embed="rId3"/>
          <a:stretch>
            <a:fillRect/>
          </a:stretch>
        </p:blipFill>
        <p:spPr>
          <a:xfrm>
            <a:off x="4789124" y="1642900"/>
            <a:ext cx="194100" cy="194100"/>
          </a:xfrm>
          <a:prstGeom prst="rect">
            <a:avLst/>
          </a:prstGeom>
        </p:spPr>
      </p:pic>
      <p:pic>
        <p:nvPicPr>
          <p:cNvPr id="5" name="Image 3" descr="preencoded.png">    </p:cNvPr>
          <p:cNvPicPr>
            <a:picLocks noChangeAspect="1"/>
          </p:cNvPicPr>
          <p:nvPr/>
        </p:nvPicPr>
        <p:blipFill>
          <a:blip r:embed="rId4"/>
          <a:stretch>
            <a:fillRect/>
          </a:stretch>
        </p:blipFill>
        <p:spPr>
          <a:xfrm>
            <a:off x="324756" y="3328333"/>
            <a:ext cx="194100" cy="194100"/>
          </a:xfrm>
          <a:prstGeom prst="rect">
            <a:avLst/>
          </a:prstGeom>
        </p:spPr>
      </p:pic>
      <p:pic>
        <p:nvPicPr>
          <p:cNvPr id="6" name="Image 4" descr="preencoded.png">    </p:cNvPr>
          <p:cNvPicPr>
            <a:picLocks noChangeAspect="1"/>
          </p:cNvPicPr>
          <p:nvPr/>
        </p:nvPicPr>
        <p:blipFill>
          <a:blip r:embed="rId5"/>
          <a:stretch>
            <a:fillRect/>
          </a:stretch>
        </p:blipFill>
        <p:spPr>
          <a:xfrm>
            <a:off x="4776993" y="3328333"/>
            <a:ext cx="218362" cy="194100"/>
          </a:xfrm>
          <a:prstGeom prst="rect">
            <a:avLst/>
          </a:prstGeom>
        </p:spPr>
      </p:pic>
      <p:sp>
        <p:nvSpPr>
          <p:cNvPr id="7" name="Text 0"/>
          <p:cNvSpPr txBox="1"/>
          <p:nvPr/>
        </p:nvSpPr>
        <p:spPr>
          <a:xfrm>
            <a:off x="297650" y="803000"/>
            <a:ext cx="4018200" cy="6528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How sea animals move
</a:t>
            </a:r>
            <a:endParaRPr lang="en-US" sz="2400" dirty="0"/>
          </a:p>
        </p:txBody>
      </p:sp>
      <p:sp>
        <p:nvSpPr>
          <p:cNvPr id="8" name="Text 1"/>
          <p:cNvSpPr txBox="1"/>
          <p:nvPr/>
        </p:nvSpPr>
        <p:spPr>
          <a:xfrm>
            <a:off x="687825" y="1640475"/>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Рыбы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Рыбы двигаются с помощью хвоста и боковых плавников. Эти движения помогают им быстро менять направление и удерживаться в воде.
</a:t>
            </a:r>
            <a:endParaRPr lang="en-US" sz="1300" dirty="0"/>
          </a:p>
        </p:txBody>
      </p:sp>
      <p:sp>
        <p:nvSpPr>
          <p:cNvPr id="9" name="Text 2"/>
          <p:cNvSpPr txBox="1"/>
          <p:nvPr/>
        </p:nvSpPr>
        <p:spPr>
          <a:xfrm>
            <a:off x="5152193" y="1640475"/>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Дельфины и киты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Дельфины и киты плывут, двигая хвостом вверх и вниз. Так они могут развивать скорость и преодолевать большие расстояния.
</a:t>
            </a:r>
            <a:endParaRPr lang="en-US" sz="1300" dirty="0"/>
          </a:p>
        </p:txBody>
      </p:sp>
      <p:sp>
        <p:nvSpPr>
          <p:cNvPr id="10" name="Text 3"/>
          <p:cNvSpPr txBox="1"/>
          <p:nvPr/>
        </p:nvSpPr>
        <p:spPr>
          <a:xfrm>
            <a:off x="687825" y="3325908"/>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Осьминог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Осьминог использует jet movement: он выталкивает воду и резко меняет направление. Это помогает ему быстро уходить от опасности.
</a:t>
            </a:r>
            <a:endParaRPr lang="en-US" sz="1300" dirty="0"/>
          </a:p>
        </p:txBody>
      </p:sp>
      <p:sp>
        <p:nvSpPr>
          <p:cNvPr id="11" name="Text 4"/>
          <p:cNvSpPr txBox="1"/>
          <p:nvPr/>
        </p:nvSpPr>
        <p:spPr>
          <a:xfrm>
            <a:off x="5152193" y="3325908"/>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Морская черепаха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Морская черепаха гребёт ластами и может долго двигаться в открытой воде. Для описания подходят слова swim, dive, glide и move slowly.
</a:t>
            </a:r>
            <a:endParaRPr lang="en-US" sz="1300" dirty="0"/>
          </a:p>
        </p:txBody>
      </p:sp>
      <p:sp>
        <p:nvSpPr>
          <p:cNvPr id="12" name="Text 5"/>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2586" y="2542225"/>
            <a:ext cx="2621728" cy="2095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151300" y="2543243"/>
            <a:ext cx="2623500" cy="2093164"/>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992686" y="2542225"/>
            <a:ext cx="2621728" cy="2095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97650" y="803000"/>
            <a:ext cx="8536800" cy="6357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Camouflage and protection in the sea
</a:t>
            </a:r>
            <a:endParaRPr lang="en-US" sz="2400" dirty="0"/>
          </a:p>
        </p:txBody>
      </p:sp>
      <p:sp>
        <p:nvSpPr>
          <p:cNvPr id="10"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11" name="Text 2"/>
          <p:cNvSpPr txBox="1"/>
          <p:nvPr/>
        </p:nvSpPr>
        <p:spPr>
          <a:xfrm>
            <a:off x="297650" y="1494425"/>
            <a:ext cx="2637600" cy="952500"/>
          </a:xfrm>
          <a:prstGeom prst="rect">
            <a:avLst/>
          </a:prstGeom>
          <a:noFill/>
          <a:ln/>
        </p:spPr>
        <p:txBody>
          <a:bodyPr wrap="square" lIns="0" tIns="0" rIns="0" bIns="0" rtlCol="0" anchor="t"/>
          <a:lstStyle/>
          <a:p>
            <a:pPr algn="l" indent="0" marL="0">
              <a:lnSpc>
                <a:spcPct val="130039"/>
              </a:lnSpc>
              <a:buNone/>
            </a:pPr>
            <a:r>
              <a:rPr lang="en-US" sz="1178" dirty="0">
                <a:solidFill>
                  <a:srgbClr val="FFFFFF"/>
                </a:solidFill>
                <a:latin typeface="Arial" pitchFamily="34" charset="0"/>
                <a:ea typeface="Arial" pitchFamily="34" charset="-122"/>
                <a:cs typeface="Arial" pitchFamily="34" charset="-120"/>
              </a:rPr>
              <a:t>The octopus on the rocks
</a:t>
            </a:r>
            <a:pPr algn="l" indent="0" marL="0">
              <a:lnSpc>
                <a:spcPct val="130039"/>
              </a:lnSpc>
              <a:buNone/>
            </a:pPr>
            <a:r>
              <a:rPr lang="en-US" sz="18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An octopus can change color and shape to match its surroundings. On stones or near coral, it becomes hard to notice. This camouflage helps it hide from enemies and wait quietly for food.
</a:t>
            </a:r>
            <a:endParaRPr lang="en-US" sz="1178" dirty="0"/>
          </a:p>
        </p:txBody>
      </p:sp>
      <p:sp>
        <p:nvSpPr>
          <p:cNvPr id="12" name="Text 3"/>
          <p:cNvSpPr txBox="1"/>
          <p:nvPr/>
        </p:nvSpPr>
        <p:spPr>
          <a:xfrm>
            <a:off x="3144275" y="1494425"/>
            <a:ext cx="2637600" cy="952500"/>
          </a:xfrm>
          <a:prstGeom prst="rect">
            <a:avLst/>
          </a:prstGeom>
          <a:noFill/>
          <a:ln/>
        </p:spPr>
        <p:txBody>
          <a:bodyPr wrap="square" lIns="0" tIns="0" rIns="0" bIns="0" rtlCol="0" anchor="t"/>
          <a:lstStyle/>
          <a:p>
            <a:pPr algn="l" indent="0" marL="0">
              <a:lnSpc>
                <a:spcPct val="130039"/>
              </a:lnSpc>
              <a:buNone/>
            </a:pPr>
            <a:r>
              <a:rPr lang="en-US" sz="1178" dirty="0">
                <a:solidFill>
                  <a:srgbClr val="FFFFFF"/>
                </a:solidFill>
                <a:latin typeface="Arial" pitchFamily="34" charset="0"/>
                <a:ea typeface="Arial" pitchFamily="34" charset="-122"/>
                <a:cs typeface="Arial" pitchFamily="34" charset="-120"/>
              </a:rPr>
              <a:t>The flounder on the sea bottom
</a:t>
            </a:r>
            <a:pPr algn="l" indent="0" marL="0">
              <a:lnSpc>
                <a:spcPct val="130039"/>
              </a:lnSpc>
              <a:buNone/>
            </a:pPr>
            <a:r>
              <a:rPr lang="en-US" sz="18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A flounder stays close to the sandy bottom and is almost invisible there. Its flat body helps it blend into the ground. In a picture, students can see how protection works without bright movement or noise.
</a:t>
            </a:r>
            <a:endParaRPr lang="en-US" sz="1178" dirty="0"/>
          </a:p>
        </p:txBody>
      </p:sp>
      <p:sp>
        <p:nvSpPr>
          <p:cNvPr id="13" name="Text 4"/>
          <p:cNvSpPr txBox="1"/>
          <p:nvPr/>
        </p:nvSpPr>
        <p:spPr>
          <a:xfrm>
            <a:off x="5988288" y="1494425"/>
            <a:ext cx="2637600" cy="952500"/>
          </a:xfrm>
          <a:prstGeom prst="rect">
            <a:avLst/>
          </a:prstGeom>
          <a:noFill/>
          <a:ln/>
        </p:spPr>
        <p:txBody>
          <a:bodyPr wrap="square" lIns="0" tIns="0" rIns="0" bIns="0" rtlCol="0" anchor="t"/>
          <a:lstStyle/>
          <a:p>
            <a:pPr algn="l" indent="0" marL="0">
              <a:lnSpc>
                <a:spcPct val="130039"/>
              </a:lnSpc>
              <a:buNone/>
            </a:pPr>
            <a:r>
              <a:rPr lang="en-US" sz="1178" dirty="0">
                <a:solidFill>
                  <a:srgbClr val="FFFFFF"/>
                </a:solidFill>
                <a:latin typeface="Arial" pitchFamily="34" charset="0"/>
                <a:ea typeface="Arial" pitchFamily="34" charset="-122"/>
                <a:cs typeface="Arial" pitchFamily="34" charset="-120"/>
              </a:rPr>
              <a:t>Spines, stripes and spots
</a:t>
            </a:r>
            <a:pPr algn="l" indent="0" marL="0">
              <a:lnSpc>
                <a:spcPct val="130039"/>
              </a:lnSpc>
              <a:buNone/>
            </a:pPr>
            <a:r>
              <a:rPr lang="en-US" sz="18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Some sea animals use sharp spines, stripes or spots for protection. These features can scare predators or make them confused. A colorful fish or a spiny sea creature shows that survival in the sea can depend on appearance.
</a:t>
            </a:r>
            <a:endParaRPr lang="en-US" sz="1178"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99971" y="915425"/>
            <a:ext cx="4793507" cy="3178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97650" y="1902251"/>
            <a:ext cx="3155100" cy="943200"/>
          </a:xfrm>
          <a:prstGeom prst="rect">
            <a:avLst/>
          </a:prstGeom>
          <a:noFill/>
          <a:ln/>
        </p:spPr>
        <p:txBody>
          <a:bodyPr wrap="square" lIns="0" tIns="0" rIns="0" bIns="0" rtlCol="0" anchor="b"/>
          <a:lstStyle/>
          <a:p>
            <a:pPr algn="l" indent="0" marL="0">
              <a:lnSpc>
                <a:spcPct val="150000"/>
              </a:lnSpc>
              <a:buNone/>
            </a:pPr>
            <a:r>
              <a:rPr lang="en-US" sz="1300" dirty="0">
                <a:solidFill>
                  <a:srgbClr val="FFFFFF"/>
                </a:solidFill>
                <a:latin typeface="Arial" pitchFamily="34" charset="0"/>
                <a:ea typeface="Arial" pitchFamily="34" charset="-122"/>
                <a:cs typeface="Arial" pitchFamily="34" charset="-120"/>
              </a:rPr>
              <a:t>Угрозы связаны не только с водой, но и с повседневной деятельностью людей на берегу и в море.
</a:t>
            </a:r>
            <a:endParaRPr lang="en-US" sz="1300" dirty="0"/>
          </a:p>
        </p:txBody>
      </p:sp>
      <p:sp>
        <p:nvSpPr>
          <p:cNvPr id="6" name="Text 1"/>
          <p:cNvSpPr txBox="1"/>
          <p:nvPr/>
        </p:nvSpPr>
        <p:spPr>
          <a:xfrm>
            <a:off x="297675" y="3278100"/>
            <a:ext cx="3171600" cy="12240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Самые заметные проблемы — мусор, рыболовство и загрязнение. Значит, защита морских животных зависит от поведения человека.
</a:t>
            </a:r>
            <a:endParaRPr lang="en-US" sz="1300" dirty="0"/>
          </a:p>
        </p:txBody>
      </p:sp>
      <p:sp>
        <p:nvSpPr>
          <p:cNvPr id="7" name="Text 2"/>
          <p:cNvSpPr txBox="1"/>
          <p:nvPr/>
        </p:nvSpPr>
        <p:spPr>
          <a:xfrm>
            <a:off x="4099575" y="4302663"/>
            <a:ext cx="4794300" cy="320100"/>
          </a:xfrm>
          <a:prstGeom prst="rect">
            <a:avLst/>
          </a:prstGeom>
          <a:noFill/>
          <a:ln/>
        </p:spPr>
        <p:txBody>
          <a:bodyPr wrap="square" lIns="0" tIns="0" rIns="0" bIns="0" rtlCol="0" anchor="t"/>
          <a:lstStyle/>
          <a:p>
            <a:pPr algn="r" indent="0" marL="0">
              <a:lnSpc>
                <a:spcPct val="115000"/>
              </a:lnSpc>
              <a:buNone/>
            </a:pPr>
            <a:r>
              <a:rPr lang="en-US" sz="900" dirty="0">
                <a:solidFill>
                  <a:srgbClr val="FFFFFF"/>
                </a:solidFill>
                <a:latin typeface="Arial" pitchFamily="34" charset="0"/>
                <a:ea typeface="Arial" pitchFamily="34" charset="-122"/>
                <a:cs typeface="Arial" pitchFamily="34" charset="-120"/>
              </a:rPr>
              <a:t>Составлено по материалам урока; иллюстративное сравнение
</a:t>
            </a:r>
            <a:endParaRPr lang="en-US" sz="900" dirty="0"/>
          </a:p>
        </p:txBody>
      </p:sp>
      <p:sp>
        <p:nvSpPr>
          <p:cNvPr id="8" name="Text 3"/>
          <p:cNvSpPr txBox="1"/>
          <p:nvPr/>
        </p:nvSpPr>
        <p:spPr>
          <a:xfrm>
            <a:off x="297650" y="803000"/>
            <a:ext cx="3231300" cy="13359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What threatens sea animals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1750" y="3299349"/>
            <a:ext cx="8568600" cy="153130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97650" y="803000"/>
            <a:ext cx="4017900" cy="6549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Coral reefs: homes for many sea animals
</a:t>
            </a:r>
            <a:endParaRPr lang="en-US" sz="2400" dirty="0"/>
          </a:p>
        </p:txBody>
      </p:sp>
      <p:sp>
        <p:nvSpPr>
          <p:cNvPr id="9"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10" name="Text 2"/>
          <p:cNvSpPr txBox="1"/>
          <p:nvPr/>
        </p:nvSpPr>
        <p:spPr>
          <a:xfrm>
            <a:off x="651950" y="1551475"/>
            <a:ext cx="3663600" cy="7503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Живой подводный мир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Коралловые рифы — это места, где рядом живут многие морские организмы. Здесь можно увидеть ярких рыб, крабов, морских звёзд, раковины и даже небольших акул.
</a:t>
            </a:r>
            <a:endParaRPr lang="en-US" sz="1200" dirty="0"/>
          </a:p>
        </p:txBody>
      </p:sp>
      <p:sp>
        <p:nvSpPr>
          <p:cNvPr id="11" name="Text 3"/>
          <p:cNvSpPr txBox="1"/>
          <p:nvPr/>
        </p:nvSpPr>
        <p:spPr>
          <a:xfrm>
            <a:off x="651950" y="2395350"/>
            <a:ext cx="3663600" cy="7503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Почему рифы важны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Рифы дают животным пищу, укрытие и безопасные места для жизни. Они также помогают многим видам прятаться от хищников и находить условия для размножения.
</a:t>
            </a:r>
            <a:endParaRPr lang="en-US" sz="1200" dirty="0"/>
          </a:p>
        </p:txBody>
      </p:sp>
      <p:sp>
        <p:nvSpPr>
          <p:cNvPr id="12" name="Text 4"/>
          <p:cNvSpPr txBox="1"/>
          <p:nvPr/>
        </p:nvSpPr>
        <p:spPr>
          <a:xfrm>
            <a:off x="5186750" y="803000"/>
            <a:ext cx="3663600" cy="750300"/>
          </a:xfrm>
          <a:prstGeom prst="rect">
            <a:avLst/>
          </a:prstGeom>
          <a:noFill/>
          <a:ln/>
        </p:spPr>
        <p:txBody>
          <a:bodyPr wrap="square" lIns="0" tIns="0" rIns="0" bIns="0" rtlCol="0" anchor="t"/>
          <a:lstStyle/>
          <a:p>
            <a:pPr algn="l" indent="0" marL="0">
              <a:lnSpc>
                <a:spcPct val="115000"/>
              </a:lnSpc>
              <a:buNone/>
            </a:pPr>
            <a:r>
              <a:rPr lang="en-US" sz="1178" dirty="0">
                <a:solidFill>
                  <a:srgbClr val="000000"/>
                </a:solidFill>
                <a:latin typeface="Arial" pitchFamily="34" charset="0"/>
                <a:ea typeface="Arial" pitchFamily="34" charset="-122"/>
                <a:cs typeface="Arial" pitchFamily="34" charset="-120"/>
              </a:rPr>
              <a:t>Хрупкая система
</a:t>
            </a:r>
            <a:pPr algn="l" indent="0" marL="0">
              <a:lnSpc>
                <a:spcPct val="115000"/>
              </a:lnSpc>
              <a:buNone/>
            </a:pPr>
            <a:r>
              <a:rPr lang="en-US" sz="49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1" dirty="0">
                <a:solidFill>
                  <a:srgbClr val="000000"/>
                </a:solidFill>
                <a:latin typeface="Arial" pitchFamily="34" charset="0"/>
                <a:ea typeface="Arial" pitchFamily="34" charset="-122"/>
                <a:cs typeface="Arial" pitchFamily="34" charset="-120"/>
              </a:rPr>
              <a:t>Коралл растёт очень медленно, поэтому риф легко повредить. Загрязнение, мусор и неосторожное поведение человека могут быстро нарушить жизнь целой морской экосистемы.
</a:t>
            </a:r>
            <a:endParaRPr lang="en-US" sz="1178" dirty="0"/>
          </a:p>
        </p:txBody>
      </p:sp>
      <p:sp>
        <p:nvSpPr>
          <p:cNvPr id="13" name="Text 5"/>
          <p:cNvSpPr txBox="1"/>
          <p:nvPr/>
        </p:nvSpPr>
        <p:spPr>
          <a:xfrm>
            <a:off x="5186750" y="1646875"/>
            <a:ext cx="3663600" cy="750300"/>
          </a:xfrm>
          <a:prstGeom prst="rect">
            <a:avLst/>
          </a:prstGeom>
          <a:noFill/>
          <a:ln/>
        </p:spPr>
        <p:txBody>
          <a:bodyPr wrap="square" lIns="0" tIns="0" rIns="0" bIns="0" rtlCol="0" anchor="t"/>
          <a:lstStyle/>
          <a:p>
            <a:pPr algn="l" indent="0" marL="0">
              <a:lnSpc>
                <a:spcPct val="115000"/>
              </a:lnSpc>
              <a:buNone/>
            </a:pPr>
            <a:r>
              <a:rPr lang="en-US" sz="1170" dirty="0">
                <a:solidFill>
                  <a:srgbClr val="000000"/>
                </a:solidFill>
                <a:latin typeface="Arial" pitchFamily="34" charset="0"/>
                <a:ea typeface="Arial" pitchFamily="34" charset="-122"/>
                <a:cs typeface="Arial" pitchFamily="34" charset="-120"/>
              </a:rPr>
              <a:t>Подводные города
</a:t>
            </a:r>
            <a:pPr algn="l" indent="0" marL="0">
              <a:lnSpc>
                <a:spcPct val="115000"/>
              </a:lnSpc>
              <a:buNone/>
            </a:pPr>
            <a:r>
              <a:rPr lang="en-US" sz="48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75" dirty="0">
                <a:solidFill>
                  <a:srgbClr val="000000"/>
                </a:solidFill>
                <a:latin typeface="Arial" pitchFamily="34" charset="0"/>
                <a:ea typeface="Arial" pitchFamily="34" charset="-122"/>
                <a:cs typeface="Arial" pitchFamily="34" charset="-120"/>
              </a:rPr>
              <a:t>Для урока удобно запомнить выражение: Coral reefs are like underwater cities. Оно помогает представить риф как сложное, оживлённое пространство, где у каждого вида есть своё место.
</a:t>
            </a:r>
            <a:endParaRPr lang="en-US" sz="117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1700" y="1796006"/>
            <a:ext cx="4094100" cy="195673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65775" y="1788722"/>
            <a:ext cx="3647400" cy="8619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Таблица показывает, как название животного связано с его особенностью и простой фразой на английском.
</a:t>
            </a:r>
            <a:endParaRPr lang="en-US" sz="1200" dirty="0"/>
          </a:p>
        </p:txBody>
      </p:sp>
      <p:sp>
        <p:nvSpPr>
          <p:cNvPr id="7" name="Text 1"/>
          <p:cNvSpPr txBox="1"/>
          <p:nvPr/>
        </p:nvSpPr>
        <p:spPr>
          <a:xfrm>
            <a:off x="4965775" y="2901425"/>
            <a:ext cx="3647400" cy="8619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У каждого вида есть своя особенность, и её легко описать короткой английской фразой. Это помогает учить лексику и говорить точнее.
</a:t>
            </a:r>
            <a:endParaRPr lang="en-US" sz="1200" dirty="0"/>
          </a:p>
        </p:txBody>
      </p:sp>
      <p:sp>
        <p:nvSpPr>
          <p:cNvPr id="8" name="Text 2"/>
          <p:cNvSpPr txBox="1"/>
          <p:nvPr/>
        </p:nvSpPr>
        <p:spPr>
          <a:xfrm>
            <a:off x="194000" y="4378850"/>
            <a:ext cx="4377900" cy="320100"/>
          </a:xfrm>
          <a:prstGeom prst="rect">
            <a:avLst/>
          </a:prstGeom>
          <a:noFill/>
          <a:ln/>
        </p:spPr>
        <p:txBody>
          <a:bodyPr wrap="square" lIns="0" tIns="0" rIns="0" bIns="0" rtlCol="0" anchor="t"/>
          <a:lstStyle/>
          <a:p>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Учебные факты по теме sea animals
</a:t>
            </a:r>
            <a:endParaRPr lang="en-US" sz="900" dirty="0"/>
          </a:p>
        </p:txBody>
      </p:sp>
      <p:sp>
        <p:nvSpPr>
          <p:cNvPr id="9" name="Text 3"/>
          <p:cNvSpPr txBox="1"/>
          <p:nvPr/>
        </p:nvSpPr>
        <p:spPr>
          <a:xfrm>
            <a:off x="297650" y="803000"/>
            <a:ext cx="8536800" cy="6108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Famous sea animals and their special features
</a:t>
            </a:r>
            <a:endParaRPr lang="en-US" sz="2400" dirty="0"/>
          </a:p>
        </p:txBody>
      </p:sp>
      <p:sp>
        <p:nvSpPr>
          <p:cNvPr id="10"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1700" y="1547382"/>
            <a:ext cx="8536800" cy="31536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97650" y="803000"/>
            <a:ext cx="8536800" cy="3969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How people can help protect sea animals
</a:t>
            </a:r>
            <a:endParaRPr lang="en-US" sz="2400" dirty="0"/>
          </a:p>
        </p:txBody>
      </p:sp>
      <p:sp>
        <p:nvSpPr>
          <p:cNvPr id="5"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6" name="Text 2"/>
          <p:cNvSpPr txBox="1"/>
          <p:nvPr/>
        </p:nvSpPr>
        <p:spPr>
          <a:xfrm>
            <a:off x="311700" y="1199900"/>
            <a:ext cx="8536800" cy="247500"/>
          </a:xfrm>
          <a:prstGeom prst="rect">
            <a:avLst/>
          </a:prstGeom>
          <a:noFill/>
          <a:ln/>
        </p:spPr>
        <p:txBody>
          <a:bodyPr wrap="square" lIns="0" tIns="0" rIns="0" bIns="0" rtlCol="0" anchor="ctr"/>
          <a:lstStyle/>
          <a:p>
            <a:pPr algn="l" indent="0" marL="0">
              <a:lnSpc>
                <a:spcPct val="115000"/>
              </a:lnSpc>
              <a:buNone/>
            </a:pPr>
            <a:r>
              <a:rPr lang="en-US" sz="1107" dirty="0">
                <a:solidFill>
                  <a:srgbClr val="000000"/>
                </a:solidFill>
                <a:latin typeface="Arial" pitchFamily="34" charset="0"/>
                <a:ea typeface="Arial" pitchFamily="34" charset="-122"/>
                <a:cs typeface="Arial" pitchFamily="34" charset="-120"/>
              </a:rPr>
              <a:t>Схема показывает, как простые повседневные действия уменьшают загрязнение моря и делают среду безопаснее для животных.
</a:t>
            </a:r>
            <a:endParaRPr lang="en-US" sz="1107"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1700" y="1657350"/>
            <a:ext cx="2730000" cy="952500"/>
          </a:xfrm>
          <a:prstGeom prst="rect">
            <a:avLst/>
          </a:prstGeom>
          <a:noFill/>
          <a:ln/>
        </p:spPr>
        <p:txBody>
          <a:bodyPr wrap="square" lIns="0" tIns="0" rIns="0" bIns="0" rtlCol="0" anchor="t"/>
          <a:lstStyle/>
          <a:p>
            <a:pPr algn="l" indent="0" marL="0">
              <a:lnSpc>
                <a:spcPct val="130039"/>
              </a:lnSpc>
              <a:buNone/>
            </a:pPr>
            <a:r>
              <a:rPr lang="en-US" sz="1200" dirty="0">
                <a:solidFill>
                  <a:srgbClr val="000000"/>
                </a:solidFill>
                <a:latin typeface="Arial" pitchFamily="34" charset="0"/>
                <a:ea typeface="Arial" pitchFamily="34" charset="-122"/>
                <a:cs typeface="Arial" pitchFamily="34" charset="-120"/>
              </a:rPr>
              <a:t>Spring and summer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When water becomes warmer, many sea animals become more active. Some species also move to places where food is easier to find.
</a:t>
            </a:r>
            <a:endParaRPr lang="en-US" sz="1200" dirty="0"/>
          </a:p>
        </p:txBody>
      </p:sp>
      <p:sp>
        <p:nvSpPr>
          <p:cNvPr id="6" name="Text 1"/>
          <p:cNvSpPr txBox="1"/>
          <p:nvPr/>
        </p:nvSpPr>
        <p:spPr>
          <a:xfrm>
            <a:off x="3154175" y="2322175"/>
            <a:ext cx="2730000" cy="952500"/>
          </a:xfrm>
          <a:prstGeom prst="rect">
            <a:avLst/>
          </a:prstGeom>
          <a:noFill/>
          <a:ln/>
        </p:spPr>
        <p:txBody>
          <a:bodyPr wrap="square" lIns="0" tIns="0" rIns="0" bIns="0" rtlCol="0" anchor="t"/>
          <a:lstStyle/>
          <a:p>
            <a:pPr algn="l" indent="0" marL="0">
              <a:lnSpc>
                <a:spcPct val="130039"/>
              </a:lnSpc>
              <a:buNone/>
            </a:pPr>
            <a:r>
              <a:rPr lang="en-US" sz="1200" dirty="0">
                <a:solidFill>
                  <a:srgbClr val="000000"/>
                </a:solidFill>
                <a:latin typeface="Arial" pitchFamily="34" charset="0"/>
                <a:ea typeface="Arial" pitchFamily="34" charset="-122"/>
                <a:cs typeface="Arial" pitchFamily="34" charset="-120"/>
              </a:rPr>
              <a:t>Migration time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30039"/>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Several animals migrate to safe areas for breeding or to reach better feeding places. This helps babies grow in more suitable conditions.
</a:t>
            </a:r>
            <a:endParaRPr lang="en-US" sz="1200" dirty="0"/>
          </a:p>
        </p:txBody>
      </p:sp>
      <p:sp>
        <p:nvSpPr>
          <p:cNvPr id="7" name="Text 2"/>
          <p:cNvSpPr txBox="1"/>
          <p:nvPr/>
        </p:nvSpPr>
        <p:spPr>
          <a:xfrm>
            <a:off x="6002150" y="2991050"/>
            <a:ext cx="2730000" cy="952500"/>
          </a:xfrm>
          <a:prstGeom prst="rect">
            <a:avLst/>
          </a:prstGeom>
          <a:noFill/>
          <a:ln/>
        </p:spPr>
        <p:txBody>
          <a:bodyPr wrap="square" lIns="0" tIns="0" rIns="0" bIns="0" rtlCol="0" anchor="t"/>
          <a:lstStyle/>
          <a:p>
            <a:pPr algn="l" indent="0" marL="0">
              <a:lnSpc>
                <a:spcPct val="130039"/>
              </a:lnSpc>
              <a:buNone/>
            </a:pPr>
            <a:r>
              <a:rPr lang="en-US" sz="1200" dirty="0">
                <a:solidFill>
                  <a:srgbClr val="000000"/>
                </a:solidFill>
                <a:latin typeface="Arial" pitchFamily="34" charset="0"/>
                <a:ea typeface="Arial" pitchFamily="34" charset="-122"/>
                <a:cs typeface="Arial" pitchFamily="34" charset="-120"/>
              </a:rPr>
              <a:t>Winter and cold water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30039"/>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In winter, animals protect themselves with fat layers, thick skin or special behaviour. They stay active in ways that help them survive the cold.
</a:t>
            </a:r>
            <a:endParaRPr lang="en-US" sz="1200" dirty="0"/>
          </a:p>
        </p:txBody>
      </p:sp>
      <p:sp>
        <p:nvSpPr>
          <p:cNvPr id="8" name="Text 3"/>
          <p:cNvSpPr txBox="1"/>
          <p:nvPr/>
        </p:nvSpPr>
        <p:spPr>
          <a:xfrm>
            <a:off x="297650" y="803000"/>
            <a:ext cx="8536800" cy="6357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Sea animals in different seasons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94775" y="2568515"/>
            <a:ext cx="3032100" cy="225927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917300" y="490900"/>
            <a:ext cx="2784000" cy="19050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Deep-sea animals
</a:t>
            </a:r>
            <a:endParaRPr lang="en-US" sz="2400" dirty="0"/>
          </a:p>
        </p:txBody>
      </p:sp>
      <p:sp>
        <p:nvSpPr>
          <p:cNvPr id="8" name="Text 1"/>
          <p:cNvSpPr txBox="1"/>
          <p:nvPr/>
        </p:nvSpPr>
        <p:spPr>
          <a:xfrm>
            <a:off x="5233225" y="368825"/>
            <a:ext cx="503400" cy="4386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9" name="Text 2"/>
          <p:cNvSpPr txBox="1"/>
          <p:nvPr/>
        </p:nvSpPr>
        <p:spPr>
          <a:xfrm>
            <a:off x="622375" y="1193495"/>
            <a:ext cx="4909200" cy="1019513"/>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Almost no sunlight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In the deep sea, sunlight hardly reaches the water, so animals live in darkness. Because of this, they depend on special senses to find food and avoid danger.
</a:t>
            </a:r>
            <a:endParaRPr lang="en-US" sz="1300" dirty="0"/>
          </a:p>
        </p:txBody>
      </p:sp>
      <p:sp>
        <p:nvSpPr>
          <p:cNvPr id="10" name="Text 3"/>
          <p:cNvSpPr txBox="1"/>
          <p:nvPr/>
        </p:nvSpPr>
        <p:spPr>
          <a:xfrm>
            <a:off x="622375" y="2325793"/>
            <a:ext cx="4909200" cy="1019513"/>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Light in the dark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Some deep-sea creatures can glow in the dark. This bioluminescence helps them attract prey, communicate, or confuse other animals in the deep ocean.
</a:t>
            </a:r>
            <a:endParaRPr lang="en-US" sz="1300" dirty="0"/>
          </a:p>
        </p:txBody>
      </p:sp>
      <p:sp>
        <p:nvSpPr>
          <p:cNvPr id="11" name="Text 4"/>
          <p:cNvSpPr txBox="1"/>
          <p:nvPr/>
        </p:nvSpPr>
        <p:spPr>
          <a:xfrm>
            <a:off x="622375" y="3458078"/>
            <a:ext cx="4909200" cy="1019513"/>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Strong body features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Deep-sea fish often have large mouths, sharp teeth and sensitive eyes or other organs. These features help them survive where food is rare and conditions are extreme.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99971" y="915425"/>
            <a:ext cx="4793507" cy="3178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97650" y="1902251"/>
            <a:ext cx="3155100" cy="943200"/>
          </a:xfrm>
          <a:prstGeom prst="rect">
            <a:avLst/>
          </a:prstGeom>
          <a:noFill/>
          <a:ln/>
        </p:spPr>
        <p:txBody>
          <a:bodyPr wrap="square" lIns="0" tIns="0" rIns="0" bIns="0" rtlCol="0" anchor="b"/>
          <a:lstStyle/>
          <a:p>
            <a:pPr algn="l" indent="0" marL="0">
              <a:lnSpc>
                <a:spcPct val="150000"/>
              </a:lnSpc>
              <a:buNone/>
            </a:pPr>
            <a:r>
              <a:rPr lang="en-US" sz="1238" dirty="0">
                <a:solidFill>
                  <a:srgbClr val="FFFFFF"/>
                </a:solidFill>
                <a:latin typeface="Arial" pitchFamily="34" charset="0"/>
                <a:ea typeface="Arial" pitchFamily="34" charset="-122"/>
                <a:cs typeface="Arial" pitchFamily="34" charset="-120"/>
              </a:rPr>
              <a:t>Different habitats match different body shapes and habits. Some animals stay near the shore, while others need open water or the dark depths.
</a:t>
            </a:r>
            <a:endParaRPr lang="en-US" sz="1238" dirty="0"/>
          </a:p>
        </p:txBody>
      </p:sp>
      <p:sp>
        <p:nvSpPr>
          <p:cNvPr id="6" name="Text 1"/>
          <p:cNvSpPr txBox="1"/>
          <p:nvPr/>
        </p:nvSpPr>
        <p:spPr>
          <a:xfrm>
            <a:off x="297675" y="3278100"/>
            <a:ext cx="3171600" cy="12240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The chart shows that habitat is closely connected with how an animal moves, feeds and protects itself.
</a:t>
            </a:r>
            <a:endParaRPr lang="en-US" sz="1300" dirty="0"/>
          </a:p>
        </p:txBody>
      </p:sp>
      <p:sp>
        <p:nvSpPr>
          <p:cNvPr id="7" name="Text 2"/>
          <p:cNvSpPr txBox="1"/>
          <p:nvPr/>
        </p:nvSpPr>
        <p:spPr>
          <a:xfrm>
            <a:off x="4099575" y="4302663"/>
            <a:ext cx="4794300" cy="320100"/>
          </a:xfrm>
          <a:prstGeom prst="rect">
            <a:avLst/>
          </a:prstGeom>
          <a:noFill/>
          <a:ln/>
        </p:spPr>
        <p:txBody>
          <a:bodyPr wrap="square" lIns="0" tIns="0" rIns="0" bIns="0" rtlCol="0" anchor="t"/>
          <a:lstStyle/>
          <a:p>
            <a:pPr algn="r" indent="0" marL="0">
              <a:lnSpc>
                <a:spcPct val="115000"/>
              </a:lnSpc>
              <a:buNone/>
            </a:pPr>
            <a:r>
              <a:rPr lang="en-US" sz="900" dirty="0">
                <a:solidFill>
                  <a:srgbClr val="FFFFFF"/>
                </a:solidFill>
                <a:latin typeface="Arial" pitchFamily="34" charset="0"/>
                <a:ea typeface="Arial" pitchFamily="34" charset="-122"/>
                <a:cs typeface="Arial" pitchFamily="34" charset="-120"/>
              </a:rPr>
              <a:t>Учебная классификация мест обитания морских животных
</a:t>
            </a:r>
            <a:endParaRPr lang="en-US" sz="900" dirty="0"/>
          </a:p>
        </p:txBody>
      </p:sp>
      <p:sp>
        <p:nvSpPr>
          <p:cNvPr id="8" name="Text 3"/>
          <p:cNvSpPr txBox="1"/>
          <p:nvPr/>
        </p:nvSpPr>
        <p:spPr>
          <a:xfrm>
            <a:off x="297650" y="803000"/>
            <a:ext cx="3231300" cy="13359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Where different sea animals live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908100" y="417400"/>
            <a:ext cx="7030200" cy="5940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Interesting facts for speaking practice
</a:t>
            </a:r>
            <a:endParaRPr lang="en-US" sz="2400" dirty="0"/>
          </a:p>
        </p:txBody>
      </p:sp>
      <p:sp>
        <p:nvSpPr>
          <p:cNvPr id="10"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11" name="Text 2"/>
          <p:cNvSpPr txBox="1"/>
          <p:nvPr/>
        </p:nvSpPr>
        <p:spPr>
          <a:xfrm>
            <a:off x="607713" y="1120650"/>
            <a:ext cx="2442546"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Дельфины и звуки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Dolphins live in groups and use sounds to communicate. This fact is easy to retell in one or two short sentences during speaking practice.
</a:t>
            </a:r>
            <a:endParaRPr lang="en-US" sz="1200" dirty="0"/>
          </a:p>
        </p:txBody>
      </p:sp>
      <p:sp>
        <p:nvSpPr>
          <p:cNvPr id="12" name="Text 3"/>
          <p:cNvSpPr txBox="1"/>
          <p:nvPr/>
        </p:nvSpPr>
        <p:spPr>
          <a:xfrm>
            <a:off x="607713" y="2889574"/>
            <a:ext cx="2442546"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Три сердца осьминога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An octopus has three hearts, which makes it one of the most unusual sea animals. The fact sounds surprising and helps students remember the word better.
</a:t>
            </a:r>
            <a:endParaRPr lang="en-US" sz="1200" dirty="0"/>
          </a:p>
        </p:txBody>
      </p:sp>
      <p:sp>
        <p:nvSpPr>
          <p:cNvPr id="13" name="Text 4"/>
          <p:cNvSpPr txBox="1"/>
          <p:nvPr/>
        </p:nvSpPr>
        <p:spPr>
          <a:xfrm>
            <a:off x="3499940" y="1120650"/>
            <a:ext cx="2442546"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Долгий путь черепах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Sea turtles travel long distances and often return to the place where they were born. This makes them a good example for describing migration.
</a:t>
            </a:r>
            <a:endParaRPr lang="en-US" sz="1200" dirty="0"/>
          </a:p>
        </p:txBody>
      </p:sp>
      <p:sp>
        <p:nvSpPr>
          <p:cNvPr id="14" name="Text 5"/>
          <p:cNvSpPr txBox="1"/>
          <p:nvPr/>
        </p:nvSpPr>
        <p:spPr>
          <a:xfrm>
            <a:off x="3499940" y="2889574"/>
            <a:ext cx="2442546"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Восстановление морской звезды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Starfish can grow back lost arms. This simple fact is useful for talking about protection and body features with clear English sentences.
</a:t>
            </a:r>
            <a:endParaRPr lang="en-US" sz="1200" dirty="0"/>
          </a:p>
        </p:txBody>
      </p:sp>
      <p:sp>
        <p:nvSpPr>
          <p:cNvPr id="15" name="Text 6"/>
          <p:cNvSpPr txBox="1"/>
          <p:nvPr/>
        </p:nvSpPr>
        <p:spPr>
          <a:xfrm>
            <a:off x="6392181" y="1120650"/>
            <a:ext cx="2442546"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Сильные чувства акулы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Sharks have very strong senses, which help them find food and move through the ocean. It is a short fact that works well in classroom answers.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1700" y="2376988"/>
            <a:ext cx="2632800" cy="1794623"/>
          </a:xfrm>
          <a:prstGeom prst="rect">
            <a:avLst/>
          </a:prstGeom>
        </p:spPr>
      </p:pic>
      <p:pic>
        <p:nvPicPr>
          <p:cNvPr id="4" name="Image 2" descr="preencoded.png">    </p:cNvPr>
          <p:cNvPicPr>
            <a:picLocks noChangeAspect="1"/>
          </p:cNvPicPr>
          <p:nvPr/>
        </p:nvPicPr>
        <p:blipFill>
          <a:blip r:embed="rId3"/>
          <a:stretch>
            <a:fillRect/>
          </a:stretch>
        </p:blipFill>
        <p:spPr>
          <a:xfrm>
            <a:off x="3255600" y="2907338"/>
            <a:ext cx="2632800" cy="1794623"/>
          </a:xfrm>
          <a:prstGeom prst="rect">
            <a:avLst/>
          </a:prstGeom>
        </p:spPr>
      </p:pic>
      <p:pic>
        <p:nvPicPr>
          <p:cNvPr id="5" name="Image 3" descr="preencoded.png">    </p:cNvPr>
          <p:cNvPicPr>
            <a:picLocks noChangeAspect="1"/>
          </p:cNvPicPr>
          <p:nvPr/>
        </p:nvPicPr>
        <p:blipFill>
          <a:blip r:embed="rId4"/>
          <a:stretch>
            <a:fillRect/>
          </a:stretch>
        </p:blipFill>
        <p:spPr>
          <a:xfrm>
            <a:off x="6199500" y="2109738"/>
            <a:ext cx="2632800" cy="1794623"/>
          </a:xfrm>
          <a:prstGeom prst="rect">
            <a:avLst/>
          </a:prstGeom>
        </p:spPr>
      </p:pic>
      <p:sp>
        <p:nvSpPr>
          <p:cNvPr id="6" name="Text 0"/>
          <p:cNvSpPr txBox="1"/>
          <p:nvPr/>
        </p:nvSpPr>
        <p:spPr>
          <a:xfrm>
            <a:off x="297650" y="803000"/>
            <a:ext cx="5590800" cy="4914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Nature, oceans and our planet
</a:t>
            </a:r>
            <a:endParaRPr lang="en-US" sz="2400" dirty="0"/>
          </a:p>
        </p:txBody>
      </p:sp>
      <p:sp>
        <p:nvSpPr>
          <p:cNvPr id="7"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8" name="Text 2"/>
          <p:cNvSpPr txBox="1"/>
          <p:nvPr/>
        </p:nvSpPr>
        <p:spPr>
          <a:xfrm>
            <a:off x="311700" y="1389400"/>
            <a:ext cx="2632800" cy="8937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Океан и погода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Океан помогает регулировать климат на Земле. Тёплые и холодные течения влияют на то, где становится влажнее или суше, а также меняют погоду в разных странах и на побережьях.
</a:t>
            </a:r>
            <a:endParaRPr lang="en-US" sz="1100" dirty="0"/>
          </a:p>
        </p:txBody>
      </p:sp>
      <p:sp>
        <p:nvSpPr>
          <p:cNvPr id="9" name="Text 3"/>
          <p:cNvSpPr txBox="1"/>
          <p:nvPr/>
        </p:nvSpPr>
        <p:spPr>
          <a:xfrm>
            <a:off x="3255600" y="1928563"/>
            <a:ext cx="2632800" cy="8937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Невидимые помощники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Маленькие морские растения и планктон производят кислород и поддерживают жизнь в воде. Без них многим морским животным было бы труднее выжить, потому что вся пищевая цепь стала бы слабее.
</a:t>
            </a:r>
            <a:endParaRPr lang="en-US" sz="1100" dirty="0"/>
          </a:p>
        </p:txBody>
      </p:sp>
      <p:sp>
        <p:nvSpPr>
          <p:cNvPr id="10" name="Text 4"/>
          <p:cNvSpPr txBox="1"/>
          <p:nvPr/>
        </p:nvSpPr>
        <p:spPr>
          <a:xfrm>
            <a:off x="6199500" y="1148613"/>
            <a:ext cx="2632800" cy="8937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Вода, облака и жизнь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Морская вода влияет на ветер, дождь и облака, поэтому океан связан не только с рыбами и китами. Когда ученики изучают sea animals, они лучше понимают, как природа работает как единая система.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650" y="1595721"/>
            <a:ext cx="3962400" cy="249980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067175" y="1714100"/>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Эти короткие фразы помогают строить простые ответы о морских животных и использовать их в устной речи.
</a:t>
            </a:r>
            <a:endParaRPr lang="en-US" sz="1200" dirty="0"/>
          </a:p>
        </p:txBody>
      </p:sp>
      <p:sp>
        <p:nvSpPr>
          <p:cNvPr id="7" name="Text 1"/>
          <p:cNvSpPr txBox="1"/>
          <p:nvPr/>
        </p:nvSpPr>
        <p:spPr>
          <a:xfrm>
            <a:off x="5067175" y="2969225"/>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Одна и та же структура помогает описывать разных животных. Чем короче фраза, тем легче говорить уверенно и без ошибок.
</a:t>
            </a:r>
            <a:endParaRPr lang="en-US" sz="1200" dirty="0"/>
          </a:p>
        </p:txBody>
      </p:sp>
      <p:sp>
        <p:nvSpPr>
          <p:cNvPr id="8" name="Text 2"/>
          <p:cNvSpPr txBox="1"/>
          <p:nvPr/>
        </p:nvSpPr>
        <p:spPr>
          <a:xfrm>
            <a:off x="311700" y="4424575"/>
            <a:ext cx="4018500" cy="3201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Базовые модели английской речи для 6 класса
</a:t>
            </a:r>
            <a:endParaRPr lang="en-US" sz="900" dirty="0"/>
          </a:p>
        </p:txBody>
      </p:sp>
      <p:sp>
        <p:nvSpPr>
          <p:cNvPr id="9" name="Text 3"/>
          <p:cNvSpPr txBox="1"/>
          <p:nvPr/>
        </p:nvSpPr>
        <p:spPr>
          <a:xfrm>
            <a:off x="297650" y="803000"/>
            <a:ext cx="3962400" cy="564600"/>
          </a:xfrm>
          <a:prstGeom prst="rect">
            <a:avLst/>
          </a:prstGeom>
          <a:noFill/>
          <a:ln/>
        </p:spPr>
        <p:txBody>
          <a:bodyPr wrap="square" lIns="0" tIns="0" rIns="0" bIns="0" rtlCol="0" anchor="t"/>
          <a:lstStyle/>
          <a:p>
            <a:pPr algn="l" indent="0" marL="0">
              <a:lnSpc>
                <a:spcPct val="100000"/>
              </a:lnSpc>
              <a:buNone/>
            </a:pPr>
            <a:r>
              <a:rPr lang="en-US" sz="2222" dirty="0">
                <a:solidFill>
                  <a:srgbClr val="FFFFFF"/>
                </a:solidFill>
                <a:latin typeface="Arial" pitchFamily="34" charset="0"/>
                <a:ea typeface="Arial" pitchFamily="34" charset="-122"/>
                <a:cs typeface="Arial" pitchFamily="34" charset="-120"/>
              </a:rPr>
              <a:t>Useful English phrases for talking about sea animals
</a:t>
            </a:r>
            <a:endParaRPr lang="en-US" sz="2222" dirty="0"/>
          </a:p>
        </p:txBody>
      </p:sp>
      <p:sp>
        <p:nvSpPr>
          <p:cNvPr id="10"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40625" y="2982925"/>
            <a:ext cx="5016000" cy="1590000"/>
          </a:xfrm>
          <a:prstGeom prst="rect">
            <a:avLst/>
          </a:prstGeom>
          <a:noFill/>
          <a:ln/>
        </p:spPr>
        <p:txBody>
          <a:bodyPr wrap="square" lIns="0" tIns="0" rIns="0" bIns="0" rtlCol="0" anchor="t"/>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Мы выучили слова по теме sea animals, научились строить простые описания и поговорили о защите океана. Теперь можно коротко рассказать о животном, его среде обитания, питании и особенностях.
</a:t>
            </a:r>
            <a:endParaRPr lang="en-US" sz="1800" dirty="0"/>
          </a:p>
        </p:txBody>
      </p:sp>
      <p:sp>
        <p:nvSpPr>
          <p:cNvPr id="4" name="Text 1"/>
          <p:cNvSpPr txBox="1"/>
          <p:nvPr/>
        </p:nvSpPr>
        <p:spPr>
          <a:xfrm>
            <a:off x="540625" y="748450"/>
            <a:ext cx="5016000" cy="16968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Что мы узнали о морских животных по-английски
</a:t>
            </a: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2026-05-30T16:32:36Z</dcterms:created>
  <dcterms:modified xsi:type="dcterms:W3CDTF">2026-05-30T16:32:36Z</dcterms:modified>
</cp:coreProperties>
</file>