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jpe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image" Target="../media/image-13-6.jpe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image" Target="../media/image-15-10.png"/><Relationship Id="rId11" Type="http://schemas.openxmlformats.org/officeDocument/2006/relationships/image" Target="../media/image-15-11.png"/><Relationship Id="rId12" Type="http://schemas.openxmlformats.org/officeDocument/2006/relationships/image" Target="../media/image-15-12.png"/><Relationship Id="rId13" Type="http://schemas.openxmlformats.org/officeDocument/2006/relationships/image" Target="../media/image-15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57977" y="253644"/>
            <a:ext cx="3690736" cy="24364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88729" y="651641"/>
            <a:ext cx="3582261" cy="35583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50" dirty="0"/>
          </a:p>
        </p:txBody>
      </p:sp>
      <p:sp>
        <p:nvSpPr>
          <p:cNvPr id="5" name="Text 1"/>
          <p:cNvSpPr txBox="1"/>
          <p:nvPr/>
        </p:nvSpPr>
        <p:spPr>
          <a:xfrm>
            <a:off x="1085985" y="1196341"/>
            <a:ext cx="3585005" cy="20380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6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Слитное и раздельное написание не с наречиями на -о и -в
</a:t>
            </a:r>
            <a:endParaRPr lang="en-US" sz="3565" dirty="0"/>
          </a:p>
        </p:txBody>
      </p:sp>
      <p:sp>
        <p:nvSpPr>
          <p:cNvPr id="6" name="Text 2"/>
          <p:cNvSpPr txBox="1"/>
          <p:nvPr/>
        </p:nvSpPr>
        <p:spPr>
          <a:xfrm>
            <a:off x="5327650" y="2837051"/>
            <a:ext cx="3421063" cy="1529771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Разберём, когда не с наречиями пишется слитно, а когда раздельно.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1743" y="1245327"/>
            <a:ext cx="3101907" cy="3205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98525" y="399850"/>
            <a:ext cx="6621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это правило нужно в 7 классе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3851275" y="2009067"/>
            <a:ext cx="4678128" cy="157974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Наречия на -о и -в часто встречаются в упражнениях, сочинениях и ответах у доски. Ошибка в написании может изменить смысл, поэтому важно читать предложение целиком и учитывать контекст, а не только форму слова.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03662" y="409922"/>
            <a:ext cx="6624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наречия на -о и -в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615205" y="1280387"/>
            <a:ext cx="2442600" cy="13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Отвечают на вопросы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наречия поясняют действие или признак и отвечают на вопросы как? где? куда? в какой степени? Они помогают точнее описывать ситуацию и обычно не изменяются.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3466751" y="1280387"/>
            <a:ext cx="2442600" cy="13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Обозначают признак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Наречие может показывать, как совершается действие: быстро, тихо, громко. Оно также может уточнять место или направление: вправо, влево, вдали, наверху.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2007481" y="2895048"/>
            <a:ext cx="2442600" cy="13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Пишутся по особым правилам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не такие слова ведут себя по-разному: иногда не образует новое значение, а иногда просто отрицает признак. Поэтому решающим становится не только слово, но и контекст.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4859027" y="2895048"/>
            <a:ext cx="2557200" cy="13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Важны для орфографии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наречия на -о и -в чаще всего вызывают трудности у школьников. Чтобы выбрать написание верно, нужно определить часть речи и проверить смысл всей фразы.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6318297" y="1280387"/>
            <a:ext cx="2442600" cy="13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Связаны с глаголом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наречие зависит от глагола и отвечает на вопрос к нему: говорить как? идти куда? работать как? Именно поэтому его роль в предложении легко увидеть по смыслу.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85004" y="2807473"/>
            <a:ext cx="2580996" cy="15022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97150" y="397625"/>
            <a:ext cx="66228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Слитное написание: слово без не не употребляется
</a:t>
            </a:r>
            <a:endParaRPr lang="en-US" sz="2015" dirty="0"/>
          </a:p>
        </p:txBody>
      </p:sp>
      <p:sp>
        <p:nvSpPr>
          <p:cNvPr id="11" name="Text 1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  <p:sp>
        <p:nvSpPr>
          <p:cNvPr id="12" name="Text 2"/>
          <p:cNvSpPr txBox="1"/>
          <p:nvPr/>
        </p:nvSpPr>
        <p:spPr>
          <a:xfrm>
            <a:off x="611205" y="1280387"/>
            <a:ext cx="2442749" cy="1334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Цельные слова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наречия закрепились в языке как неделимые формы: невзначай, невпроворот, невдомек. Они воспринимаются как готовые слова, а не как сочетание частицы не и основы.
</a:t>
            </a:r>
            <a:endParaRPr lang="en-US" sz="1300" dirty="0"/>
          </a:p>
        </p:txBody>
      </p:sp>
      <p:sp>
        <p:nvSpPr>
          <p:cNvPr id="13" name="Text 3"/>
          <p:cNvSpPr txBox="1"/>
          <p:nvPr/>
        </p:nvSpPr>
        <p:spPr>
          <a:xfrm>
            <a:off x="3462751" y="1280387"/>
            <a:ext cx="2442749" cy="1334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Нет пары без не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 современном русском языке слово без не не употребляется, раздельное написание невозможно. Проверять здесь нечего: у наречия просто нет самостоятельной формы.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6314297" y="1280387"/>
            <a:ext cx="2442749" cy="1334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Лексическое значение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слова нужно запоминать как единые словарные единицы. Их значение нельзя точно восстановить из отдельного корня, поэтому написание сохраняется традиционно, слитно.
</a:t>
            </a:r>
            <a:endParaRPr lang="en-US" sz="1300" dirty="0"/>
          </a:p>
        </p:txBody>
      </p:sp>
      <p:sp>
        <p:nvSpPr>
          <p:cNvPr id="15" name="Text 5"/>
          <p:cNvSpPr txBox="1"/>
          <p:nvPr/>
        </p:nvSpPr>
        <p:spPr>
          <a:xfrm>
            <a:off x="636603" y="2895048"/>
            <a:ext cx="2442749" cy="1334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запомнить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сравнивать формы: нелепо — лепо, невдомек — домек. Вторая часть в современном языке не используется, значит, написание остаётся слитным.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6297229" y="2895048"/>
            <a:ext cx="2459817" cy="1334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 словаря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слово выглядит необычно и не поддаётся привычному разбору, это частый сигнал слитного написания. В таких случаях помогает обращение к словарю и языковой памяти.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5721" y="1996159"/>
            <a:ext cx="4724400" cy="128531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84645" y="4055250"/>
            <a:ext cx="3071400" cy="69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7340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Слитное написание обычно даёт новое значение, а раздельное сохраняет отрицание или контраст.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3670771" y="941092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7340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о написании не с наречиями на -о и -в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33152" y="1457473"/>
            <a:ext cx="2768100" cy="235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Сравним самые частые случаи написания не с наречиями на -о и -в.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95850" y="399850"/>
            <a:ext cx="66240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1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Слитно и раздельно: основные различия
</a:t>
            </a:r>
            <a:endParaRPr lang="en-US" sz="2510" dirty="0"/>
          </a:p>
        </p:txBody>
      </p:sp>
      <p:sp>
        <p:nvSpPr>
          <p:cNvPr id="10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35600" y="1945520"/>
            <a:ext cx="1665000" cy="23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 слово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посмотри, существует ли наречие без не в современном языке. Если самостоятельной формы нет, как у слов невзначай или невпопад, написание будет слитным.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2681930" y="1945521"/>
            <a:ext cx="1665000" cy="23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Запомни примеры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таким словам относятся невмоготу, невдалеке, невдомек, невзначай, невпопад. Они звучат как цельные единицы и не распадаются на отдельные части при письме.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795180" y="1945520"/>
            <a:ext cx="1665000" cy="23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ищи отрицание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этих случаях не не является отдельной частицей, которая что-то отрицает. Оно входит в состав самого слова и создаёт его собственное значение.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923360" y="1945520"/>
            <a:ext cx="1665000" cy="23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Держи в памяти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нельзя убрать не без потери слова, значит, правило уже решено. Для таких наречий слитное написание нужно просто запомнить и узнавать по форме.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95300" y="399850"/>
            <a:ext cx="6618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38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случай: не употребляется без не
</a:t>
            </a:r>
            <a:endParaRPr lang="en-US" sz="2538" dirty="0"/>
          </a:p>
        </p:txBody>
      </p:sp>
      <p:sp>
        <p:nvSpPr>
          <p:cNvPr id="12" name="Text 5"/>
          <p:cNvSpPr txBox="1"/>
          <p:nvPr/>
        </p:nvSpPr>
        <p:spPr>
          <a:xfrm>
            <a:off x="8435340" y="4482077"/>
            <a:ext cx="326400" cy="16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96650" y="399850"/>
            <a:ext cx="66171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5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Второй случай: можно заменить синонимом
</a:t>
            </a:r>
            <a:endParaRPr lang="en-US" sz="2352" dirty="0"/>
          </a:p>
        </p:txBody>
      </p:sp>
      <p:sp>
        <p:nvSpPr>
          <p:cNvPr id="9" name="Text 1"/>
          <p:cNvSpPr txBox="1"/>
          <p:nvPr/>
        </p:nvSpPr>
        <p:spPr>
          <a:xfrm>
            <a:off x="535600" y="1377175"/>
            <a:ext cx="2210400" cy="124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Подбери близкое слово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наречие можно заменить синонимом без не, чаще всего оно пишется слитно: негромко — тихо, недалеко — близко, нелегко — трудно.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4043300" y="1377175"/>
            <a:ext cx="2210400" cy="124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 смысл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таких примерах не входит в состав слова и помогает образовать новое значение. Это уже не простое отрицание, а другое качество действия.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1400975" y="3243000"/>
            <a:ext cx="2210400" cy="124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Используй школьный приём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Синоним удобно подставить прямо в предложение. Если смысл сохраняется, а отрицание не звучит отдельно, написание обычно будет слитным.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868300" y="3243000"/>
            <a:ext cx="2210400" cy="124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Удобно для проверки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способ особенно полезен в заданиях 7 класса: он быстрый и понятный. Достаточно задать вопрос, можно ли заменить слово без потери смысла.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8435340" y="4482077"/>
            <a:ext cx="326400" cy="16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8856" y="1754181"/>
            <a:ext cx="7954527" cy="23339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425" y="397625"/>
            <a:ext cx="6621600" cy="941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1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выбрать написание не с наречием
</a:t>
            </a:r>
            <a:pPr algn="l" indent="0" marL="0">
              <a:lnSpc>
                <a:spcPct val="90000"/>
              </a:lnSpc>
              <a:buNone/>
            </a:pPr>
            <a:r>
              <a:rPr lang="en-US" sz="271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последовательность проверки по значению, форме слова и контексту предложения.
</a:t>
            </a:r>
            <a:endParaRPr lang="en-US" sz="2713" dirty="0"/>
          </a:p>
        </p:txBody>
      </p:sp>
      <p:sp>
        <p:nvSpPr>
          <p:cNvPr id="6" name="Text 1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3662" y="409922"/>
            <a:ext cx="6624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36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Раздельное написание при противопоставлении
</a:t>
            </a:r>
            <a:endParaRPr lang="en-US" sz="2136" dirty="0"/>
          </a:p>
        </p:txBody>
      </p:sp>
      <p:sp>
        <p:nvSpPr>
          <p:cNvPr id="7" name="Text 1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611204" y="1280387"/>
            <a:ext cx="2301541" cy="26915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 в предложении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рядом есть противопоставление с союзом а, не с наречием пишется раздельно. Один признак отвергается, а другой называется прямо: не громко, а тихо.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229377" y="1280387"/>
            <a:ext cx="2301541" cy="26915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Смысловая развилка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таких примерах предложение строится на контрасте. Читатель видит не новое качество, а отказ от одного признака и замену его другим.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5847550" y="1280387"/>
            <a:ext cx="2301541" cy="26915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по союзу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Наличие союза, а — важный сигнал для школьной самопроверки. Если он соединяет два противопоставленных признака, не остаётся отдельной частицей.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7150" y="397625"/>
            <a:ext cx="66228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Раздельное написание с усилителями отрицания
</a:t>
            </a:r>
            <a:endParaRPr lang="en-US" sz="2105" dirty="0"/>
          </a:p>
        </p:txBody>
      </p:sp>
      <p:sp>
        <p:nvSpPr>
          <p:cNvPr id="8" name="Text 1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611204" y="1276362"/>
            <a:ext cx="3894000" cy="13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Слова-усилители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Раздельно пишется не с наречиями, если рядом стоят вовсе, далеко, отнюдь или ничуть. Эти слова усиливают отрицание и делают его особенно заметным.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862925" y="1276362"/>
            <a:ext cx="3894000" cy="13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Отрицание становится сильнее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выражениях вовсе не просто, далеко не быстро, отнюдь не ясно отрицание звучит не мягко, а подчёркнуто. Это помогает понять, почему не не входит в слово.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11204" y="2895048"/>
            <a:ext cx="3894121" cy="1334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Контекст важнее формы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конструкции показывают, что смысл решает всё. Даже если слово выглядит знакомо, именно соседние слова подсказывают раздельное написание.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862925" y="2895048"/>
            <a:ext cx="3894121" cy="1334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для проверки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 предложении есть один из усилителей отрицания, сначала ищи не, а уже потом выбирай написание. Этот приём помогает избежать типичных ошибок.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1900" y="1276393"/>
            <a:ext cx="4936500" cy="26636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1800" y="4513200"/>
            <a:ext cx="3071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1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группировка по орфографическим условиям, составлено по правилу; 2025
</a:t>
            </a:r>
            <a:endParaRPr lang="en-US" sz="961" dirty="0"/>
          </a:p>
        </p:txBody>
      </p:sp>
      <p:sp>
        <p:nvSpPr>
          <p:cNvPr id="6" name="Text 1"/>
          <p:cNvSpPr txBox="1"/>
          <p:nvPr/>
        </p:nvSpPr>
        <p:spPr>
          <a:xfrm>
            <a:off x="390875" y="397625"/>
            <a:ext cx="66291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23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распределяются случаи написания в учебных примерах
</a:t>
            </a:r>
            <a:endParaRPr lang="en-US" sz="1723" dirty="0"/>
          </a:p>
        </p:txBody>
      </p:sp>
      <p:sp>
        <p:nvSpPr>
          <p:cNvPr id="7" name="Text 2"/>
          <p:cNvSpPr txBox="1"/>
          <p:nvPr/>
        </p:nvSpPr>
        <p:spPr>
          <a:xfrm>
            <a:off x="647700" y="1518533"/>
            <a:ext cx="2584247" cy="26629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уроке удобно рассматривать правила не отдельно, а через типовые ситуации, которые чаще всего встречаются в упражнениях и диктантах.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671888" y="4165341"/>
            <a:ext cx="3358200" cy="690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7340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что все случаи равнозначно важны, но для распознавания слитного написания особенно полезна проверка через синоним.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35600" y="1945520"/>
            <a:ext cx="1665000" cy="23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правило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Наречия на -в подчиняются тем же орфографическим условиям, что и формы на -о. Решение зависит не от буквы на конце, а от смысла и контекста предложения.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2681930" y="1945521"/>
            <a:ext cx="1665000" cy="23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Слитное написание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слово без не не употребляется, пишем слитно: невпопад, невзначай, невдалеке. Такие формы закреплены в языке как цельные слова и не распадаются на частицу и основу.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795180" y="1945520"/>
            <a:ext cx="1665000" cy="23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Раздельное написание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не просто отрицает направление или способ действия, пишем раздельно: не вправо, не вплотную. Здесь важен сам контраст с действием, а не новое значение слова.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923360" y="1945520"/>
            <a:ext cx="1665000" cy="23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по контексту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 ошибиться, нужно прочитать всё предложение целиком. Именно соседние слова подсказывают, есть ли отрицание, противопоставление или устойчивое наречие.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95300" y="399850"/>
            <a:ext cx="6618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89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Наречия на -в: те же правила написания
</a:t>
            </a:r>
            <a:endParaRPr lang="en-US" sz="2589" dirty="0"/>
          </a:p>
        </p:txBody>
      </p:sp>
      <p:sp>
        <p:nvSpPr>
          <p:cNvPr id="12" name="Text 5"/>
          <p:cNvSpPr txBox="1"/>
          <p:nvPr/>
        </p:nvSpPr>
        <p:spPr>
          <a:xfrm>
            <a:off x="8435340" y="4482077"/>
            <a:ext cx="326400" cy="16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225" y="1355252"/>
            <a:ext cx="2592300" cy="211383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1523" y="1355252"/>
            <a:ext cx="2592300" cy="211383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64703" y="1355252"/>
            <a:ext cx="2592300" cy="2113838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90650" y="397625"/>
            <a:ext cx="66294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одно написание меняет смысл
</a:t>
            </a:r>
            <a:endParaRPr lang="en-US" sz="2800" dirty="0"/>
          </a:p>
        </p:txBody>
      </p:sp>
      <p:sp>
        <p:nvSpPr>
          <p:cNvPr id="11" name="Text 1"/>
          <p:cNvSpPr txBox="1"/>
          <p:nvPr/>
        </p:nvSpPr>
        <p:spPr>
          <a:xfrm>
            <a:off x="611750" y="3242474"/>
            <a:ext cx="21582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7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разных маршрута
</a:t>
            </a:r>
            <a:pPr algn="l" indent="0" marL="0">
              <a:lnSpc>
                <a:spcPct val="90000"/>
              </a:lnSpc>
              <a:buNone/>
            </a:pPr>
            <a:r>
              <a:rPr lang="en-US" sz="369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886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одной схеме стрелка уходит не далеко, а всего лишь на соседнюю улицу. На другой — недалеко от школы сразу видно знакомое здание. Разница в написании показывает, отрицается признак или называется новое значение.
</a:t>
            </a:r>
            <a:endParaRPr lang="en-US" sz="1107" dirty="0"/>
          </a:p>
        </p:txBody>
      </p:sp>
      <p:sp>
        <p:nvSpPr>
          <p:cNvPr id="12" name="Text 2"/>
          <p:cNvSpPr txBox="1"/>
          <p:nvPr/>
        </p:nvSpPr>
        <p:spPr>
          <a:xfrm>
            <a:off x="3432325" y="3242474"/>
            <a:ext cx="21582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44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Голос и настроение
</a:t>
            </a:r>
            <a:pPr algn="l" indent="0" marL="0">
              <a:lnSpc>
                <a:spcPct val="90000"/>
              </a:lnSpc>
              <a:buNone/>
            </a:pPr>
            <a:r>
              <a:rPr lang="en-US" sz="415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95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Учитель сказал не весело, а сдержанно — в этом случае есть прямое отрицание. А невесело звучит уже как характеристика общего настроения, когда речь идет не о споре, а о состоянии.
</a:t>
            </a:r>
            <a:endParaRPr lang="en-US" sz="1244" dirty="0"/>
          </a:p>
        </p:txBody>
      </p:sp>
      <p:sp>
        <p:nvSpPr>
          <p:cNvPr id="13" name="Text 3"/>
          <p:cNvSpPr txBox="1"/>
          <p:nvPr/>
        </p:nvSpPr>
        <p:spPr>
          <a:xfrm>
            <a:off x="6186450" y="3242474"/>
            <a:ext cx="21582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76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Высота и расстояние
</a:t>
            </a:r>
            <a:pPr algn="l" indent="0" marL="0">
              <a:lnSpc>
                <a:spcPct val="90000"/>
              </a:lnSpc>
              <a:buNone/>
            </a:pPr>
            <a:r>
              <a:rPr lang="en-US" sz="392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4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плакате можно показать башню: не высоко, а низко — это сопоставление двух признаков. А невысоко обозначает единый признак без противопоставления, поэтому смысл читается как одна характеристика.
</a:t>
            </a:r>
            <a:endParaRPr lang="en-US" sz="1176" dirty="0"/>
          </a:p>
        </p:txBody>
      </p:sp>
      <p:sp>
        <p:nvSpPr>
          <p:cNvPr id="14" name="Text 4"/>
          <p:cNvSpPr txBox="1"/>
          <p:nvPr/>
        </p:nvSpPr>
        <p:spPr>
          <a:xfrm>
            <a:off x="390650" y="397625"/>
            <a:ext cx="66294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одно написание меняет смысл
</a:t>
            </a:r>
            <a:endParaRPr lang="en-US" sz="2800" dirty="0"/>
          </a:p>
        </p:txBody>
      </p:sp>
      <p:sp>
        <p:nvSpPr>
          <p:cNvPr id="15" name="Text 5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7375" y="1690205"/>
            <a:ext cx="5506500" cy="187059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2901" y="4055250"/>
            <a:ext cx="3062100" cy="69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Ориентир один: если не входит в слово, написание слитное; если не сохраняет отрицание или усиливается контекстом, пишем раздельно.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402908" y="991291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орфографии: не с наречиями на -о и -в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98425" y="397625"/>
            <a:ext cx="6621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модели написания не с наречиями
</a:t>
            </a:r>
            <a:endParaRPr lang="en-US" sz="2302" dirty="0"/>
          </a:p>
        </p:txBody>
      </p:sp>
      <p:sp>
        <p:nvSpPr>
          <p:cNvPr id="9" name="Text 3"/>
          <p:cNvSpPr txBox="1"/>
          <p:nvPr/>
        </p:nvSpPr>
        <p:spPr>
          <a:xfrm>
            <a:off x="6640402" y="1457473"/>
            <a:ext cx="1916856" cy="23525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быстро связать орфографический выбор с языковой ситуацией и увидеть, что один и тот же корень может писаться по-разному.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5773" y="1160879"/>
            <a:ext cx="457784" cy="45778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57413" y="1160879"/>
            <a:ext cx="457715" cy="45771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67779" y="1160879"/>
            <a:ext cx="457715" cy="457715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069869" y="1160879"/>
            <a:ext cx="457715" cy="457715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390650" y="397625"/>
            <a:ext cx="66294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37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отличить наречие от краткого прилагательного
</a:t>
            </a:r>
            <a:endParaRPr lang="en-US" sz="2037" dirty="0"/>
          </a:p>
        </p:txBody>
      </p:sp>
      <p:sp>
        <p:nvSpPr>
          <p:cNvPr id="16" name="Text 1"/>
          <p:cNvSpPr txBox="1"/>
          <p:nvPr/>
        </p:nvSpPr>
        <p:spPr>
          <a:xfrm>
            <a:off x="630334" y="1848168"/>
            <a:ext cx="1574059" cy="23504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к действию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Наречие связано с действием и отвечает на вопрос как? например: говорить тихо, отвечать быстро. Оно описывает способ действия, а не предмет.
</a:t>
            </a:r>
            <a:endParaRPr lang="en-US" sz="1300" dirty="0"/>
          </a:p>
        </p:txBody>
      </p:sp>
      <p:sp>
        <p:nvSpPr>
          <p:cNvPr id="17" name="Text 2"/>
          <p:cNvSpPr txBox="1"/>
          <p:nvPr/>
        </p:nvSpPr>
        <p:spPr>
          <a:xfrm>
            <a:off x="2755444" y="1848168"/>
            <a:ext cx="1574059" cy="23504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предметом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Краткое прилагательное сообщает признак предмета: окно открыто, задача решена, он готов. Здесь слово относится к существительному или местоимению, а не к глаголу.
</a:t>
            </a:r>
            <a:endParaRPr lang="en-US" sz="1300" dirty="0"/>
          </a:p>
        </p:txBody>
      </p:sp>
      <p:sp>
        <p:nvSpPr>
          <p:cNvPr id="18" name="Text 3"/>
          <p:cNvSpPr txBox="1"/>
          <p:nvPr/>
        </p:nvSpPr>
        <p:spPr>
          <a:xfrm>
            <a:off x="4880554" y="1848168"/>
            <a:ext cx="1574059" cy="23504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смысла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слово можно заменить формой признака предмета, это не наречие. Тогда правила написания не с ним могут отличаться от орфографии наречий.
</a:t>
            </a:r>
            <a:endParaRPr lang="en-US" sz="1300" dirty="0"/>
          </a:p>
        </p:txBody>
      </p:sp>
      <p:sp>
        <p:nvSpPr>
          <p:cNvPr id="19" name="Text 4"/>
          <p:cNvSpPr txBox="1"/>
          <p:nvPr/>
        </p:nvSpPr>
        <p:spPr>
          <a:xfrm>
            <a:off x="6989644" y="1848168"/>
            <a:ext cx="1574059" cy="23504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в выборе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написанием полезно определить часть речи. Это снижает риск ошибки, потому что одинаковые формы на -о и -в ведут себя по-разному в разных конструкциях.
</a:t>
            </a:r>
            <a:endParaRPr lang="en-US" sz="1300" dirty="0"/>
          </a:p>
        </p:txBody>
      </p:sp>
      <p:sp>
        <p:nvSpPr>
          <p:cNvPr id="20" name="Text 5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8856" y="1754181"/>
            <a:ext cx="7954527" cy="23339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425" y="397625"/>
            <a:ext cx="6621600" cy="941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по контексту предложения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 для выбора слитного или раздельного написания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96650" y="399850"/>
            <a:ext cx="66171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 школьной речи и учебных текстов
</a:t>
            </a:r>
            <a:endParaRPr lang="en-US" sz="2212" dirty="0"/>
          </a:p>
        </p:txBody>
      </p:sp>
      <p:sp>
        <p:nvSpPr>
          <p:cNvPr id="9" name="Text 1"/>
          <p:cNvSpPr txBox="1"/>
          <p:nvPr/>
        </p:nvSpPr>
        <p:spPr>
          <a:xfrm>
            <a:off x="535600" y="1377175"/>
            <a:ext cx="2210400" cy="124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формулировки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ответах у доски и в сочинениях часто встречаются фразы вроде неясно сформулировано или негромко сказал. Такие примеры удобны тем, что орфография сразу связана с содержанием высказывания.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4043300" y="1377175"/>
            <a:ext cx="2210400" cy="124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Понятный контекст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становится ясным только в целом предложении: недалеко от школы, вовсе не случайно, не очень уверенно. Контекст показывает, где есть отрицание, а где — новое качество признака.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1400975" y="3243000"/>
            <a:ext cx="2210400" cy="124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устной речью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устных ответах семиклассники нередко выбирают простые и точные слова. Поэтому важно замечать, не меняет ли написание оттенок смысла и не превращает ли отрицание в описание.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868300" y="3243000"/>
            <a:ext cx="2210400" cy="124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Удобство для тренировки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примеры легко использовать для повторения правила: они короткие, знакомые и не требуют сложного разбора. Главное — читать предложение полностью и не останавливаться на одном слове.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8435340" y="4482077"/>
            <a:ext cx="326400" cy="16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1900" y="1276393"/>
            <a:ext cx="4936500" cy="26636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1800" y="4513200"/>
            <a:ext cx="3071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Иллюстративные пары по правилу орфографии; 2025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90875" y="397625"/>
            <a:ext cx="66291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Смысловые различия в парах слов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647700" y="1518533"/>
            <a:ext cx="2584247" cy="26629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Внешне формы похожи, но одна буква меняет грамматический смысл и помогает точнее передать оттенок высказывания.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671888" y="4165341"/>
            <a:ext cx="3358200" cy="690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7340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Слитное написание чаще объединяет признак в одно качество, а раздельное сохраняет отрицание и делает его смысловым центром фразы.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95300" y="399850"/>
            <a:ext cx="6618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15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семиклассников и самопроверка
</a:t>
            </a:r>
            <a:endParaRPr lang="en-US" sz="2015" dirty="0"/>
          </a:p>
        </p:txBody>
      </p:sp>
      <p:sp>
        <p:nvSpPr>
          <p:cNvPr id="10" name="Text 1"/>
          <p:cNvSpPr txBox="1"/>
          <p:nvPr/>
        </p:nvSpPr>
        <p:spPr>
          <a:xfrm>
            <a:off x="535600" y="1453371"/>
            <a:ext cx="2311717" cy="12479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Автоматическое слитное написание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Частая ошибка — писать слитно без анализа предложения. Так появляются неверные формы вроде не далеко или не громко там, где контекст требует раздельного написания.
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3384562" y="1453371"/>
            <a:ext cx="2311717" cy="12479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на противопоставление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нужно искать союз а: не высоко, а низко; не быстро, а медленно. Если есть противопоставление, не остаётся частицей и пишется отдельно.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6220175" y="1453371"/>
            <a:ext cx="2311717" cy="12479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на усилители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вовсе, далеко, отнюдь, ничуть усиливают отрицание. В сочетаниях вроде далеко не легко или вовсе не случайно написание должно быть раздельным.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548942" y="3324725"/>
            <a:ext cx="2311717" cy="12479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на синоним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можно подобрать близкое по смыслу слово без не, чаще всего получается слитное написание: негромко — тихо, недалеко — близко, неясно — туманно.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3395546" y="3324725"/>
            <a:ext cx="2311717" cy="12479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 самоконтроля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задавать себе три вопроса подряд: есть ли противопоставление, есть ли усиление отрицания, можно ли заменить слово синонимом. Это помогает быстро найти правильный вариант.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242536" y="1903505"/>
            <a:ext cx="3565955" cy="2038082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работает через смысл предложения
</a:t>
            </a:r>
            <a:endParaRPr lang="en-US" sz="3600" dirty="0"/>
          </a:p>
        </p:txBody>
      </p:sp>
      <p:sp>
        <p:nvSpPr>
          <p:cNvPr id="5" name="Text 1"/>
          <p:cNvSpPr txBox="1"/>
          <p:nvPr/>
        </p:nvSpPr>
        <p:spPr>
          <a:xfrm>
            <a:off x="5327650" y="2411816"/>
            <a:ext cx="3456349" cy="1529771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Запомнить правило проще всего так: слитное написание связано с единым значением слова, а раздельное — с отрицанием, противопоставлением и усилителями. Контекст всегда подсказывает правильный выбор.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2026-05-28T09:16:50Z</dcterms:created>
  <dcterms:modified xsi:type="dcterms:W3CDTF">2026-05-28T09:16:50Z</dcterms:modified>
</cp:coreProperties>
</file>