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русской деревни и драматической эпохи перемен.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поэт, эпоха, судьба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вошёл в литературу в эпоху художественных поисков, когда рядом существовали символизм, акмеизм, футуризм и имажинизм. Его голос соединил народную традицию, личную исповедальность и опыт исторических потрясений начала XX 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Серебряный век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поэтический мир Есенина
</a:t>
            </a:r>
            <a:endParaRPr lang="en-US" sz="262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 — Константиново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родился в крестьянской среде Рязанской губернии. С детства он видел деревенский уклад, который позднее станет основой его образов и интонации.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Дед, бабушка, церковное пение и устное народное творчество сформировали его слух к живой речи. Сказки, песни и причитания стали частью его поэтической памяти.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берёзы, дороги, реки и деревенский быт вошли в его сознание очень рано. Именно этот опыт определил узнаваемый мир его лирики.
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 и признание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1912 год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 открыл Есенину путь к систематическому самообразованию. Он работал в типографии и одновременно много читал, формируя собственный литературный кругозор и поэтический голос.
</a:t>
            </a:r>
            <a:endParaRPr lang="en-US" sz="963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Петроград, 1915 год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Петрограде Есенин быстро оказался в центре литературной среды. Его выступления и публикации привлекли внимание как свежестью интонации, так и редкой для дебюта художественной цельностью.
</a:t>
            </a:r>
            <a:endParaRPr lang="en-US" sz="963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стала высокая оценка со стороны Александра Блока и Сергея Городецкого. Их интерес помог молодому автору утвердиться как заметному лирику нового поколения.
</a:t>
            </a:r>
            <a:endParaRPr lang="en-US" sz="968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Есенин воспринимался как автор, который приносит в городскую литературу живую народную речь. Его стихи выделялись музыкальностью, точностью образа и доверительной простотой.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Сергея Есенина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биография поэта совпала с переломами эпохи.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развивалась в ритме исторических потрясений, поэтому личная биография и литературная эволюция у него почти неразделимы.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общепринятой хронологии жизни С. А. Есенина
</a:t>
            </a:r>
            <a:endParaRPr lang="en-US" sz="7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Есенина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905043" y="148867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у Есенина связан не только с любовью к месту, но и с памятью о прошлом. Россия в его стихах переживается как духовный дом, который требует бережного отношения.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885095" y="245608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 у поэта живой, подвижный и конкретный. Природа у него не фон, а собеседник, через которого выражаются настроение, тревога и чувство внутренней близости к земле.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1036450" y="347776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утрата
</a:t>
            </a:r>
            <a:pPr algn="l" indent="0" marL="0">
              <a:lnSpc>
                <a:spcPct val="115000"/>
              </a:lnSpc>
              <a:buNone/>
            </a:pPr>
            <a:r>
              <a:rPr lang="en-US" sz="62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Есенина почти всегда окрашена неуверенностью и переживанием расставания. Даже светлое чувство часто соседствует с предчувствием потери, что усиливает эмоциональную напряжённость стихов.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5435472" y="1670144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разлад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личная лирика переходит в размышление о внутреннем кризисе. Поэт показывает человека, который остро чувствует разрыв между мечтой о гармонии и реальностью.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5308106" y="305835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судьба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6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переживания у Есенина часто расширяются до разговора о судьбе страны. Благодаря этому его лирика звучит не только интимно, но и исторически значимо.
</a:t>
            </a:r>
            <a:endParaRPr lang="en-US" sz="9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в поэзии Есенина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ранняя лирика опирается на природные и деревенские образы, а позднее усиливаются историческая тревога и трагическое самосознание.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исчезают, а смещают акцент: от гармонии с миром — к переживанию его утраты и исторической неустойчивости.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тематического корпуса стихотворений С. А. Есенина
</a:t>
            </a:r>
            <a:endParaRPr lang="en-US" sz="7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живой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есенинской поэзии деревня выглядит не бытовой декорацией, а пространством, где человек ощущает связь с землёй и родом. Избы, просёлки, колодцы и вечерние огни создают образ мира, который дышит человеческим теплом и памятью.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между красотой и тревогой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у Есенина часто написана светлыми красками, но за ними всегда чувствуется хрупкость. Берёзы, поля и церкви становятся символами не только красоты, но и уязвимости привычного уклада, который постепенно уходит.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пейзаже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деревня хранит следы национальной истории и веры. Поэтому пейзаж у него никогда не бывает нейтральным: в нём слышны отголоски прошлого, деревенских обрядов, народного характера и тревоги за будущее.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и деревни в поэзии Есенина
</a:t>
            </a:r>
            <a:endParaRPr lang="en-US" sz="29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художественные особенности поэзии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песенность и уменьшительно-ласкательные формы сближают его лирику с народной традицией. Благодаря этому текст легко запоминается и одновременно создаёт ощущение глубокой внутренней искренности.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пишет так, будто обращается к живому собеседнику. Его стихи звучат естественно и доверительно, потому что опираются на разговорную речь, но при этом сохраняют строгую художественную форму.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Есенина часто напоминает песню или напевную речь. Звуковые переклички и мягкие интонационные переходы делают стих не только выразительным, но и особенно эмоционально убедительным.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соединять простые слова с сильными символами. Поэтому один и тот же образ может быть и конкретной деталью пейзажа, и знаком судьбы, памяти или утраты.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народное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черта его манеры — соединение индивидуального переживания с голосом народной культуры. Из-за этого личная исповедь у Есенина звучит как часть общей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902" y="1648250"/>
            <a:ext cx="79065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драма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Откровенность чувства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Есенин не скрывает эмоций и говорит о переживаниях прямо. Это создаёт эффект предельной искренности, из-за которого его лирику воспринимают как живую исповедь.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 и сожаление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устойчивых тем — невозможность удержать любовь. В таких текстах слышны сожаление, просьба о прощении и боль от того, что чувство не становится прочной опорой.
</a:t>
            </a:r>
            <a:endParaRPr lang="en-US" sz="82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биография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Браки, разрывы и сложные отношения с близкими усиливали драматизм его поэзии. Читатель часто видит за строками не абстрактный образ, а подлинный внутренний кризис автора.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надлом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Есенина любовь редко отделена от одиночества. Даже в светлых интонациях ощущается тревога, а счастье часто оказывается кратким и неустойчивым, словно уже содержит будущую утрату.
</a:t>
            </a:r>
            <a:endParaRPr lang="en-US" sz="8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художественные задачи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раскрывают природный мир, а поздние — внутренний конфликт поэта. Между ними заметно усложнение образа лирического героя и интонации.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движение от пейзажной ясности к трагической рефлексии: меняются жанр, тон и масштаб авторской задачи.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классификация ключевых произведений С. А. Есенина по периодам творчества
</a:t>
            </a:r>
            <a:endParaRPr lang="en-US" sz="6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поэта: от деревни к трагическому итогу
</a:t>
            </a:r>
            <a:endParaRPr lang="en-US" sz="266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жизни и творчества С. А. Есенина, отражающая связь личного опыта с историческими переменами начала XX века.
</a:t>
            </a:r>
            <a:endParaRPr lang="en-US" sz="8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революция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не казалась Есенину только катастрофой: в ней он видел шанс на обновление страны и освобождение от старого порядка, хотя радость всегда сопровождалась тревогой.
</a:t>
            </a:r>
            <a:endParaRPr lang="en-US" sz="999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 деревню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болезненно воспринимал разрушение привычного крестьянского мира. В его текстах слышится страх перед тем, что исторические перемены могут стереть память, уклад и нравственную опору деревни.
</a:t>
            </a:r>
            <a:endParaRPr lang="en-US" sz="963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годы заставили Есенина заново определить, что для него значит Родина, какой язык способен говорить о времени и можно ли сохранить внутреннюю правду в эпоху потрясений.
</a:t>
            </a:r>
            <a:endParaRPr lang="en-US" sz="963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разлом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1917–1920-х годов надежда, сомнение и разочарование существуют одновременно. Именно этот разлом сделал революционную тему у Есенина глубоко личной и психологически напряжённой.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и литературные эксперименты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Имажинисты требовали предельной выразительности метафоры, и Есенин принимает эту установку. Его строки становятся резче, плотнее по образам и заметно смелее в словесных сопоставлениях.
</a:t>
            </a:r>
            <a:endParaRPr lang="en-US" sz="1039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певучести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дерзости поэтика Есенина не теряет мелодичности. Даже в экспериментальных текстах слышны ритм народной песни, интонационная мягкость и внутренняя лирическая доверительность.
</a:t>
            </a:r>
            <a:endParaRPr lang="en-US" sz="1037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традицией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отказывается от русской культурной основы: крестьянский мир, природные символы и эмоциональная искренность остаются важнее литературной моды и групповых деклараций.
</a:t>
            </a:r>
            <a:endParaRPr lang="en-US" sz="1071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8517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использовал опыт имажинизма как средство обновления письма, но не как полное подчинение направлению. Поэтому его стихи сохраняют узнаваемый голос и не растворяются в авангарде.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раннего и позднего Есенина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тональность, образы и настроение поэта, при этом сохраняется его главная художественная интонация.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мировоззрения не разрушило поэтическое ядро Есенина: музыкальность, образность и личная исповедальность остаются главными признаками его стиля.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ранней и поздней лирики С. А. Есенина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образы в поэзии Есенина
</a:t>
            </a:r>
            <a:endParaRPr lang="en-US" sz="278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часто делает один и тот же образ многозначным: предметный мотив в его стихах одновременно передаёт настроение, память и нравственную оценку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природных и крестьянских символов подтверждает: у Есенина образ не украшение, а способ говорить о человеке и России.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Тематико-образный анализ лирики С. А. Есенина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50" y="1655850"/>
            <a:ext cx="6384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42495"/>
            <a:ext cx="772500" cy="686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07677"/>
            <a:ext cx="772500" cy="6866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жизни и литературный миф
</a:t>
            </a:r>
            <a:endParaRPr lang="en-US" sz="2496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дата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умер 28 декабря 1925 года в Ленинграде, в гостинице «Англетер». Эта дата стала рубежом, который окончательно закрепил образ поэта, ушедшего слишком рано.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смерть, яркая известность и биография с драматическими поворотами сформировали устойчивый литературный миф. В нём поэт воспринимается как трагически одинокий художник своего времени.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часть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читателей жизнь Есенина стала ключом к пониманию его стихов. Личный сюжет усилил эмоциональный отклик и сделал поэтический текст особенно близким и узнаваемым.
</a:t>
            </a:r>
            <a:endParaRPr lang="en-US" sz="7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культуре XX–XXI веков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49217" y="1461200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входят в школьную программу и помогают обсуждать не только литературу, но и историческую эпоху, характер лирического героя и особенности русского поэтического языка.
</a:t>
            </a:r>
            <a:endParaRPr lang="en-US" sz="909" dirty="0"/>
          </a:p>
        </p:txBody>
      </p:sp>
      <p:sp>
        <p:nvSpPr>
          <p:cNvPr id="14" name="Text 3"/>
          <p:cNvSpPr txBox="1"/>
          <p:nvPr/>
        </p:nvSpPr>
        <p:spPr>
          <a:xfrm>
            <a:off x="1319718" y="2224373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со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конкурсах чтецов и литературных вечерах его тексты звучат особенно убедительно благодаря ясному ритму, эмоциональной выразительности и легко запоминающейся интонации.
</a:t>
            </a:r>
            <a:endParaRPr lang="en-US" sz="909" dirty="0"/>
          </a:p>
        </p:txBody>
      </p:sp>
      <p:sp>
        <p:nvSpPr>
          <p:cNvPr id="15" name="Text 4"/>
          <p:cNvSpPr txBox="1"/>
          <p:nvPr/>
        </p:nvSpPr>
        <p:spPr>
          <a:xfrm>
            <a:off x="773484" y="2987538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Есенина стали основой музыкальных интерпретаций. Напевность, краткость и сильный образный ряд делают его лирику удобной для романса и авторской песни.
</a:t>
            </a:r>
            <a:endParaRPr lang="en-US" sz="909" dirty="0"/>
          </a:p>
        </p:txBody>
      </p:sp>
      <p:sp>
        <p:nvSpPr>
          <p:cNvPr id="16" name="Text 5"/>
          <p:cNvSpPr txBox="1"/>
          <p:nvPr/>
        </p:nvSpPr>
        <p:spPr>
          <a:xfrm>
            <a:off x="1108218" y="3750694"/>
            <a:ext cx="2970781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культурный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остаётся заметной фигурой и в литературоведении, и в массовой культуре. Его читают как поэта о Родине, чувствах и человеческой незащищённости.
</a:t>
            </a:r>
            <a:endParaRPr lang="en-US" sz="9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Сергея Есенина для русской литературы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 человека, который связан с деревенской Россией, но одновременно переживает исторический разлом. Такой герой сделал есенинскую поэзию особенно близкой читателю XX века.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объединил народную песенность, исповедальность и модернистскую выразительность. Благодаря этому его стихи узнаются сразу по интонации, ритму и образному строю.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разговор о сложном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доказал, что о судьбе страны, памяти и внутреннем кризисе можно говорить без усложнённости, сохраняя музыкальность, точность и философскую глубину.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долговечность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поэта определяется не только популярностью, но и качеством языка. Его стихи продолжают жить, потому что соединяют личное чувство и общенациональный опыт.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соединил красоту природы, судьбу деревенской России и трагедию личности, оставив поэзию, в которой историческая эпоха и человеческое чувство звучат как единое целое.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поэт памяти, боли и красоты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2026-05-27T11:58:36Z</dcterms:created>
  <dcterms:modified xsi:type="dcterms:W3CDTF">2026-05-27T11:58:36Z</dcterms:modified>
</cp:coreProperties>
</file>