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88718" y="1625601"/>
            <a:ext cx="2407130" cy="2517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53855" y="1259173"/>
            <a:ext cx="4447671" cy="23909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характеристика регионов и стран мира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 и общество формируют облик стран и регионов.
</a:t>
            </a:r>
            <a:endParaRPr lang="en-US" sz="3380" dirty="0"/>
          </a:p>
        </p:txBody>
      </p:sp>
      <p:sp>
        <p:nvSpPr>
          <p:cNvPr id="7" name="Text 1"/>
          <p:cNvSpPr txBox="1"/>
          <p:nvPr/>
        </p:nvSpPr>
        <p:spPr>
          <a:xfrm>
            <a:off x="953854" y="3740289"/>
            <a:ext cx="4447671" cy="5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125" y="2946713"/>
            <a:ext cx="8620125" cy="18688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2065" y="952499"/>
            <a:ext cx="8199870" cy="176783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регионы мира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мы разберём, по каким признакам страны объединяют в регионы, и научимся сравнивать территории по природе, населению, хозяйству и уровню развития.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1649" y="1027911"/>
            <a:ext cx="8332625" cy="12356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Страна, регион, районирование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13529" y="2699766"/>
            <a:ext cx="2146164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страна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 — это территория с границами, населением и государственной властью. Она выступает как самостоятельная политическая единица и имеет собственные законы, управление и символы.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7232" y="2699766"/>
            <a:ext cx="2146164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регион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объединяет территории по общим признакам: природным, экономическим, культурным или политическим. Его границы зависят не от формальной карты, а от выбранной цели анализа.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400936" y="2699766"/>
            <a:ext cx="2146164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нужно районирование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районирование помогает выделять крупные части мира для сравнения и объяснения различий. Один и тот же набор стран может быть разделён по-разному в зависимости от задачи.
</a:t>
            </a:r>
            <a:endParaRPr lang="en-US" sz="137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2000" y="3471597"/>
            <a:ext cx="4094100" cy="118345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649" y="1027911"/>
            <a:ext cx="8332625" cy="10332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карту и границы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023395" y="2671676"/>
            <a:ext cx="3323753" cy="7685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
</a:t>
            </a:r>
            <a:pPr algn="l" indent="0" marL="0">
              <a:lnSpc>
                <a:spcPct val="100000"/>
              </a:lnSpc>
              <a:buNone/>
            </a:pPr>
            <a:r>
              <a:rPr lang="en-US" sz="4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показывает государства, их границы и столицы. Она нужна, чтобы понимать, как устроено международное пространство и где проходят линии государственного контроля.
</a:t>
            </a:r>
            <a:endParaRPr lang="en-US" sz="1157" dirty="0"/>
          </a:p>
        </p:txBody>
      </p:sp>
      <p:sp>
        <p:nvSpPr>
          <p:cNvPr id="10" name="Text 3"/>
          <p:cNvSpPr txBox="1"/>
          <p:nvPr/>
        </p:nvSpPr>
        <p:spPr>
          <a:xfrm>
            <a:off x="5220640" y="2671676"/>
            <a:ext cx="3323753" cy="7685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карта
</a:t>
            </a:r>
            <a:pPr algn="l" indent="0" marL="0">
              <a:lnSpc>
                <a:spcPct val="100000"/>
              </a:lnSpc>
              <a:buNone/>
            </a:pPr>
            <a:r>
              <a:rPr lang="en-US" sz="4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карта раскрывает природную основу территории: рельеф, реки, моря, климатические области. Именно эти элементы часто объясняют размещение населения и хозяйства.
</a:t>
            </a:r>
            <a:endParaRPr lang="en-US" sz="1157" dirty="0"/>
          </a:p>
        </p:txBody>
      </p:sp>
      <p:sp>
        <p:nvSpPr>
          <p:cNvPr id="11" name="Text 4"/>
          <p:cNvSpPr txBox="1"/>
          <p:nvPr/>
        </p:nvSpPr>
        <p:spPr>
          <a:xfrm>
            <a:off x="1023395" y="3691007"/>
            <a:ext cx="3323753" cy="7685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4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регионов на учебной карте условны и могут меняться. Они зависят от того, сравниваем ли мы природу, экономику, культуру или политическое положение.
</a:t>
            </a:r>
            <a:endParaRPr lang="en-US" sz="11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259" y="2391183"/>
            <a:ext cx="4025748" cy="22330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7260" y="1014846"/>
            <a:ext cx="4025748" cy="11062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и хозяйство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5224244" y="1069116"/>
            <a:ext cx="3498254" cy="1032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как 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определяет, сколько тепла и влаги получает территория. От этого зависят урожайность, сроки сельскохозяйственных работ и даже плотность постоянного населения.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224244" y="2337533"/>
            <a:ext cx="3498254" cy="1032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освоение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влияет на строительство городов, дорог и железных дорог. Равнины облегчают освоение территории, а горы и труднодоступные районы замедляют развитие транспорта.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224244" y="3605949"/>
            <a:ext cx="3498254" cy="1032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специализация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формируют специализацию хозяйства. Нефть и газ поддерживают экспорт, а плодородные почвы и мягкий климат создают условия для интенсивного земледелия.
</a:t>
            </a:r>
            <a:endParaRPr lang="en-US" sz="1388" dirty="0"/>
          </a:p>
        </p:txBody>
      </p:sp>
      <p:sp>
        <p:nvSpPr>
          <p:cNvPr id="11" name="Text 4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024" y="1750939"/>
            <a:ext cx="5168456" cy="287718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77024" y="676974"/>
            <a:ext cx="7843076" cy="81341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его размещение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940000" y="1749389"/>
            <a:ext cx="2480100" cy="174204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плотности видно, что население тяготеет к удобным для жизни и работы территориям.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плотные зоны связаны с транспортной доступностью, работой и ресурсами; экстремальные природные условия резко снижают заселённость.
</a:t>
            </a:r>
            <a:endParaRPr lang="en-US" sz="1182" dirty="0"/>
          </a:p>
        </p:txBody>
      </p:sp>
      <p:sp>
        <p:nvSpPr>
          <p:cNvPr id="7" name="Text 3"/>
          <p:cNvSpPr txBox="1"/>
          <p:nvPr/>
        </p:nvSpPr>
        <p:spPr>
          <a:xfrm>
            <a:off x="5940000" y="3685222"/>
            <a:ext cx="2480100" cy="944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по типичным типам расселения населения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2000" y="2177043"/>
            <a:ext cx="4133850" cy="247869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7260" y="1014846"/>
            <a:ext cx="8386996" cy="9488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Демография: рост, старение, миграции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36899" y="2176462"/>
            <a:ext cx="3370282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прирост
</a:t>
            </a:r>
            <a:pPr algn="l" indent="0" marL="0">
              <a:lnSpc>
                <a:spcPct val="100000"/>
              </a:lnSpc>
              <a:buNone/>
            </a:pPr>
            <a:r>
              <a:rPr lang="en-US" sz="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ряде стран и регионов естественный прирост остаётся высоким, поэтому население быстро увеличивается. Это усиливает спрос на школы, жильё, рабочие места и городскую инфраструктуру.
</a:t>
            </a:r>
            <a:endParaRPr lang="en-US" sz="916" dirty="0"/>
          </a:p>
        </p:txBody>
      </p:sp>
      <p:sp>
        <p:nvSpPr>
          <p:cNvPr id="11" name="Text 3"/>
          <p:cNvSpPr txBox="1"/>
          <p:nvPr/>
        </p:nvSpPr>
        <p:spPr>
          <a:xfrm>
            <a:off x="736899" y="2826840"/>
            <a:ext cx="3370282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развитых обществах рождаемость часто снижается, а продолжительность жизни растёт. В результате возрастная структура меняется, и доля пожилых людей становится заметнее.
</a:t>
            </a:r>
            <a:endParaRPr lang="en-US" sz="916" dirty="0"/>
          </a:p>
        </p:txBody>
      </p:sp>
      <p:sp>
        <p:nvSpPr>
          <p:cNvPr id="12" name="Text 4"/>
          <p:cNvSpPr txBox="1"/>
          <p:nvPr/>
        </p:nvSpPr>
        <p:spPr>
          <a:xfrm>
            <a:off x="736899" y="3477217"/>
            <a:ext cx="3370282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миграций
</a:t>
            </a:r>
            <a:pPr algn="l" indent="0" marL="0">
              <a:lnSpc>
                <a:spcPct val="100000"/>
              </a:lnSpc>
              <a:buNone/>
            </a:pPr>
            <a:r>
              <a:rPr lang="en-US" sz="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и внешние миграции перераспределяют людей между территориями. Одни районы теряют трудоспособное население, другие получают новых жителей и рабочую силу.
</a:t>
            </a:r>
            <a:endParaRPr lang="en-US" sz="916" dirty="0"/>
          </a:p>
        </p:txBody>
      </p:sp>
      <p:sp>
        <p:nvSpPr>
          <p:cNvPr id="13" name="Text 5"/>
          <p:cNvSpPr txBox="1"/>
          <p:nvPr/>
        </p:nvSpPr>
        <p:spPr>
          <a:xfrm>
            <a:off x="736899" y="4127595"/>
            <a:ext cx="3370282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притяжение
</a:t>
            </a:r>
            <a:pPr algn="l" indent="0" marL="0">
              <a:lnSpc>
                <a:spcPct val="100000"/>
              </a:lnSpc>
              <a:buNone/>
            </a:pPr>
            <a:r>
              <a:rPr lang="en-US" sz="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и агломерации притягивают людей из-за работы, образования и услуг. Поэтому именно они чаще всего становятся центрами демографических изменений.
</a:t>
            </a:r>
            <a:endParaRPr lang="en-US" sz="91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9617" y="1429638"/>
            <a:ext cx="3264562" cy="9787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617" y="2496753"/>
            <a:ext cx="3264562" cy="9787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9617" y="3563854"/>
            <a:ext cx="3264562" cy="978731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9617" y="757002"/>
            <a:ext cx="8111932" cy="5383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регионов в трёх образах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916567" y="1575056"/>
            <a:ext cx="4562020" cy="687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и поля
</a:t>
            </a:r>
            <a:pPr algn="l" indent="0" marL="0">
              <a:lnSpc>
                <a:spcPct val="100000"/>
              </a:lnSpc>
              <a:buNone/>
            </a:pPr>
            <a:r>
              <a:rPr lang="en-US" sz="7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хозяйства особенно заметны территории, где добывают сырьё и выращивают сельскохозяйственную продукцию. Такие регионы часто зависят от природных условий и сезонности, а их экспорт связан с базовыми ресурсами.
</a:t>
            </a:r>
            <a:endParaRPr lang="en-US" sz="1025" dirty="0"/>
          </a:p>
        </p:txBody>
      </p:sp>
      <p:sp>
        <p:nvSpPr>
          <p:cNvPr id="12" name="Text 3"/>
          <p:cNvSpPr txBox="1"/>
          <p:nvPr/>
        </p:nvSpPr>
        <p:spPr>
          <a:xfrm>
            <a:off x="3916567" y="2642171"/>
            <a:ext cx="4562020" cy="687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и узлы
</a:t>
            </a:r>
            <a:pPr algn="l" indent="0" marL="0">
              <a:lnSpc>
                <a:spcPct val="100000"/>
              </a:lnSpc>
              <a:buNone/>
            </a:pPr>
            <a:r>
              <a:rPr lang="en-US" sz="7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индустриальных центрах ключевую роль играют заводы, энергетика и транспортные узлы. Здесь формируются цепочки переработки, а города растут вокруг производства и деловой инфраструктуры.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916567" y="3709271"/>
            <a:ext cx="4562020" cy="687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Сервисы и знания
</a:t>
            </a:r>
            <a:pPr algn="l" indent="0" marL="0">
              <a:lnSpc>
                <a:spcPct val="100000"/>
              </a:lnSpc>
              <a:buNone/>
            </a:pPr>
            <a:r>
              <a:rPr lang="en-US" sz="7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Постиндустриальные регионы опираются на образование, науку, финансы, связь и цифровые сервисы. Их развитие заметно по концентрации университетов, офисов, исследовательских центров и высокотехнологичных компаний.
</a:t>
            </a:r>
            <a:endParaRPr lang="en-US" sz="100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024" y="1750939"/>
            <a:ext cx="5168456" cy="287718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77024" y="676974"/>
            <a:ext cx="7843076" cy="81341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Аграрная, индустриальная, постиндустриальная
</a:t>
            </a:r>
            <a:endParaRPr lang="en-US" sz="2909" dirty="0"/>
          </a:p>
        </p:txBody>
      </p:sp>
      <p:sp>
        <p:nvSpPr>
          <p:cNvPr id="6" name="Text 2"/>
          <p:cNvSpPr txBox="1"/>
          <p:nvPr/>
        </p:nvSpPr>
        <p:spPr>
          <a:xfrm>
            <a:off x="5940000" y="1749389"/>
            <a:ext cx="2480100" cy="174204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экономики можно узнать по тому, какая сфера занимает ведущие позиции в занятости и доходах населения.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развития, тем меньше людей занято в первичном секторе и тем важнее услуги, технологии и управление.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940000" y="3685222"/>
            <a:ext cx="2480100" cy="944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для сравнения типов экономик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3400" y="2515445"/>
            <a:ext cx="4392940" cy="19057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7660" y="934152"/>
            <a:ext cx="8332480" cy="7879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для сравнения стран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07660" y="2215668"/>
            <a:ext cx="2480100" cy="114265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показатели помогают увидеть не только богатство страны, но и качество жизни населения.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дополняют друг друга: один экономический индекс не даёт полной картины развития.
</a:t>
            </a:r>
            <a:endParaRPr lang="en-US" sz="1045" dirty="0"/>
          </a:p>
        </p:txBody>
      </p:sp>
      <p:sp>
        <p:nvSpPr>
          <p:cNvPr id="6" name="Text 2"/>
          <p:cNvSpPr txBox="1"/>
          <p:nvPr/>
        </p:nvSpPr>
        <p:spPr>
          <a:xfrm>
            <a:off x="407660" y="3567030"/>
            <a:ext cx="2480100" cy="1057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Показатели, используемые в международной статистике развития (Всемирный банк, ПРООН)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649" y="1027911"/>
            <a:ext cx="8332625" cy="10332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развития: что они показывают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84431" y="2648455"/>
            <a:ext cx="79194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ВВП на душу
</a:t>
            </a:r>
            <a:pPr algn="l" indent="0" marL="0">
              <a:lnSpc>
                <a:spcPct val="100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отражает объём производства и доходов, приходящийся на одного жителя. Он помогает увидеть, насколько страна обеспечена ресурсами и инфраструктурой, но не показывает, как именно доход распределяется между людьми.
</a:t>
            </a:r>
            <a:endParaRPr lang="en-US" sz="895" dirty="0"/>
          </a:p>
        </p:txBody>
      </p:sp>
      <p:sp>
        <p:nvSpPr>
          <p:cNvPr id="10" name="Text 3"/>
          <p:cNvSpPr txBox="1"/>
          <p:nvPr/>
        </p:nvSpPr>
        <p:spPr>
          <a:xfrm>
            <a:off x="684431" y="3156098"/>
            <a:ext cx="79194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ИЧР
</a:t>
            </a:r>
            <a:pPr algn="l" indent="0" marL="0">
              <a:lnSpc>
                <a:spcPct val="100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Индекс развития человека объединяет доход, образование и ожидаемую продолжительность жизни. Он даёт более объёмную картину качества жизни, чем один экономический показатель, и позволяет сравнивать страны по нескольким важным параметрам.
</a:t>
            </a:r>
            <a:endParaRPr lang="en-US" sz="895" dirty="0"/>
          </a:p>
        </p:txBody>
      </p:sp>
      <p:sp>
        <p:nvSpPr>
          <p:cNvPr id="11" name="Text 4"/>
          <p:cNvSpPr txBox="1"/>
          <p:nvPr/>
        </p:nvSpPr>
        <p:spPr>
          <a:xfrm>
            <a:off x="684431" y="3663741"/>
            <a:ext cx="79194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значения показателей часто связаны с развитым транспортом, связью, медициной и образованием. Однако в пределах одной страны уровень жизни может сильно различаться между столицей, крупными городами и периферией.
</a:t>
            </a:r>
            <a:endParaRPr lang="en-US" sz="895" dirty="0"/>
          </a:p>
        </p:txBody>
      </p:sp>
      <p:sp>
        <p:nvSpPr>
          <p:cNvPr id="12" name="Text 5"/>
          <p:cNvSpPr txBox="1"/>
          <p:nvPr/>
        </p:nvSpPr>
        <p:spPr>
          <a:xfrm>
            <a:off x="684431" y="4171383"/>
            <a:ext cx="79194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нельзя оценивать одним числом: богатая экономика может сохранять неравенство, а средние доходы — сочетаться с высоким уровнем образования и здравоохранения. Поэтому важен комплексный анализ.
</a:t>
            </a:r>
            <a:endParaRPr lang="en-US" sz="89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195" y="1772295"/>
            <a:ext cx="2515317" cy="15990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0065" y="1772296"/>
            <a:ext cx="2515316" cy="15990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1934" y="1772296"/>
            <a:ext cx="2515316" cy="15990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78194" y="754380"/>
            <a:ext cx="8101924" cy="5314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в региональном сравнении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78192" y="3505199"/>
            <a:ext cx="2515317" cy="1000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сеть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страны образуют плотную сеть городов, дорог и экономических связей. Здесь тесно переплетены промышленность, сфера услуг и высокие технологии, а примеры Германии и Франции показывают, как соседство усиливает обмен и специализацию.
</a:t>
            </a:r>
            <a:endParaRPr lang="en-US" sz="934" dirty="0"/>
          </a:p>
        </p:txBody>
      </p:sp>
      <p:sp>
        <p:nvSpPr>
          <p:cNvPr id="12" name="Text 3"/>
          <p:cNvSpPr txBox="1"/>
          <p:nvPr/>
        </p:nvSpPr>
        <p:spPr>
          <a:xfrm>
            <a:off x="3220065" y="3505199"/>
            <a:ext cx="2515316" cy="1000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Связанный регион
</a:t>
            </a:r>
            <a:pPr algn="l" indent="0" marL="0">
              <a:lnSpc>
                <a:spcPct val="100000"/>
              </a:lnSpc>
              <a:buNone/>
            </a:pPr>
            <a:r>
              <a:rPr lang="en-US" sz="6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Европы характерны короткие расстояния между крупными центрами, высокая мобильность населения и сильная роль интеграционных объединений. Это делает регион особенно связанным экономически, политически и культурно, несмотря на языковое разнообразие.
</a:t>
            </a:r>
            <a:endParaRPr lang="en-US" sz="901" dirty="0"/>
          </a:p>
        </p:txBody>
      </p:sp>
      <p:sp>
        <p:nvSpPr>
          <p:cNvPr id="13" name="Text 4"/>
          <p:cNvSpPr txBox="1"/>
          <p:nvPr/>
        </p:nvSpPr>
        <p:spPr>
          <a:xfrm>
            <a:off x="5961934" y="3505199"/>
            <a:ext cx="2515316" cy="1000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демографические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демографический вызов Европы — старение населения и необходимость адаптировать рынки труда, социальную сферу и миграционную политику. Поэтому развитие региона всё чаще зависит не только от экономики, но и от демографического баланса.
</a:t>
            </a:r>
            <a:endParaRPr lang="en-US" sz="90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649" y="1027911"/>
            <a:ext cx="8332625" cy="12356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Азия: пространство больших контрастов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31156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Масштаб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объединяет страны с огромной численностью населения, поэтому именно здесь особенно заметны масштабы урбанизации, транспорта и рынка труда. Китай и Индия задают ритм демографическим и экономическим процессам всего региона.
</a:t>
            </a:r>
            <a:endParaRPr lang="en-US" sz="1183" dirty="0"/>
          </a:p>
        </p:txBody>
      </p:sp>
      <p:sp>
        <p:nvSpPr>
          <p:cNvPr id="10" name="Text 3"/>
          <p:cNvSpPr txBox="1"/>
          <p:nvPr/>
        </p:nvSpPr>
        <p:spPr>
          <a:xfrm>
            <a:off x="2849732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Контрасты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Азии очень разнообразны: от пустынь и высоких гор до муссонных побережий и густонаселённых равнин. Это влияет на расселение людей, специализацию хозяйства и различия в возможностях развития.
</a:t>
            </a:r>
            <a:endParaRPr lang="en-US" sz="1225" dirty="0"/>
          </a:p>
        </p:txBody>
      </p:sp>
      <p:sp>
        <p:nvSpPr>
          <p:cNvPr id="11" name="Text 4"/>
          <p:cNvSpPr txBox="1"/>
          <p:nvPr/>
        </p:nvSpPr>
        <p:spPr>
          <a:xfrm>
            <a:off x="4968309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Экономический динамизм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Азии сосредоточены и старые индустриальные центры, и динамично растущие технологические кластеры. Одновременно рядом существуют территории с разным уровнем инфраструктуры, что делает контрасты развития особенно заметными.
</a:t>
            </a:r>
            <a:endParaRPr lang="en-US" sz="1161" dirty="0"/>
          </a:p>
        </p:txBody>
      </p:sp>
      <p:sp>
        <p:nvSpPr>
          <p:cNvPr id="12" name="Text 5"/>
          <p:cNvSpPr txBox="1"/>
          <p:nvPr/>
        </p:nvSpPr>
        <p:spPr>
          <a:xfrm>
            <a:off x="7086885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Главная особенность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сочетание быстрых темпов роста, огромного населения и территориального неравенства делает регион сложным для обобщения. Азия не сводится к одному образцу: её объединяет разнообразие и одновременно резкие различия.
</a:t>
            </a:r>
            <a:endParaRPr lang="en-US" sz="114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7260" y="1014846"/>
            <a:ext cx="8386996" cy="9488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Африка: рост и ограничения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36898" y="2176462"/>
            <a:ext cx="7919421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Молодое население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Африки население очень молодое, а города растут быстрее, чем успевает развиваться инфраструктура. Это создаёт спрос на школы, жильё, транспорт и рабочие места.
</a:t>
            </a:r>
            <a:endParaRPr lang="en-US" sz="1150" dirty="0"/>
          </a:p>
        </p:txBody>
      </p:sp>
      <p:sp>
        <p:nvSpPr>
          <p:cNvPr id="10" name="Text 3"/>
          <p:cNvSpPr txBox="1"/>
          <p:nvPr/>
        </p:nvSpPr>
        <p:spPr>
          <a:xfrm>
            <a:off x="736898" y="2826840"/>
            <a:ext cx="7919421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освоение
</a:t>
            </a:r>
            <a:pPr algn="l" indent="0" marL="0">
              <a:lnSpc>
                <a:spcPct val="100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Береговые районы и внутренние территории нередко развиваются по-разному: у побережий легче вести торговлю, а удалённые районы сильнее зависят от транспорта и вложений в дороги, связь и энергетику.
</a:t>
            </a:r>
            <a:endParaRPr lang="en-US" sz="1150" dirty="0"/>
          </a:p>
        </p:txBody>
      </p:sp>
      <p:sp>
        <p:nvSpPr>
          <p:cNvPr id="11" name="Text 4"/>
          <p:cNvSpPr txBox="1"/>
          <p:nvPr/>
        </p:nvSpPr>
        <p:spPr>
          <a:xfrm>
            <a:off x="736898" y="3477217"/>
            <a:ext cx="7919421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доходы
</a:t>
            </a:r>
            <a:pPr algn="l" indent="0" marL="0">
              <a:lnSpc>
                <a:spcPct val="100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многих стран опирается на сырьё и сельское хозяйство. При этом наличие ресурсов не гарантирует высокого уровня жизни, если переработка, логистика и инвестиции развиты слабо.
</a:t>
            </a:r>
            <a:endParaRPr lang="en-US" sz="1150" dirty="0"/>
          </a:p>
        </p:txBody>
      </p:sp>
      <p:sp>
        <p:nvSpPr>
          <p:cNvPr id="12" name="Text 5"/>
          <p:cNvSpPr txBox="1"/>
          <p:nvPr/>
        </p:nvSpPr>
        <p:spPr>
          <a:xfrm>
            <a:off x="736898" y="4127595"/>
            <a:ext cx="7919421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вызовы
</a:t>
            </a:r>
            <a:pPr algn="l" indent="0" marL="0">
              <a:lnSpc>
                <a:spcPct val="100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Нигерия и Египет показывают, что регион очень разный по возможностям и масштабам. Общая проблема остаётся общей: дефицит инфраструктуры, бедность и трудности устойчивого роста.
</a:t>
            </a:r>
            <a:endParaRPr lang="en-US" sz="11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9617" y="1429638"/>
            <a:ext cx="3264562" cy="9787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617" y="2496753"/>
            <a:ext cx="3264562" cy="9787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9617" y="3563854"/>
            <a:ext cx="3264562" cy="978731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9617" y="757002"/>
            <a:ext cx="8111932" cy="5383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Америка: экономика и города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916567" y="1575056"/>
            <a:ext cx="4562020" cy="687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 центры силы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 — регион крупных городов, высоких доходов и мощных транспортных связей. США и Канада формируют экономическое пространство, где тесно связаны финансы, промышленность, наука и торговля. Здесь особенно заметно влияние мегаполисов на жизнь целых стран.
</a:t>
            </a:r>
            <a:endParaRPr lang="en-US" sz="909" dirty="0"/>
          </a:p>
        </p:txBody>
      </p:sp>
      <p:sp>
        <p:nvSpPr>
          <p:cNvPr id="12" name="Text 3"/>
          <p:cNvSpPr txBox="1"/>
          <p:nvPr/>
        </p:nvSpPr>
        <p:spPr>
          <a:xfrm>
            <a:off x="3916567" y="2642171"/>
            <a:ext cx="4562020" cy="687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мирового масштаба
</a:t>
            </a:r>
            <a:pPr algn="l" indent="0" marL="0">
              <a:lnSpc>
                <a:spcPct val="100000"/>
              </a:lnSpc>
              <a:buNone/>
            </a:pPr>
            <a:r>
              <a:rPr lang="en-US" sz="6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играет ключевую роль в мировых технологиях и финансовых потоках. Развитая инфраструктура и ёмкий внутренний рынок делают его одним из главных участников глобальной экономики, но высокий уровень развития не устраняет социальных различий.
</a:t>
            </a:r>
            <a:endParaRPr lang="en-US" sz="919" dirty="0"/>
          </a:p>
        </p:txBody>
      </p:sp>
      <p:sp>
        <p:nvSpPr>
          <p:cNvPr id="13" name="Text 4"/>
          <p:cNvSpPr txBox="1"/>
          <p:nvPr/>
        </p:nvSpPr>
        <p:spPr>
          <a:xfrm>
            <a:off x="3916567" y="3709271"/>
            <a:ext cx="4562020" cy="687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Вызовы развитого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 успехами Северная Америка сталкивается с неравенством и экологическими рисками. Урбанизация усиливает нагрузку на транспорт, жильё и природную среду, поэтому устойчивое развитие становится не менее важным, чем экономический рост.
</a:t>
            </a:r>
            <a:endParaRPr lang="en-US" sz="94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7260" y="1014846"/>
            <a:ext cx="3987384" cy="34885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Америка: рост и неравенство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224244" y="1039007"/>
            <a:ext cx="3498254" cy="783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Крупные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6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отличается смешанным составом населения и ярко выраженной городской культурой. Крупные агломерации сосредоточивают население, управление и услуги, а Бразилия и Мексика показывают масштаб и разнообразие региона.
</a:t>
            </a:r>
            <a:endParaRPr lang="en-US" sz="1046" dirty="0"/>
          </a:p>
        </p:txBody>
      </p:sp>
      <p:sp>
        <p:nvSpPr>
          <p:cNvPr id="10" name="Text 3"/>
          <p:cNvSpPr txBox="1"/>
          <p:nvPr/>
        </p:nvSpPr>
        <p:spPr>
          <a:xfrm>
            <a:off x="5224244" y="1993623"/>
            <a:ext cx="3498254" cy="783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Сырьевая зависимость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6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стран характерна опора на экспорт сырья и сельскохозяйственной продукции. Такая специализация делает экономику чувствительной к мировым ценам, поэтому благополучие региона может быстро меняться вместе с рынками.
</a:t>
            </a:r>
            <a:endParaRPr lang="en-US" sz="1040" dirty="0"/>
          </a:p>
        </p:txBody>
      </p:sp>
      <p:sp>
        <p:nvSpPr>
          <p:cNvPr id="11" name="Text 4"/>
          <p:cNvSpPr txBox="1"/>
          <p:nvPr/>
        </p:nvSpPr>
        <p:spPr>
          <a:xfrm>
            <a:off x="5224244" y="2948239"/>
            <a:ext cx="3498254" cy="783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Разрыв в возможностях
</a:t>
            </a:r>
            <a:pPr algn="l" indent="0" marL="0">
              <a:lnSpc>
                <a:spcPct val="100000"/>
              </a:lnSpc>
              <a:buNone/>
            </a:pPr>
            <a:r>
              <a:rPr lang="en-US" sz="6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неравенство остаётся одной из главных проблем. Даже при заметном экономическом потенциале доступ к образованию, медицине и качественной инфраструктуре распределён неравномерно между группами населения и территориями.
</a:t>
            </a:r>
            <a:endParaRPr lang="en-US" sz="991" dirty="0"/>
          </a:p>
        </p:txBody>
      </p:sp>
      <p:sp>
        <p:nvSpPr>
          <p:cNvPr id="12" name="Text 5"/>
          <p:cNvSpPr txBox="1"/>
          <p:nvPr/>
        </p:nvSpPr>
        <p:spPr>
          <a:xfrm>
            <a:off x="5224244" y="3902856"/>
            <a:ext cx="3498254" cy="783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Нестабильность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развивается динамично, но нестабильно: на него влияют колебания спроса, внешние инвестиции и политическая ситуация. Поэтому устойчивость здесь важна не меньше, чем темпы роста.
</a:t>
            </a:r>
            <a:endParaRPr lang="en-US" sz="110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649" y="1027911"/>
            <a:ext cx="8332625" cy="10332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 Океания: океан как условие жизни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84431" y="2648455"/>
            <a:ext cx="79194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Островное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 Океания отличаются небольшой численностью населения и огромными морскими пространствами между островами. Это делает связь между территориями сложной и усиливает значение транспорта, портов и авиации.
</a:t>
            </a:r>
            <a:endParaRPr lang="en-US" sz="895" dirty="0"/>
          </a:p>
        </p:txBody>
      </p:sp>
      <p:sp>
        <p:nvSpPr>
          <p:cNvPr id="10" name="Text 3"/>
          <p:cNvSpPr txBox="1"/>
          <p:nvPr/>
        </p:nvSpPr>
        <p:spPr>
          <a:xfrm>
            <a:off x="684431" y="3156098"/>
            <a:ext cx="79194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модели 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Австралии опирается на услуги, добычу полезных ископаемых и внешнюю торговлю. Для многих островных государств главным источником дохода становится туризм, связанный с океаном, климатом и природными ландшафтами.
</a:t>
            </a:r>
            <a:endParaRPr lang="en-US" sz="895" dirty="0"/>
          </a:p>
        </p:txBody>
      </p:sp>
      <p:sp>
        <p:nvSpPr>
          <p:cNvPr id="11" name="Text 4"/>
          <p:cNvSpPr txBox="1"/>
          <p:nvPr/>
        </p:nvSpPr>
        <p:spPr>
          <a:xfrm>
            <a:off x="684431" y="3663741"/>
            <a:ext cx="79194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удалённости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Малая плотность населения создаёт преимущества для качества среды, но осложняет развитие инфраструктуры. Школы, больницы, дороги и связь здесь требуют больших затрат на единицу населения.
</a:t>
            </a:r>
            <a:endParaRPr lang="en-US" sz="895" dirty="0"/>
          </a:p>
        </p:txBody>
      </p:sp>
      <p:sp>
        <p:nvSpPr>
          <p:cNvPr id="12" name="Text 5"/>
          <p:cNvSpPr txBox="1"/>
          <p:nvPr/>
        </p:nvSpPr>
        <p:spPr>
          <a:xfrm>
            <a:off x="684431" y="4171383"/>
            <a:ext cx="79194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Климатическая уязвимость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региона особенно важны климатические риски: засухи, шторма, повышение уровня океана и деградация берегов. Поэтому вопросы устойчивости и защиты природы имеют не только экологическое, но и экономическое значение.
</a:t>
            </a:r>
            <a:endParaRPr lang="en-US" sz="89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4800" y="2321816"/>
            <a:ext cx="4714800" cy="15045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5050" y="900032"/>
            <a:ext cx="8477950" cy="81341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регионов по трём шкалам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175140" y="1972447"/>
            <a:ext cx="2480100" cy="22033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шкалы сравнения помогают увидеть, что регионы различаются не одним признаком, а целым сочетанием характеристик: численностью населения, уровнем развития и пространственной организацией.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 Азия противопоставляются по уровню и масштабу, Африка — по темпам роста и ограничениям развития; остальные регионы дополняют картину урбанизацией, сырьевой зависимостью и островностью.
</a:t>
            </a:r>
            <a:endParaRPr lang="en-US" sz="1105" dirty="0"/>
          </a:p>
        </p:txBody>
      </p:sp>
      <p:sp>
        <p:nvSpPr>
          <p:cNvPr id="6" name="Text 2"/>
          <p:cNvSpPr txBox="1"/>
          <p:nvPr/>
        </p:nvSpPr>
        <p:spPr>
          <a:xfrm>
            <a:off x="284800" y="4246794"/>
            <a:ext cx="4714800" cy="6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по материалам школьной географии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5755" y="2030631"/>
            <a:ext cx="330870" cy="3308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16643" y="2058378"/>
            <a:ext cx="344221" cy="2753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94206" y="2043079"/>
            <a:ext cx="344221" cy="3059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78445" y="2030631"/>
            <a:ext cx="330870" cy="33087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2" name="Text 1"/>
          <p:cNvSpPr txBox="1"/>
          <p:nvPr/>
        </p:nvSpPr>
        <p:spPr>
          <a:xfrm>
            <a:off x="478194" y="754380"/>
            <a:ext cx="8101924" cy="96774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 при анализе регионов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739077" y="2478001"/>
            <a:ext cx="1608351" cy="1986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задают возможности расселения и хозяйства: климат, рельеф и ресурсы направляют, где возникают города, транспортные узлы и сельскохозяйственные районы.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2816640" y="2478001"/>
            <a:ext cx="1608351" cy="1986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общество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определяет спрос на жильё, рабочие места, образование и медицину. Возрастная структура, миграции и урбанизация меняют нагрузку на экономику и социальную сферу.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94204" y="2478001"/>
            <a:ext cx="1608351" cy="1986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показывает специализацию территории: добыча, промышленность, сельское хозяйство или услуги. Именно структура экономики часто объясняет место региона в мировом разделении труда.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971767" y="2478001"/>
            <a:ext cx="1608351" cy="1986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Комплексный 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и культурные особенности помогают понять, почему похожие по природе территории развиваются по-разному. Поэтому регион нужно рассматривать как единую систему взаимосвязанных факторов.
</a:t>
            </a:r>
            <a:endParaRPr lang="en-US" sz="11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84610" y="919375"/>
            <a:ext cx="7794892" cy="16523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сравнивать страны и регионы осмысленно, нужно смотреть не на один признак, а на их сочетание: природу, население, хозяйство, уровень развития и изменения во времени.
</a:t>
            </a:r>
            <a:endParaRPr lang="en-US" sz="3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2026-07-27T03:23:33Z</dcterms:created>
  <dcterms:modified xsi:type="dcterms:W3CDTF">2026-07-27T03:23:33Z</dcterms:modified>
</cp:coreProperties>
</file>