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image" Target="../media/image-14-8.png"/><Relationship Id="rId9" Type="http://schemas.openxmlformats.org/officeDocument/2006/relationships/image" Target="../media/image-14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01656" y="0"/>
            <a:ext cx="4440287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20125" y="4328725"/>
            <a:ext cx="3766800" cy="528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516150" y="1768650"/>
            <a:ext cx="3766800" cy="1293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Солнце и жизнь Земли
</a:t>
            </a:r>
            <a:endParaRPr lang="en-US" sz="3200" dirty="0"/>
          </a:p>
        </p:txBody>
      </p:sp>
      <p:sp>
        <p:nvSpPr>
          <p:cNvPr id="6" name="Text 2"/>
          <p:cNvSpPr txBox="1"/>
          <p:nvPr/>
        </p:nvSpPr>
        <p:spPr>
          <a:xfrm>
            <a:off x="516150" y="3234325"/>
            <a:ext cx="3766800" cy="94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Источник света, тепла и жизни планеты.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312325" y="1144062"/>
            <a:ext cx="4319400" cy="345467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22850" y="397250"/>
            <a:ext cx="7871700" cy="65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06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Солнце важно для жизни на Земле
</a:t>
            </a:r>
            <a:endParaRPr lang="en-US" sz="2906" dirty="0"/>
          </a:p>
        </p:txBody>
      </p:sp>
      <p:sp>
        <p:nvSpPr>
          <p:cNvPr id="7" name="Text 2"/>
          <p:cNvSpPr txBox="1"/>
          <p:nvPr/>
        </p:nvSpPr>
        <p:spPr>
          <a:xfrm>
            <a:off x="847300" y="2064150"/>
            <a:ext cx="3810600" cy="163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Солнце определяет климат, сезоны, погоду и условия для жизни. Даже небольшая доля его энергии, достигшая поверхности, поддерживает воду, экосистемы и устойчивость земной среды.
</a:t>
            </a:r>
            <a:endParaRPr lang="en-US" sz="13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0B424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898750" y="1648350"/>
            <a:ext cx="3229200" cy="18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показывает, насколько доминирует Солнце в строении системы и почему его энергия определяет условия на Земле.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астрономия; справочные данные о массе Солнечной системы
</a:t>
            </a:r>
            <a:endParaRPr lang="en-US" sz="1300" dirty="0"/>
          </a:p>
        </p:txBody>
      </p:sp>
      <p:sp>
        <p:nvSpPr>
          <p:cNvPr id="5" name="Text 2"/>
          <p:cNvSpPr txBox="1"/>
          <p:nvPr/>
        </p:nvSpPr>
        <p:spPr>
          <a:xfrm>
            <a:off x="4976700" y="1959888"/>
            <a:ext cx="3328500" cy="780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99,86%
</a:t>
            </a:r>
            <a:endParaRPr lang="en-US" sz="3800" dirty="0"/>
          </a:p>
        </p:txBody>
      </p:sp>
      <p:sp>
        <p:nvSpPr>
          <p:cNvPr id="6" name="Text 3"/>
          <p:cNvSpPr txBox="1"/>
          <p:nvPr/>
        </p:nvSpPr>
        <p:spPr>
          <a:xfrm>
            <a:off x="4976700" y="2797575"/>
            <a:ext cx="3328500" cy="43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массы Солнечной системы приходится на Солнце.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0B424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9675" y="1611491"/>
            <a:ext cx="4330800" cy="267756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22850" y="397250"/>
            <a:ext cx="7871700" cy="95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Распределение солнечной энергии у Земли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5380600" y="1917175"/>
            <a:ext cx="3242700" cy="780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величину потока влияют облачность, состав атмосферы и отражающая способность поверхности.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380600" y="3247250"/>
            <a:ext cx="3242700" cy="7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Баланс поступления и отражения энергии напрямую определяет нагрев планеты и её климатическую устойчивость.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870025" y="4549362"/>
            <a:ext cx="3990600" cy="37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NASA Earth Observatory, данные о солнечной постоянной; обобщённые климатические оценки
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37279" y="3524430"/>
            <a:ext cx="8387621" cy="125322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24327" y="313331"/>
            <a:ext cx="7370557" cy="7610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Фотосинтез — путь солнечной энергии в живую природу
</a:t>
            </a:r>
            <a:endParaRPr lang="en-US" sz="2604" dirty="0"/>
          </a:p>
        </p:txBody>
      </p:sp>
      <p:sp>
        <p:nvSpPr>
          <p:cNvPr id="8" name="Text 1"/>
          <p:cNvSpPr txBox="1"/>
          <p:nvPr/>
        </p:nvSpPr>
        <p:spPr>
          <a:xfrm>
            <a:off x="7794883" y="364101"/>
            <a:ext cx="1175441" cy="1921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694129" y="1387975"/>
            <a:ext cx="3597638" cy="774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Источник органики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Растения, водоросли и цианобактерии превращают энергию света в химическую энергию, создавая органические вещества из воды и углекислого газа и формируя основу биомассы.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5033600" y="1387975"/>
            <a:ext cx="3597638" cy="774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Кислород для дыхания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ходе фотосинтеза выделяется кислород, без которого невозможны аэробное дыхание и существование большинства сложных организмов на суше и в океане.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694129" y="2475807"/>
            <a:ext cx="3597638" cy="774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пищевых цепей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Практически все экосистемы опираются на первичных производителей, которые напрямую используют солнечный свет, а затем передают накопленную энергию по цепям питания.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3873" y="1380200"/>
            <a:ext cx="8096254" cy="34440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522850" y="397250"/>
            <a:ext cx="7871700" cy="50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62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солнечной энергии в системе Земли
</a:t>
            </a:r>
            <a:endParaRPr lang="en-US" sz="2962" dirty="0"/>
          </a:p>
        </p:txBody>
      </p:sp>
      <p:sp>
        <p:nvSpPr>
          <p:cNvPr id="5" name="Text 2"/>
          <p:cNvSpPr txBox="1"/>
          <p:nvPr/>
        </p:nvSpPr>
        <p:spPr>
          <a:xfrm>
            <a:off x="520950" y="969725"/>
            <a:ext cx="78717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процессов, связывающих излучение Солнца с климатом и биосферой Земли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522850" y="397250"/>
            <a:ext cx="4847700" cy="122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Солнце формирует климат Земли
</a:t>
            </a:r>
            <a:endParaRPr lang="en-US" sz="2800" dirty="0"/>
          </a:p>
        </p:txBody>
      </p:sp>
      <p:sp>
        <p:nvSpPr>
          <p:cNvPr id="8" name="Text 2"/>
          <p:cNvSpPr txBox="1"/>
          <p:nvPr/>
        </p:nvSpPr>
        <p:spPr>
          <a:xfrm>
            <a:off x="1055475" y="2930500"/>
            <a:ext cx="1887900" cy="138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Постоянный приток энергии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Солнечная радиация задаёт общий тепловой режим планеты и делает возможными различия между тёплыми и холодными районами Земли.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628050" y="2098600"/>
            <a:ext cx="1887900" cy="138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Годовая изменчивость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Наклон оси Земли вызывает сезонные изменения освещённости: одно и то же полушарие получает разное количество тепла в течение года.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6202375" y="1035025"/>
            <a:ext cx="1887900" cy="138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Активность Солнца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периоды повышенной активности меняются состояние верхней атмосферы и космическая погода, что отражается на радиосвязи и отдельных климатических характеристиках.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1275" y="1552191"/>
            <a:ext cx="4876200" cy="192896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522850" y="397250"/>
            <a:ext cx="7871700" cy="83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диапазоны солнечного излучения и их роль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5746225" y="1406675"/>
            <a:ext cx="2885400" cy="22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участки спектра по-разному воздействуют на Землю и живые организмы.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516975" y="3747588"/>
            <a:ext cx="4876200" cy="70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Полезность солнечного света зависит не только от мощности, но и от длины волны: один спектр поддерживает жизнь, другой требует защиты.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870025" y="4569900"/>
            <a:ext cx="4527300" cy="41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физики и биологии; справочные сведения о спектре солнечного излучения
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002916" y="1333500"/>
            <a:ext cx="2683135" cy="344589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24327" y="313331"/>
            <a:ext cx="7370557" cy="7610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4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Жидкая вода и устойчивость условий на Земле
</a:t>
            </a:r>
            <a:endParaRPr lang="en-US" sz="2604" dirty="0"/>
          </a:p>
        </p:txBody>
      </p:sp>
      <p:sp>
        <p:nvSpPr>
          <p:cNvPr id="9" name="Text 1"/>
          <p:cNvSpPr txBox="1"/>
          <p:nvPr/>
        </p:nvSpPr>
        <p:spPr>
          <a:xfrm>
            <a:off x="7794883" y="364101"/>
            <a:ext cx="1175441" cy="1921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682605" y="2123101"/>
            <a:ext cx="2269664" cy="774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9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Испарение и облака
</a:t>
            </a:r>
            <a:pPr algn="l" indent="0" marL="0">
              <a:lnSpc>
                <a:spcPct val="100000"/>
              </a:lnSpc>
              <a:buNone/>
            </a:pPr>
            <a:r>
              <a:rPr lang="en-US" sz="599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99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Солнечное тепло переводит воду в пар, поднимает его в атмосферу и запускает образование облаков, которые перераспределяют влагу и смягчают температурные контрасты.
</a:t>
            </a:r>
            <a:endParaRPr lang="en-US" sz="1299" dirty="0"/>
          </a:p>
        </p:txBody>
      </p:sp>
      <p:sp>
        <p:nvSpPr>
          <p:cNvPr id="11" name="Text 3"/>
          <p:cNvSpPr txBox="1"/>
          <p:nvPr/>
        </p:nvSpPr>
        <p:spPr>
          <a:xfrm>
            <a:off x="3440554" y="3116833"/>
            <a:ext cx="2269664" cy="774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Осадки и запасы влаги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Возвращаясь на поверхность в виде дождя и снега, вода пополняет реки, почвы и океаны, поддерживая растения, животных и человека.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701027" y="3875701"/>
            <a:ext cx="2269664" cy="774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Баланс с атмосферой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Жидкая вода сохраняется там, где солнечный приток уравновешивается парниковым эффектом: этот хрупкий баланс делает Землю пригодной для жизни.
</a:t>
            </a:r>
            <a:endParaRPr lang="en-US" sz="13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011568" y="1372511"/>
            <a:ext cx="2711552" cy="339164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24327" y="313331"/>
            <a:ext cx="7370557" cy="7610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Солнечный свет, здоровье и биоритмы человека
</a:t>
            </a:r>
            <a:endParaRPr lang="en-US" sz="2604" dirty="0"/>
          </a:p>
        </p:txBody>
      </p:sp>
      <p:sp>
        <p:nvSpPr>
          <p:cNvPr id="10" name="Text 1"/>
          <p:cNvSpPr txBox="1"/>
          <p:nvPr/>
        </p:nvSpPr>
        <p:spPr>
          <a:xfrm>
            <a:off x="7794883" y="364101"/>
            <a:ext cx="1175441" cy="1921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682605" y="2123101"/>
            <a:ext cx="2269664" cy="774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Циркадные ритмы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Дневной свет синхронизирует внутренние часы организма, влияя на выработку мелатонина, сон, внимание и эмоциональное состояние в течение суток.
</a:t>
            </a:r>
            <a:endParaRPr lang="en-US" sz="1300" dirty="0"/>
          </a:p>
        </p:txBody>
      </p:sp>
      <p:sp>
        <p:nvSpPr>
          <p:cNvPr id="12" name="Text 3"/>
          <p:cNvSpPr txBox="1"/>
          <p:nvPr/>
        </p:nvSpPr>
        <p:spPr>
          <a:xfrm>
            <a:off x="3440554" y="2123101"/>
            <a:ext cx="2269664" cy="774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Витамин D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Ультрафиолет в умеренных дозах помогает организму синтезировать витамин D, который необходим для костной ткани, обмена кальция и иммунной защиты.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681569" y="3875701"/>
            <a:ext cx="2269664" cy="774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Риски избытка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Чрезмерное облучение повышает вероятность ожогов, ускоренного старения кожи и повреждений ДНК, поэтому важны разумные меры защиты.
</a:t>
            </a:r>
            <a:endParaRPr lang="en-US" sz="1300" dirty="0"/>
          </a:p>
        </p:txBody>
      </p:sp>
      <p:sp>
        <p:nvSpPr>
          <p:cNvPr id="14" name="Text 5"/>
          <p:cNvSpPr txBox="1"/>
          <p:nvPr/>
        </p:nvSpPr>
        <p:spPr>
          <a:xfrm>
            <a:off x="3439518" y="3875701"/>
            <a:ext cx="2269664" cy="774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Световой режим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Полезен не только сам солнечный свет, но и его правильное использование: регулярные прогулки днём и защита в часы сильной инсоляции.
</a:t>
            </a:r>
            <a:endParaRPr lang="en-US" sz="13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0B424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9675" y="1611491"/>
            <a:ext cx="4330800" cy="267756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22850" y="397250"/>
            <a:ext cx="7871700" cy="95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Солнечная активность и её земные проявления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5380600" y="1917175"/>
            <a:ext cx="3242700" cy="780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Максимумы цикла чаще сопровождаются полярными сияниями и сбоями в радиосвязи и навигации.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380600" y="3247250"/>
            <a:ext cx="3242700" cy="7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пятен обычно связан с учащением магнитных бурь; влияние на Землю усиливается во время солнечных максимумов.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870025" y="4549362"/>
            <a:ext cx="3990600" cy="37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NOAA Space Weather Prediction Center; SILSO (обобщённые данные по солнечной активности), 2015–2024
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522850" y="397250"/>
            <a:ext cx="7871700" cy="53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71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Солнца в эволюции жизни на Земле
</a:t>
            </a:r>
            <a:endParaRPr lang="en-US" sz="2971" dirty="0"/>
          </a:p>
        </p:txBody>
      </p:sp>
      <p:sp>
        <p:nvSpPr>
          <p:cNvPr id="9" name="Text 2"/>
          <p:cNvSpPr txBox="1"/>
          <p:nvPr/>
        </p:nvSpPr>
        <p:spPr>
          <a:xfrm>
            <a:off x="606575" y="3427975"/>
            <a:ext cx="1851300" cy="122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Древняя Земля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Солнце уже тогда задавало температурный режим планеты и определяло, где могла сохраняться вода, а где среда становилась слишком горячей или слишком холодной для устойчивой химической эволюции.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2638100" y="2831350"/>
            <a:ext cx="1851300" cy="122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фотосинтеза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древних микроорганизмов возник способ использовать свет для создания органических веществ. Это стало важнейшим шагом, превратившим солнечную энергию в основу будущих пищевых цепей.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664950" y="2245200"/>
            <a:ext cx="1851300" cy="122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Накопление кислорода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Фотосинтезирующие организмы, прежде всего цианобактерии, постепенно обогащали атмосферу кислородом. Это изменило состав воздуха и открыло путь к более сложным формам жизни.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6692225" y="1648575"/>
            <a:ext cx="1851300" cy="122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жизни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Изменения освещённости, климата и сезонности воздействовали на отбор, расселение и вымирание видов. Живые системы развивались в пределах доступной солнечной энергии и её колебаний.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E0FFC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202186" y="1531950"/>
            <a:ext cx="4762528" cy="1884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522850" y="397250"/>
            <a:ext cx="7871700" cy="8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Недостаток и избыток солнечной энергии: последствия для природы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870025" y="4569900"/>
            <a:ext cx="7761600" cy="41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школьному курсу биологии, экологии и астрономии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511400" y="3602475"/>
            <a:ext cx="3754200" cy="7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что для устойчивой жизни важен не сам факт наличия солнечного света, а его сбалансированное количество.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4877471" y="3602475"/>
            <a:ext cx="3754200" cy="7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Отклонение в обе стороны нарушает работу экосистем: дефицит энергии ограничивает рост, а избыток разрушает ткани и ухудшает водный режим.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0B424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57325" y="1637460"/>
            <a:ext cx="221100" cy="17688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82362" y="1612800"/>
            <a:ext cx="197925" cy="226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57325" y="3329833"/>
            <a:ext cx="221100" cy="19653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970775" y="3339660"/>
            <a:ext cx="221100" cy="17688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12" name="Text 1"/>
          <p:cNvSpPr txBox="1"/>
          <p:nvPr/>
        </p:nvSpPr>
        <p:spPr>
          <a:xfrm>
            <a:off x="522850" y="397250"/>
            <a:ext cx="7871700" cy="66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Солнечная энергия как ресурс современной цивилизации
</a:t>
            </a:r>
            <a:endParaRPr lang="en-US" sz="2607" dirty="0"/>
          </a:p>
        </p:txBody>
      </p:sp>
      <p:sp>
        <p:nvSpPr>
          <p:cNvPr id="13" name="Text 2"/>
          <p:cNvSpPr txBox="1"/>
          <p:nvPr/>
        </p:nvSpPr>
        <p:spPr>
          <a:xfrm>
            <a:off x="1287450" y="1508700"/>
            <a:ext cx="29829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Прямое преобразование
</a:t>
            </a:r>
            <a:endParaRPr lang="en-US" sz="1100" dirty="0"/>
          </a:p>
        </p:txBody>
      </p:sp>
      <p:sp>
        <p:nvSpPr>
          <p:cNvPr id="14" name="Text 3"/>
          <p:cNvSpPr txBox="1"/>
          <p:nvPr/>
        </p:nvSpPr>
        <p:spPr>
          <a:xfrm>
            <a:off x="759525" y="2073325"/>
            <a:ext cx="3510900" cy="58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Фотоэлектрические панели превращают солнечный свет в электричество непосредственно в месте установки. Во время работы они не дают прямых выбросов углекислого газа и снижают зависимость от топлива.
</a:t>
            </a:r>
            <a:endParaRPr lang="en-US" sz="900" dirty="0"/>
          </a:p>
        </p:txBody>
      </p:sp>
      <p:sp>
        <p:nvSpPr>
          <p:cNvPr id="15" name="Text 4"/>
          <p:cNvSpPr txBox="1"/>
          <p:nvPr/>
        </p:nvSpPr>
        <p:spPr>
          <a:xfrm>
            <a:off x="5401000" y="1508700"/>
            <a:ext cx="29829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Низкий углеродный след
</a:t>
            </a:r>
            <a:endParaRPr lang="en-US" sz="1100" dirty="0"/>
          </a:p>
        </p:txBody>
      </p:sp>
      <p:sp>
        <p:nvSpPr>
          <p:cNvPr id="16" name="Text 5"/>
          <p:cNvSpPr txBox="1"/>
          <p:nvPr/>
        </p:nvSpPr>
        <p:spPr>
          <a:xfrm>
            <a:off x="4872750" y="2073325"/>
            <a:ext cx="3510900" cy="58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солнечной энергии помогает сокращать выбросы, связанные с производством электроэнергии из ископаемых источников. Это важный шаг к более чистой энергетике и устойчивому развитию.
</a:t>
            </a:r>
            <a:endParaRPr lang="en-US" sz="900" dirty="0"/>
          </a:p>
        </p:txBody>
      </p:sp>
      <p:sp>
        <p:nvSpPr>
          <p:cNvPr id="17" name="Text 6"/>
          <p:cNvSpPr txBox="1"/>
          <p:nvPr/>
        </p:nvSpPr>
        <p:spPr>
          <a:xfrm>
            <a:off x="1287450" y="3210900"/>
            <a:ext cx="29829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Проблема накопления
</a:t>
            </a:r>
            <a:endParaRPr lang="en-US" sz="1100" dirty="0"/>
          </a:p>
        </p:txBody>
      </p:sp>
      <p:sp>
        <p:nvSpPr>
          <p:cNvPr id="18" name="Text 7"/>
          <p:cNvSpPr txBox="1"/>
          <p:nvPr/>
        </p:nvSpPr>
        <p:spPr>
          <a:xfrm>
            <a:off x="759525" y="3786013"/>
            <a:ext cx="3510900" cy="58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Поток солнечного света меняется в течение суток и года, поэтому для стабильного снабжения нужны аккумуляторы, резервные мощности и грамотное управление энергосистемой.
</a:t>
            </a:r>
            <a:endParaRPr lang="en-US" sz="900" dirty="0"/>
          </a:p>
        </p:txBody>
      </p:sp>
      <p:sp>
        <p:nvSpPr>
          <p:cNvPr id="19" name="Text 8"/>
          <p:cNvSpPr txBox="1"/>
          <p:nvPr/>
        </p:nvSpPr>
        <p:spPr>
          <a:xfrm>
            <a:off x="5401000" y="3210900"/>
            <a:ext cx="29829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Зависимость от условий
</a:t>
            </a:r>
            <a:endParaRPr lang="en-US" sz="1100" dirty="0"/>
          </a:p>
        </p:txBody>
      </p:sp>
      <p:sp>
        <p:nvSpPr>
          <p:cNvPr id="20" name="Text 9"/>
          <p:cNvSpPr txBox="1"/>
          <p:nvPr/>
        </p:nvSpPr>
        <p:spPr>
          <a:xfrm>
            <a:off x="4872750" y="3786013"/>
            <a:ext cx="3510900" cy="58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Эффективность станции снижается при облачности, загрязнении поверхности и неблагоприятном угле падения лучей. Поэтому солнечная энергетика особенно требует точного расчёта размещения и обслуживания.
</a:t>
            </a:r>
            <a:endParaRPr lang="en-US" sz="9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3873" y="1380200"/>
            <a:ext cx="8096254" cy="34440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522850" y="397250"/>
            <a:ext cx="7871700" cy="50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94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солнечный свет превращается в электричество
</a:t>
            </a:r>
            <a:endParaRPr lang="en-US" sz="2394" dirty="0"/>
          </a:p>
        </p:txBody>
      </p:sp>
      <p:sp>
        <p:nvSpPr>
          <p:cNvPr id="5" name="Text 2"/>
          <p:cNvSpPr txBox="1"/>
          <p:nvPr/>
        </p:nvSpPr>
        <p:spPr>
          <a:xfrm>
            <a:off x="520950" y="969725"/>
            <a:ext cx="78717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отражает последовательность работы фотоэлектрической системы и факторы, влияющие на её эффективность.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0B424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9675" y="1611491"/>
            <a:ext cx="4330800" cy="267756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22850" y="397250"/>
            <a:ext cx="7871700" cy="95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Источники энергии и их связь с Солнцем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5380600" y="1917175"/>
            <a:ext cx="3242700" cy="780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природных энергетических потоков на Земле так или иначе начинается с солнечного излучения или его древнего накопления.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380600" y="3247250"/>
            <a:ext cx="3242700" cy="7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«несолнечные» источники часто зависят от Солнца опосредованно, через климат, фотосинтез и круговорот воды.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870025" y="4549362"/>
            <a:ext cx="3990600" cy="37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Схематическое сравнение по физической природе источников энергии
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0B424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47045" y="1418231"/>
            <a:ext cx="3474958" cy="336116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24327" y="313331"/>
            <a:ext cx="7370557" cy="7610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4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Наблюдение Солнца и правила безопасности
</a:t>
            </a:r>
            <a:endParaRPr lang="en-US" sz="2604" dirty="0"/>
          </a:p>
        </p:txBody>
      </p:sp>
      <p:sp>
        <p:nvSpPr>
          <p:cNvPr id="10" name="Text 1"/>
          <p:cNvSpPr txBox="1"/>
          <p:nvPr/>
        </p:nvSpPr>
        <p:spPr>
          <a:xfrm>
            <a:off x="7794883" y="364101"/>
            <a:ext cx="1175441" cy="1921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522850" y="1835573"/>
            <a:ext cx="2302746" cy="107399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87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Наземные и космические приборы
</a:t>
            </a:r>
            <a:pPr algn="l" indent="0" marL="0">
              <a:lnSpc>
                <a:spcPct val="100000"/>
              </a:lnSpc>
              <a:buNone/>
            </a:pPr>
            <a:r>
              <a:rPr lang="en-US" sz="643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76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27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Солнечную активность изучают телескопы, спектрографы и спутники. Космические аппараты особенно важны, потому что они позволяют наблюдать Солнце без помех атмосферы и получать непрерывные данные.
</a:t>
            </a:r>
            <a:endParaRPr lang="en-US" sz="1287" dirty="0"/>
          </a:p>
        </p:txBody>
      </p:sp>
      <p:sp>
        <p:nvSpPr>
          <p:cNvPr id="12" name="Text 3"/>
          <p:cNvSpPr txBox="1"/>
          <p:nvPr/>
        </p:nvSpPr>
        <p:spPr>
          <a:xfrm>
            <a:off x="522850" y="3519599"/>
            <a:ext cx="2302746" cy="107399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44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Безопасность наблюдений
</a:t>
            </a:r>
            <a:pPr algn="l" indent="0" marL="0">
              <a:lnSpc>
                <a:spcPct val="100000"/>
              </a:lnSpc>
              <a:buNone/>
            </a:pPr>
            <a:r>
              <a:rPr lang="en-US" sz="672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88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64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Нельзя смотреть на Солнце незащищённым глазом или через обычную оптику. Нужны специальные фильтры и сертифицированные приборы, иначе возможно необратимое повреждение сетчатки.
</a:t>
            </a:r>
            <a:endParaRPr lang="en-US" sz="1344" dirty="0"/>
          </a:p>
        </p:txBody>
      </p:sp>
      <p:sp>
        <p:nvSpPr>
          <p:cNvPr id="13" name="Text 4"/>
          <p:cNvSpPr txBox="1"/>
          <p:nvPr/>
        </p:nvSpPr>
        <p:spPr>
          <a:xfrm>
            <a:off x="3102844" y="1835573"/>
            <a:ext cx="2302746" cy="107399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именно измеряют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Учёные отслеживают пятна, вспышки и корональные выбросы массы. Эти явления помогают оценивать состояние магнитного поля Солнца и прогнозировать космическую погоду.
</a:t>
            </a:r>
            <a:endParaRPr lang="en-US" sz="1400" dirty="0"/>
          </a:p>
        </p:txBody>
      </p:sp>
      <p:sp>
        <p:nvSpPr>
          <p:cNvPr id="14" name="Text 5"/>
          <p:cNvSpPr txBox="1"/>
          <p:nvPr/>
        </p:nvSpPr>
        <p:spPr>
          <a:xfrm>
            <a:off x="3102844" y="3519599"/>
            <a:ext cx="2302746" cy="107399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это нужно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0D424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Прогнозы солнечной активности важны для связи, навигации и спутниковых систем. Сильные возмущения способны мешать радиосигналам и работе техники на орбите.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37279" y="3524430"/>
            <a:ext cx="8387621" cy="125322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24327" y="313331"/>
            <a:ext cx="7370557" cy="7610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Земля отличается от Венеры и Марса
</a:t>
            </a:r>
            <a:endParaRPr lang="en-US" sz="2604" dirty="0"/>
          </a:p>
        </p:txBody>
      </p:sp>
      <p:sp>
        <p:nvSpPr>
          <p:cNvPr id="8" name="Text 1"/>
          <p:cNvSpPr txBox="1"/>
          <p:nvPr/>
        </p:nvSpPr>
        <p:spPr>
          <a:xfrm>
            <a:off x="7794883" y="364101"/>
            <a:ext cx="1175441" cy="1921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694129" y="1387975"/>
            <a:ext cx="3597638" cy="774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Земля в удачном диапазоне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Наша планета получает достаточно энергии для жидкой воды, но не перегревается критически. Атмосфера, облака и океаны помогают сглаживать колебания температуры и удерживать условия в устойчивых пределах.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5033600" y="1387975"/>
            <a:ext cx="3597638" cy="774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Венера и парниковый перегрев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Венере плотная атмосфера усиливает парниковый эффект до экстремального уровня. Из-за этого поверхность разогрета намного сильнее, чем позволяет комфортная для жизни среда.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694129" y="2475807"/>
            <a:ext cx="3597638" cy="774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Марс и дефицит тепла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Марс получает меньше солнечной энергии, а его разреженная атмосфера плохо удерживает тепло. Поэтому жидкая вода на поверхности не может сохраняться стабильно и надолго.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796624" y="1406675"/>
            <a:ext cx="4325501" cy="2220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522850" y="397250"/>
            <a:ext cx="7871700" cy="83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числовые факты о Солнце и Земле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5746225" y="1406675"/>
            <a:ext cx="2885400" cy="22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параметры помогают понять масштаб Солнца и объясняют, почему Земля находится в зоне, благоприятной для жидкой воды и жизни.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516975" y="3747588"/>
            <a:ext cx="4876200" cy="70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Солнце огромно по массе, но Земля расположена достаточно далеко, чтобы получать энергию без потери условий для жидкой воды.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870025" y="4569900"/>
            <a:ext cx="4527300" cy="41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Астрономические справочные данные
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0B424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16150" y="1905538"/>
            <a:ext cx="8111700" cy="1131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Солнце — основа земной жизни
</a:t>
            </a:r>
            <a:endParaRPr lang="en-US" sz="2800" dirty="0"/>
          </a:p>
        </p:txBody>
      </p:sp>
      <p:sp>
        <p:nvSpPr>
          <p:cNvPr id="4" name="Text 1"/>
          <p:cNvSpPr txBox="1"/>
          <p:nvPr/>
        </p:nvSpPr>
        <p:spPr>
          <a:xfrm>
            <a:off x="516150" y="3189063"/>
            <a:ext cx="8111700" cy="113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 солнечного света не было бы ни фотосинтеза, ни устойчивого климата, ни круговорота воды. Солнце связывает астрономию, биологию и экологию в единую систему, от которой зависит жизнь на Земле.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2026-05-31T19:40:41Z</dcterms:created>
  <dcterms:modified xsi:type="dcterms:W3CDTF">2026-05-31T19:40:41Z</dcterms:modified>
</cp:coreProperties>
</file>