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slideLayout" Target="../slideLayouts/slideLayout1.xml"/><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1.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jpeg"/><Relationship Id="rId3" Type="http://schemas.openxmlformats.org/officeDocument/2006/relationships/image" Target="../media/image-3-3.png"/><Relationship Id="rId4" Type="http://schemas.openxmlformats.org/officeDocument/2006/relationships/image" Target="../media/image-3-4.jpeg"/><Relationship Id="rId5" Type="http://schemas.openxmlformats.org/officeDocument/2006/relationships/image" Target="../media/image-3-5.png"/><Relationship Id="rId6" Type="http://schemas.openxmlformats.org/officeDocument/2006/relationships/image" Target="../media/image-3-6.jpeg"/><Relationship Id="rId7" Type="http://schemas.openxmlformats.org/officeDocument/2006/relationships/image" Target="../media/image-3-7.png"/><Relationship Id="rId8" Type="http://schemas.openxmlformats.org/officeDocument/2006/relationships/image" Target="../media/image-3-8.png"/><Relationship Id="rId9" Type="http://schemas.openxmlformats.org/officeDocument/2006/relationships/slideLayout" Target="../slideLayouts/slideLayout1.xml"/><Relationship Id="rId10"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jpe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1.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jpe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image" Target="../media/image-5-5.png"/><Relationship Id="rId6" Type="http://schemas.openxmlformats.org/officeDocument/2006/relationships/image" Target="../media/image-5-6.png"/><Relationship Id="rId7" Type="http://schemas.openxmlformats.org/officeDocument/2006/relationships/image" Target="../media/image-5-7.png"/><Relationship Id="rId8" Type="http://schemas.openxmlformats.org/officeDocument/2006/relationships/slideLayout" Target="../slideLayouts/slideLayout1.xml"/><Relationship Id="rId9"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image" Target="../media/image-6-3.png"/><Relationship Id="rId4" Type="http://schemas.openxmlformats.org/officeDocument/2006/relationships/image" Target="../media/image-6-4.png"/><Relationship Id="rId5" Type="http://schemas.openxmlformats.org/officeDocument/2006/relationships/image" Target="../media/image-6-5.png"/><Relationship Id="rId6" Type="http://schemas.openxmlformats.org/officeDocument/2006/relationships/image" Target="../media/image-6-6.png"/><Relationship Id="rId7" Type="http://schemas.openxmlformats.org/officeDocument/2006/relationships/image" Target="../media/image-6-7.png"/><Relationship Id="rId8" Type="http://schemas.openxmlformats.org/officeDocument/2006/relationships/image" Target="../media/image-6-8.png"/><Relationship Id="rId9" Type="http://schemas.openxmlformats.org/officeDocument/2006/relationships/image" Target="../media/image-6-9.png"/><Relationship Id="rId10" Type="http://schemas.openxmlformats.org/officeDocument/2006/relationships/image" Target="../media/image-6-10.png"/><Relationship Id="rId11" Type="http://schemas.openxmlformats.org/officeDocument/2006/relationships/image" Target="../media/image-6-11.png"/><Relationship Id="rId12" Type="http://schemas.openxmlformats.org/officeDocument/2006/relationships/image" Target="../media/image-6-12.png"/><Relationship Id="rId13" Type="http://schemas.openxmlformats.org/officeDocument/2006/relationships/image" Target="../media/image-6-13.png"/><Relationship Id="rId14" Type="http://schemas.openxmlformats.org/officeDocument/2006/relationships/slideLayout" Target="../slideLayouts/slideLayout1.xml"/><Relationship Id="rId15"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jpe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image" Target="../media/image-7-4.png"/><Relationship Id="rId5" Type="http://schemas.openxmlformats.org/officeDocument/2006/relationships/image" Target="../media/image-7-5.png"/><Relationship Id="rId6" Type="http://schemas.openxmlformats.org/officeDocument/2006/relationships/image" Target="../media/image-7-6.png"/><Relationship Id="rId7" Type="http://schemas.openxmlformats.org/officeDocument/2006/relationships/slideLayout" Target="../slideLayouts/slideLayout1.xml"/><Relationship Id="rId8"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jpe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slideLayout" Target="../slideLayouts/slideLayout1.xml"/><Relationship Id="rId10"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jpeg"/><Relationship Id="rId3" Type="http://schemas.openxmlformats.org/officeDocument/2006/relationships/image" Target="../media/image-9-3.png"/><Relationship Id="rId4" Type="http://schemas.openxmlformats.org/officeDocument/2006/relationships/image" Target="../media/image-9-4.jpeg"/><Relationship Id="rId5" Type="http://schemas.openxmlformats.org/officeDocument/2006/relationships/image" Target="../media/image-9-5.png"/><Relationship Id="rId6" Type="http://schemas.openxmlformats.org/officeDocument/2006/relationships/image" Target="../media/image-9-6.jpeg"/><Relationship Id="rId7" Type="http://schemas.openxmlformats.org/officeDocument/2006/relationships/image" Target="../media/image-9-7.png"/><Relationship Id="rId8" Type="http://schemas.openxmlformats.org/officeDocument/2006/relationships/image" Target="../media/image-9-8.png"/><Relationship Id="rId9" Type="http://schemas.openxmlformats.org/officeDocument/2006/relationships/slideLayout" Target="../slideLayouts/slideLayout1.xml"/><Relationship Id="rId10"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image" Target="../media/image-10-4.png"/><Relationship Id="rId5" Type="http://schemas.openxmlformats.org/officeDocument/2006/relationships/slideLayout" Target="../slideLayouts/slideLayout1.xml"/><Relationship Id="rId6"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jpeg"/><Relationship Id="rId3" Type="http://schemas.openxmlformats.org/officeDocument/2006/relationships/image" Target="../media/image-11-3.png"/><Relationship Id="rId4" Type="http://schemas.openxmlformats.org/officeDocument/2006/relationships/image" Target="../media/image-11-4.png"/><Relationship Id="rId5" Type="http://schemas.openxmlformats.org/officeDocument/2006/relationships/image" Target="../media/image-11-5.png"/><Relationship Id="rId6" Type="http://schemas.openxmlformats.org/officeDocument/2006/relationships/image" Target="../media/image-11-6.png"/><Relationship Id="rId7" Type="http://schemas.openxmlformats.org/officeDocument/2006/relationships/image" Target="../media/image-11-7.png"/><Relationship Id="rId8" Type="http://schemas.openxmlformats.org/officeDocument/2006/relationships/image" Target="../media/image-11-8.png"/><Relationship Id="rId9" Type="http://schemas.openxmlformats.org/officeDocument/2006/relationships/slideLayout" Target="../slideLayouts/slideLayout1.xml"/><Relationship Id="rId10"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image" Target="../media/image-12-6.png"/><Relationship Id="rId7" Type="http://schemas.openxmlformats.org/officeDocument/2006/relationships/image" Target="../media/image-12-7.png"/><Relationship Id="rId8" Type="http://schemas.openxmlformats.org/officeDocument/2006/relationships/image" Target="../media/image-12-8.png"/><Relationship Id="rId9" Type="http://schemas.openxmlformats.org/officeDocument/2006/relationships/slideLayout" Target="../slideLayouts/slideLayout1.xml"/><Relationship Id="rId10"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jpe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image" Target="../media/image-13-7.png"/><Relationship Id="rId8" Type="http://schemas.openxmlformats.org/officeDocument/2006/relationships/slideLayout" Target="../slideLayouts/slideLayout1.xml"/><Relationship Id="rId9"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jpe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image" Target="../media/image-14-4.png"/><Relationship Id="rId5" Type="http://schemas.openxmlformats.org/officeDocument/2006/relationships/image" Target="../media/image-14-5.png"/><Relationship Id="rId6" Type="http://schemas.openxmlformats.org/officeDocument/2006/relationships/image" Target="../media/image-14-6.png"/><Relationship Id="rId7" Type="http://schemas.openxmlformats.org/officeDocument/2006/relationships/slideLayout" Target="../slideLayouts/slideLayout1.xml"/><Relationship Id="rId8"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jpeg"/><Relationship Id="rId3" Type="http://schemas.openxmlformats.org/officeDocument/2006/relationships/image" Target="../media/image-15-3.png"/><Relationship Id="rId4" Type="http://schemas.openxmlformats.org/officeDocument/2006/relationships/image" Target="../media/image-15-4.jpeg"/><Relationship Id="rId5" Type="http://schemas.openxmlformats.org/officeDocument/2006/relationships/image" Target="../media/image-15-5.png"/><Relationship Id="rId6" Type="http://schemas.openxmlformats.org/officeDocument/2006/relationships/image" Target="../media/image-15-6.jpeg"/><Relationship Id="rId7" Type="http://schemas.openxmlformats.org/officeDocument/2006/relationships/image" Target="../media/image-15-7.png"/><Relationship Id="rId8" Type="http://schemas.openxmlformats.org/officeDocument/2006/relationships/image" Target="../media/image-15-8.png"/><Relationship Id="rId9" Type="http://schemas.openxmlformats.org/officeDocument/2006/relationships/slideLayout" Target="../slideLayouts/slideLayout1.xml"/><Relationship Id="rId10"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jpeg"/><Relationship Id="rId3" Type="http://schemas.openxmlformats.org/officeDocument/2006/relationships/image" Target="../media/image-16-3.png"/><Relationship Id="rId4" Type="http://schemas.openxmlformats.org/officeDocument/2006/relationships/image" Target="../media/image-16-4.png"/><Relationship Id="rId5" Type="http://schemas.openxmlformats.org/officeDocument/2006/relationships/image" Target="../media/image-16-5.png"/><Relationship Id="rId6" Type="http://schemas.openxmlformats.org/officeDocument/2006/relationships/image" Target="../media/image-16-6.png"/><Relationship Id="rId7" Type="http://schemas.openxmlformats.org/officeDocument/2006/relationships/image" Target="../media/image-16-7.png"/><Relationship Id="rId8" Type="http://schemas.openxmlformats.org/officeDocument/2006/relationships/slideLayout" Target="../slideLayouts/slideLayout1.xml"/><Relationship Id="rId9"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png"/><Relationship Id="rId2" Type="http://schemas.openxmlformats.org/officeDocument/2006/relationships/image" Target="../media/image-17-2.jpe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image" Target="../media/image-17-5.png"/><Relationship Id="rId6" Type="http://schemas.openxmlformats.org/officeDocument/2006/relationships/image" Target="../media/image-17-6.png"/><Relationship Id="rId7" Type="http://schemas.openxmlformats.org/officeDocument/2006/relationships/slideLayout" Target="../slideLayouts/slideLayout1.xml"/><Relationship Id="rId8"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image" Target="../media/image-18-3.png"/><Relationship Id="rId4" Type="http://schemas.openxmlformats.org/officeDocument/2006/relationships/image" Target="../media/image-18-4.png"/><Relationship Id="rId5" Type="http://schemas.openxmlformats.org/officeDocument/2006/relationships/image" Target="../media/image-18-5.png"/><Relationship Id="rId6" Type="http://schemas.openxmlformats.org/officeDocument/2006/relationships/image" Target="../media/image-18-6.png"/><Relationship Id="rId7" Type="http://schemas.openxmlformats.org/officeDocument/2006/relationships/image" Target="../media/image-18-7.png"/><Relationship Id="rId8" Type="http://schemas.openxmlformats.org/officeDocument/2006/relationships/image" Target="../media/image-18-8.png"/><Relationship Id="rId9" Type="http://schemas.openxmlformats.org/officeDocument/2006/relationships/image" Target="../media/image-18-9.png"/><Relationship Id="rId10" Type="http://schemas.openxmlformats.org/officeDocument/2006/relationships/image" Target="../media/image-18-10.png"/><Relationship Id="rId11" Type="http://schemas.openxmlformats.org/officeDocument/2006/relationships/image" Target="../media/image-18-11.png"/><Relationship Id="rId12" Type="http://schemas.openxmlformats.org/officeDocument/2006/relationships/image" Target="../media/image-18-12.png"/><Relationship Id="rId13" Type="http://schemas.openxmlformats.org/officeDocument/2006/relationships/image" Target="../media/image-18-13.png"/><Relationship Id="rId14" Type="http://schemas.openxmlformats.org/officeDocument/2006/relationships/slideLayout" Target="../slideLayouts/slideLayout1.xml"/><Relationship Id="rId15"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jpe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slideLayout" Target="../slideLayouts/slideLayout1.xml"/><Relationship Id="rId10"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image" Target="../media/image-20-2.jpeg"/><Relationship Id="rId3" Type="http://schemas.openxmlformats.org/officeDocument/2006/relationships/image" Target="../media/image-20-3.png"/><Relationship Id="rId4" Type="http://schemas.openxmlformats.org/officeDocument/2006/relationships/image" Target="../media/image-20-4.png"/><Relationship Id="rId5" Type="http://schemas.openxmlformats.org/officeDocument/2006/relationships/slideLayout" Target="../slideLayouts/slideLayout1.xml"/><Relationship Id="rId6"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57977" y="253644"/>
            <a:ext cx="3690736" cy="243646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1088729" y="651641"/>
            <a:ext cx="3582261" cy="355838"/>
          </a:xfrm>
          <a:prstGeom prst="rect">
            <a:avLst/>
          </a:prstGeom>
          <a:noFill/>
          <a:ln/>
        </p:spPr>
        <p:txBody>
          <a:bodyPr wrap="square" lIns="0" tIns="0" rIns="0" bIns="0" rtlCol="0" anchor="b"/>
          <a:lstStyle/>
          <a:p>
            <a:pPr algn="l" indent="0" marL="0">
              <a:lnSpc>
                <a:spcPct val="100000"/>
              </a:lnSpc>
              <a:buNone/>
            </a:pPr>
            <a:r>
              <a:rPr lang="en-US" sz="1050" dirty="0">
                <a:solidFill>
                  <a:srgbClr val="180939"/>
                </a:solidFill>
                <a:latin typeface="Arial" pitchFamily="34" charset="0"/>
                <a:ea typeface="Arial" pitchFamily="34" charset="-122"/>
                <a:cs typeface="Arial" pitchFamily="34" charset="-120"/>
              </a:rPr>
              <a:t>
</a:t>
            </a:r>
            <a:endParaRPr lang="en-US" sz="1050" dirty="0"/>
          </a:p>
        </p:txBody>
      </p:sp>
      <p:sp>
        <p:nvSpPr>
          <p:cNvPr id="5" name="Text 1"/>
          <p:cNvSpPr txBox="1"/>
          <p:nvPr/>
        </p:nvSpPr>
        <p:spPr>
          <a:xfrm>
            <a:off x="1085985" y="1196341"/>
            <a:ext cx="3585005" cy="2038082"/>
          </a:xfrm>
          <a:prstGeom prst="rect">
            <a:avLst/>
          </a:prstGeom>
          <a:noFill/>
          <a:ln/>
        </p:spPr>
        <p:txBody>
          <a:bodyPr wrap="square" lIns="0" tIns="0" rIns="0" bIns="0" rtlCol="0" anchor="t"/>
          <a:lstStyle/>
          <a:p>
            <a:pPr algn="l" indent="0" marL="0">
              <a:lnSpc>
                <a:spcPct val="90000"/>
              </a:lnSpc>
              <a:buNone/>
            </a:pPr>
            <a:r>
              <a:rPr lang="en-US" sz="3600" b="1" dirty="0">
                <a:solidFill>
                  <a:srgbClr val="FFFFFF"/>
                </a:solidFill>
                <a:latin typeface="Arial" pitchFamily="34" charset="0"/>
                <a:ea typeface="Arial" pitchFamily="34" charset="-122"/>
                <a:cs typeface="Arial" pitchFamily="34" charset="-120"/>
              </a:rPr>
              <a:t>Как трудятся россияне
</a:t>
            </a:r>
            <a:endParaRPr lang="en-US" sz="3600" dirty="0"/>
          </a:p>
        </p:txBody>
      </p:sp>
      <p:sp>
        <p:nvSpPr>
          <p:cNvPr id="6" name="Text 2"/>
          <p:cNvSpPr txBox="1"/>
          <p:nvPr/>
        </p:nvSpPr>
        <p:spPr>
          <a:xfrm>
            <a:off x="5327650" y="2837051"/>
            <a:ext cx="3421063" cy="1529771"/>
          </a:xfrm>
          <a:prstGeom prst="rect">
            <a:avLst/>
          </a:prstGeom>
          <a:noFill/>
          <a:ln/>
        </p:spPr>
        <p:txBody>
          <a:bodyPr wrap="square" lIns="0" tIns="0" rIns="0" bIns="0" rtlCol="0" anchor="b"/>
          <a:lstStyle/>
          <a:p>
            <a:pPr algn="l" indent="0" marL="0">
              <a:lnSpc>
                <a:spcPct val="100000"/>
              </a:lnSpc>
              <a:buNone/>
            </a:pPr>
            <a:r>
              <a:rPr lang="en-US" sz="1400" dirty="0">
                <a:solidFill>
                  <a:srgbClr val="000000"/>
                </a:solidFill>
                <a:latin typeface="Arial" pitchFamily="34" charset="0"/>
                <a:ea typeface="Arial" pitchFamily="34" charset="-122"/>
                <a:cs typeface="Arial" pitchFamily="34" charset="-120"/>
              </a:rPr>
              <a:t>Путешествие по профессиям, которые делают жизнь удобной, безопасной и доброй.
</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D8D8D8"/>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331743" y="1245327"/>
            <a:ext cx="3101907" cy="32052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398525" y="399850"/>
            <a:ext cx="66216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Труд, который помогает жить
</a:t>
            </a:r>
            <a:endParaRPr lang="en-US" sz="2800" dirty="0"/>
          </a:p>
        </p:txBody>
      </p:sp>
      <p:sp>
        <p:nvSpPr>
          <p:cNvPr id="7" name="Text 1"/>
          <p:cNvSpPr txBox="1"/>
          <p:nvPr/>
        </p:nvSpPr>
        <p:spPr>
          <a:xfrm>
            <a:off x="3851275" y="2009067"/>
            <a:ext cx="4678128" cy="1579747"/>
          </a:xfrm>
          <a:prstGeom prst="rect">
            <a:avLst/>
          </a:prstGeom>
          <a:noFill/>
          <a:ln/>
        </p:spPr>
        <p:txBody>
          <a:bodyPr wrap="square" lIns="0" tIns="0" rIns="0" bIns="0" rtlCol="0" anchor="ctr"/>
          <a:lstStyle/>
          <a:p>
            <a:pPr algn="l" indent="0" marL="0">
              <a:lnSpc>
                <a:spcPct val="90000"/>
              </a:lnSpc>
              <a:buNone/>
            </a:pPr>
            <a:r>
              <a:rPr lang="en-US" sz="1200" dirty="0">
                <a:solidFill>
                  <a:srgbClr val="180939"/>
                </a:solidFill>
                <a:latin typeface="Arial" pitchFamily="34" charset="0"/>
                <a:ea typeface="Arial" pitchFamily="34" charset="-122"/>
                <a:cs typeface="Arial" pitchFamily="34" charset="-120"/>
              </a:rPr>
              <a:t>Труд — это полезная работа людей. Он даёт хлеб, книги, дома, дороги и заботу о других. Без труда не работали бы школы, больницы, магазины и транспорт, а повседневная жизнь сразу стала бы намного труднее.
</a:t>
            </a:r>
            <a:endParaRPr lang="en-US" sz="1200" dirty="0"/>
          </a:p>
        </p:txBody>
      </p:sp>
      <p:sp>
        <p:nvSpPr>
          <p:cNvPr id="8" name="Text 2"/>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2</a:t>
            </a:r>
            <a:endParaRPr lang="en-US" sz="18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8225" y="1355252"/>
            <a:ext cx="2592300" cy="211383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191523" y="1355252"/>
            <a:ext cx="2592300" cy="211383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964703" y="1355252"/>
            <a:ext cx="2592300" cy="2113838"/>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0650" y="397625"/>
            <a:ext cx="66294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Где трудятся люди
</a:t>
            </a:r>
            <a:endParaRPr lang="en-US" sz="2800" dirty="0"/>
          </a:p>
        </p:txBody>
      </p:sp>
      <p:sp>
        <p:nvSpPr>
          <p:cNvPr id="11" name="Text 1"/>
          <p:cNvSpPr txBox="1"/>
          <p:nvPr/>
        </p:nvSpPr>
        <p:spPr>
          <a:xfrm>
            <a:off x="611750" y="3242474"/>
            <a:ext cx="2158200" cy="872400"/>
          </a:xfrm>
          <a:prstGeom prst="rect">
            <a:avLst/>
          </a:prstGeom>
          <a:noFill/>
          <a:ln/>
        </p:spPr>
        <p:txBody>
          <a:bodyPr wrap="square" lIns="0" tIns="0" rIns="0" bIns="0" rtlCol="0" anchor="t"/>
          <a:lstStyle/>
          <a:p>
            <a:pPr algn="l" indent="0" marL="0">
              <a:lnSpc>
                <a:spcPct val="90000"/>
              </a:lnSpc>
              <a:buNone/>
            </a:pPr>
            <a:r>
              <a:rPr lang="en-US" sz="1159" b="1" dirty="0">
                <a:solidFill>
                  <a:srgbClr val="180939"/>
                </a:solidFill>
                <a:latin typeface="Arial" pitchFamily="34" charset="0"/>
                <a:ea typeface="Arial" pitchFamily="34" charset="-122"/>
                <a:cs typeface="Arial" pitchFamily="34" charset="-120"/>
              </a:rPr>
              <a:t>Город, где всё спешит
</a:t>
            </a:r>
            <a:pPr algn="l" indent="0" marL="0">
              <a:lnSpc>
                <a:spcPct val="90000"/>
              </a:lnSpc>
              <a:buNone/>
            </a:pPr>
            <a:r>
              <a:rPr lang="en-US" sz="386"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927" dirty="0">
                <a:solidFill>
                  <a:srgbClr val="180939"/>
                </a:solidFill>
                <a:latin typeface="Arial" pitchFamily="34" charset="0"/>
                <a:ea typeface="Arial" pitchFamily="34" charset="-122"/>
                <a:cs typeface="Arial" pitchFamily="34" charset="-120"/>
              </a:rPr>
              <a:t>В городе люди каждый день спешат на работу: учат детей, лечат, продают, перевозят пассажиров. У каждого своё дело, но все они вместе делают город удобным и живым. Без такой дружной работы многое сразу остановилось бы.
</a:t>
            </a:r>
            <a:endParaRPr lang="en-US" sz="1159" dirty="0"/>
          </a:p>
        </p:txBody>
      </p:sp>
      <p:sp>
        <p:nvSpPr>
          <p:cNvPr id="12" name="Text 2"/>
          <p:cNvSpPr txBox="1"/>
          <p:nvPr/>
        </p:nvSpPr>
        <p:spPr>
          <a:xfrm>
            <a:off x="3432325" y="3242474"/>
            <a:ext cx="2158200" cy="872400"/>
          </a:xfrm>
          <a:prstGeom prst="rect">
            <a:avLst/>
          </a:prstGeom>
          <a:noFill/>
          <a:ln/>
        </p:spPr>
        <p:txBody>
          <a:bodyPr wrap="square" lIns="0" tIns="0" rIns="0" bIns="0" rtlCol="0" anchor="t"/>
          <a:lstStyle/>
          <a:p>
            <a:pPr algn="l" indent="0" marL="0">
              <a:lnSpc>
                <a:spcPct val="90000"/>
              </a:lnSpc>
              <a:buNone/>
            </a:pPr>
            <a:r>
              <a:rPr lang="en-US" sz="1100" b="1" dirty="0">
                <a:solidFill>
                  <a:srgbClr val="180939"/>
                </a:solidFill>
                <a:latin typeface="Arial" pitchFamily="34" charset="0"/>
                <a:ea typeface="Arial" pitchFamily="34" charset="-122"/>
                <a:cs typeface="Arial" pitchFamily="34" charset="-120"/>
              </a:rPr>
              <a:t>Село, где растёт урожай
</a:t>
            </a:r>
            <a:pPr algn="l" indent="0" marL="0">
              <a:lnSpc>
                <a:spcPct val="90000"/>
              </a:lnSpc>
              <a:buNone/>
            </a:pPr>
            <a:r>
              <a:rPr lang="en-US" sz="367"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880" dirty="0">
                <a:solidFill>
                  <a:srgbClr val="180939"/>
                </a:solidFill>
                <a:latin typeface="Arial" pitchFamily="34" charset="0"/>
                <a:ea typeface="Arial" pitchFamily="34" charset="-122"/>
                <a:cs typeface="Arial" pitchFamily="34" charset="-120"/>
              </a:rPr>
              <a:t>В селе труд часто связан с землёй, животными и техникой. Здесь выращивают хлеб, овощи и фрукты, заботятся о коровах и собирают урожай. Это большой труд, в котором важны терпение, внимание и любовь к своему делу.
</a:t>
            </a:r>
            <a:endParaRPr lang="en-US" sz="1100" dirty="0"/>
          </a:p>
        </p:txBody>
      </p:sp>
      <p:sp>
        <p:nvSpPr>
          <p:cNvPr id="13" name="Text 3"/>
          <p:cNvSpPr txBox="1"/>
          <p:nvPr/>
        </p:nvSpPr>
        <p:spPr>
          <a:xfrm>
            <a:off x="6186450" y="3242474"/>
            <a:ext cx="2158200" cy="872400"/>
          </a:xfrm>
          <a:prstGeom prst="rect">
            <a:avLst/>
          </a:prstGeom>
          <a:noFill/>
          <a:ln/>
        </p:spPr>
        <p:txBody>
          <a:bodyPr wrap="square" lIns="0" tIns="0" rIns="0" bIns="0" rtlCol="0" anchor="t"/>
          <a:lstStyle/>
          <a:p>
            <a:pPr algn="l" indent="0" marL="0">
              <a:lnSpc>
                <a:spcPct val="90000"/>
              </a:lnSpc>
              <a:buNone/>
            </a:pPr>
            <a:r>
              <a:rPr lang="en-US" sz="1100" b="1" dirty="0">
                <a:solidFill>
                  <a:srgbClr val="180939"/>
                </a:solidFill>
                <a:latin typeface="Arial" pitchFamily="34" charset="0"/>
                <a:ea typeface="Arial" pitchFamily="34" charset="-122"/>
                <a:cs typeface="Arial" pitchFamily="34" charset="-120"/>
              </a:rPr>
              <a:t>Одна большая работа
</a:t>
            </a:r>
            <a:pPr algn="l" indent="0" marL="0">
              <a:lnSpc>
                <a:spcPct val="90000"/>
              </a:lnSpc>
              <a:buNone/>
            </a:pPr>
            <a:r>
              <a:rPr lang="en-US" sz="367"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880" dirty="0">
                <a:solidFill>
                  <a:srgbClr val="180939"/>
                </a:solidFill>
                <a:latin typeface="Arial" pitchFamily="34" charset="0"/>
                <a:ea typeface="Arial" pitchFamily="34" charset="-122"/>
                <a:cs typeface="Arial" pitchFamily="34" charset="-120"/>
              </a:rPr>
              <a:t>Иногда кажется, что человек делает маленькое дело, но без него не получится большой результат. Один печёт хлеб, другой везёт муку, третий продаёт буханки. Так из многих простых шагов складывается полезное дело для всех.
</a:t>
            </a:r>
            <a:endParaRPr lang="en-US" sz="1100" dirty="0"/>
          </a:p>
        </p:txBody>
      </p:sp>
      <p:sp>
        <p:nvSpPr>
          <p:cNvPr id="14" name="Text 4"/>
          <p:cNvSpPr txBox="1"/>
          <p:nvPr/>
        </p:nvSpPr>
        <p:spPr>
          <a:xfrm>
            <a:off x="390650" y="397625"/>
            <a:ext cx="66294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Где трудятся люди
</a:t>
            </a:r>
            <a:endParaRPr lang="en-US" sz="2800" dirty="0"/>
          </a:p>
        </p:txBody>
      </p:sp>
      <p:sp>
        <p:nvSpPr>
          <p:cNvPr id="15" name="Text 5"/>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3</a:t>
            </a:r>
            <a:endParaRPr lang="en-US" sz="18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0040" y="3084466"/>
            <a:ext cx="8503920" cy="157787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5300" y="399850"/>
            <a:ext cx="66186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Учителя и воспитатели
</a:t>
            </a:r>
            <a:endParaRPr lang="en-US" sz="2800" dirty="0"/>
          </a:p>
        </p:txBody>
      </p:sp>
      <p:sp>
        <p:nvSpPr>
          <p:cNvPr id="11" name="Text 1"/>
          <p:cNvSpPr txBox="1"/>
          <p:nvPr/>
        </p:nvSpPr>
        <p:spPr>
          <a:xfrm>
            <a:off x="535600" y="1446194"/>
            <a:ext cx="1664921" cy="1379077"/>
          </a:xfrm>
          <a:prstGeom prst="rect">
            <a:avLst/>
          </a:prstGeom>
          <a:noFill/>
          <a:ln/>
        </p:spPr>
        <p:txBody>
          <a:bodyPr wrap="square" lIns="0" tIns="0" rIns="0" bIns="0" rtlCol="0" anchor="t"/>
          <a:lstStyle/>
          <a:p>
            <a:pPr algn="l" indent="0" marL="0">
              <a:lnSpc>
                <a:spcPct val="90000"/>
              </a:lnSpc>
              <a:buNone/>
            </a:pPr>
            <a:r>
              <a:rPr lang="en-US" sz="1179" b="1" dirty="0">
                <a:solidFill>
                  <a:srgbClr val="000000"/>
                </a:solidFill>
                <a:latin typeface="Arial" pitchFamily="34" charset="0"/>
                <a:ea typeface="Arial" pitchFamily="34" charset="-122"/>
                <a:cs typeface="Arial" pitchFamily="34" charset="-120"/>
              </a:rPr>
              <a:t>1. Учитель открывает знания
</a:t>
            </a:r>
            <a:pPr algn="l" indent="0" marL="0">
              <a:lnSpc>
                <a:spcPct val="90000"/>
              </a:lnSpc>
              <a:buNone/>
            </a:pPr>
            <a:r>
              <a:rPr lang="en-US" sz="196"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95"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32" dirty="0">
                <a:solidFill>
                  <a:srgbClr val="000000"/>
                </a:solidFill>
                <a:latin typeface="Arial" pitchFamily="34" charset="0"/>
                <a:ea typeface="Arial" pitchFamily="34" charset="-122"/>
                <a:cs typeface="Arial" pitchFamily="34" charset="-120"/>
              </a:rPr>
              <a:t>Учитель помогает детям читать, писать, считать и понимать новое. Он объясняет, задаёт вопросы и радуется, когда ученики делают шаг вперёд. На уроке его работа похожа на добрый компас.
</a:t>
            </a:r>
            <a:endParaRPr lang="en-US" sz="1179" dirty="0"/>
          </a:p>
        </p:txBody>
      </p:sp>
      <p:sp>
        <p:nvSpPr>
          <p:cNvPr id="12" name="Text 2"/>
          <p:cNvSpPr txBox="1"/>
          <p:nvPr/>
        </p:nvSpPr>
        <p:spPr>
          <a:xfrm>
            <a:off x="2684440" y="1446195"/>
            <a:ext cx="1664921" cy="1379076"/>
          </a:xfrm>
          <a:prstGeom prst="rect">
            <a:avLst/>
          </a:prstGeom>
          <a:noFill/>
          <a:ln/>
        </p:spPr>
        <p:txBody>
          <a:bodyPr wrap="square" lIns="0" tIns="0" rIns="0" bIns="0" rtlCol="0" anchor="t"/>
          <a:lstStyle/>
          <a:p>
            <a:pPr algn="l" indent="0" marL="0">
              <a:lnSpc>
                <a:spcPct val="90000"/>
              </a:lnSpc>
              <a:buNone/>
            </a:pPr>
            <a:r>
              <a:rPr lang="en-US" sz="1181" b="1" dirty="0">
                <a:solidFill>
                  <a:srgbClr val="000000"/>
                </a:solidFill>
                <a:latin typeface="Arial" pitchFamily="34" charset="0"/>
                <a:ea typeface="Arial" pitchFamily="34" charset="-122"/>
                <a:cs typeface="Arial" pitchFamily="34" charset="-120"/>
              </a:rPr>
              <a:t>2. Воспитатель заботится о малышах
</a:t>
            </a:r>
            <a:pPr algn="l" indent="0" marL="0">
              <a:lnSpc>
                <a:spcPct val="90000"/>
              </a:lnSpc>
              <a:buNone/>
            </a:pPr>
            <a:r>
              <a:rPr lang="en-US" sz="197"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95"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34" dirty="0">
                <a:solidFill>
                  <a:srgbClr val="000000"/>
                </a:solidFill>
                <a:latin typeface="Arial" pitchFamily="34" charset="0"/>
                <a:ea typeface="Arial" pitchFamily="34" charset="-122"/>
                <a:cs typeface="Arial" pitchFamily="34" charset="-120"/>
              </a:rPr>
              <a:t>Воспитатель следит, чтобы детям было спокойно, интересно и безопасно. Он учит дружить, делиться игрушками и соблюдать правила. С ним маленьким детям легче привыкать к детскому саду.
</a:t>
            </a:r>
            <a:endParaRPr lang="en-US" sz="1181" dirty="0"/>
          </a:p>
        </p:txBody>
      </p:sp>
      <p:sp>
        <p:nvSpPr>
          <p:cNvPr id="13" name="Text 3"/>
          <p:cNvSpPr txBox="1"/>
          <p:nvPr/>
        </p:nvSpPr>
        <p:spPr>
          <a:xfrm>
            <a:off x="4795180" y="1446194"/>
            <a:ext cx="1664921" cy="1379077"/>
          </a:xfrm>
          <a:prstGeom prst="rect">
            <a:avLst/>
          </a:prstGeom>
          <a:noFill/>
          <a:ln/>
        </p:spPr>
        <p:txBody>
          <a:bodyPr wrap="square" lIns="0" tIns="0" rIns="0" bIns="0" rtlCol="0" anchor="t"/>
          <a:lstStyle/>
          <a:p>
            <a:pPr algn="l" indent="0" marL="0">
              <a:lnSpc>
                <a:spcPct val="90000"/>
              </a:lnSpc>
              <a:buNone/>
            </a:pPr>
            <a:r>
              <a:rPr lang="en-US" sz="1200" b="1" dirty="0">
                <a:solidFill>
                  <a:srgbClr val="000000"/>
                </a:solidFill>
                <a:latin typeface="Arial" pitchFamily="34" charset="0"/>
                <a:ea typeface="Arial" pitchFamily="34" charset="-122"/>
                <a:cs typeface="Arial" pitchFamily="34" charset="-120"/>
              </a:rPr>
              <a:t>3. Помощники в школе
</a:t>
            </a:r>
            <a:pPr algn="l" indent="0" marL="0">
              <a:lnSpc>
                <a:spcPct val="9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50" dirty="0">
                <a:solidFill>
                  <a:srgbClr val="000000"/>
                </a:solidFill>
                <a:latin typeface="Arial" pitchFamily="34" charset="0"/>
                <a:ea typeface="Arial" pitchFamily="34" charset="-122"/>
                <a:cs typeface="Arial" pitchFamily="34" charset="-120"/>
              </a:rPr>
              <a:t>Библиотекарь подбирает книги, повар готовит вкусный обед, а уборщик следит за чистотой. Их труд делает школу уютной, светлой и такой, куда приятно приходить каждый день.
</a:t>
            </a:r>
            <a:endParaRPr lang="en-US" sz="1200" dirty="0"/>
          </a:p>
        </p:txBody>
      </p:sp>
      <p:sp>
        <p:nvSpPr>
          <p:cNvPr id="14" name="Text 4"/>
          <p:cNvSpPr txBox="1"/>
          <p:nvPr/>
        </p:nvSpPr>
        <p:spPr>
          <a:xfrm>
            <a:off x="6928780" y="1446194"/>
            <a:ext cx="1664921" cy="1379077"/>
          </a:xfrm>
          <a:prstGeom prst="rect">
            <a:avLst/>
          </a:prstGeom>
          <a:noFill/>
          <a:ln/>
        </p:spPr>
        <p:txBody>
          <a:bodyPr wrap="square" lIns="0" tIns="0" rIns="0" bIns="0" rtlCol="0" anchor="t"/>
          <a:lstStyle/>
          <a:p>
            <a:pPr algn="l" indent="0" marL="0">
              <a:lnSpc>
                <a:spcPct val="90000"/>
              </a:lnSpc>
              <a:buNone/>
            </a:pPr>
            <a:r>
              <a:rPr lang="en-US" sz="1200" b="1" dirty="0">
                <a:solidFill>
                  <a:srgbClr val="000000"/>
                </a:solidFill>
                <a:latin typeface="Arial" pitchFamily="34" charset="0"/>
                <a:ea typeface="Arial" pitchFamily="34" charset="-122"/>
                <a:cs typeface="Arial" pitchFamily="34" charset="-120"/>
              </a:rPr>
              <a:t>4. Общая школьная команда
</a:t>
            </a:r>
            <a:pPr algn="l" indent="0" marL="0">
              <a:lnSpc>
                <a:spcPct val="9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50" dirty="0">
                <a:solidFill>
                  <a:srgbClr val="000000"/>
                </a:solidFill>
                <a:latin typeface="Arial" pitchFamily="34" charset="0"/>
                <a:ea typeface="Arial" pitchFamily="34" charset="-122"/>
                <a:cs typeface="Arial" pitchFamily="34" charset="-120"/>
              </a:rPr>
              <a:t>Когда учителя и помощники работают вместе, школа живёт дружно и слаженно. У каждого своя задача, но цель одна — чтобы детям было удобно учиться и расти.
</a:t>
            </a:r>
            <a:endParaRPr lang="en-US" sz="1200" dirty="0"/>
          </a:p>
        </p:txBody>
      </p:sp>
      <p:sp>
        <p:nvSpPr>
          <p:cNvPr id="15" name="Text 5"/>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4</a:t>
            </a:r>
            <a:endParaRPr lang="en-US" sz="18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6700" y="3128035"/>
            <a:ext cx="8582025" cy="165941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03662" y="409922"/>
            <a:ext cx="66246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Врачи и медсёстры
</a:t>
            </a:r>
            <a:endParaRPr lang="en-US" sz="2800" dirty="0"/>
          </a:p>
        </p:txBody>
      </p:sp>
      <p:sp>
        <p:nvSpPr>
          <p:cNvPr id="10" name="Text 1"/>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5</a:t>
            </a:r>
            <a:endParaRPr lang="en-US" sz="1800" dirty="0"/>
          </a:p>
        </p:txBody>
      </p:sp>
      <p:sp>
        <p:nvSpPr>
          <p:cNvPr id="11" name="Text 2"/>
          <p:cNvSpPr txBox="1"/>
          <p:nvPr/>
        </p:nvSpPr>
        <p:spPr>
          <a:xfrm>
            <a:off x="607915" y="1274858"/>
            <a:ext cx="1704035" cy="1664387"/>
          </a:xfrm>
          <a:prstGeom prst="rect">
            <a:avLst/>
          </a:prstGeom>
          <a:noFill/>
          <a:ln/>
        </p:spPr>
        <p:txBody>
          <a:bodyPr wrap="square" lIns="0" tIns="0" rIns="0" bIns="0" rtlCol="0" anchor="t"/>
          <a:lstStyle/>
          <a:p>
            <a:pPr algn="l" indent="0" marL="0">
              <a:lnSpc>
                <a:spcPct val="90000"/>
              </a:lnSpc>
              <a:buNone/>
            </a:pPr>
            <a:r>
              <a:rPr lang="en-US" sz="1484" b="1" dirty="0">
                <a:solidFill>
                  <a:srgbClr val="000000"/>
                </a:solidFill>
                <a:latin typeface="Arial" pitchFamily="34" charset="0"/>
                <a:ea typeface="Arial" pitchFamily="34" charset="-122"/>
                <a:cs typeface="Arial" pitchFamily="34" charset="-120"/>
              </a:rPr>
              <a:t>Помощь при болезни
</a:t>
            </a:r>
            <a:pPr algn="l" indent="0" marL="0">
              <a:lnSpc>
                <a:spcPct val="90000"/>
              </a:lnSpc>
              <a:buNone/>
            </a:pPr>
            <a:r>
              <a:rPr lang="en-US" sz="37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464"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113" dirty="0">
                <a:solidFill>
                  <a:srgbClr val="000000"/>
                </a:solidFill>
                <a:latin typeface="Arial" pitchFamily="34" charset="0"/>
                <a:ea typeface="Arial" pitchFamily="34" charset="-122"/>
                <a:cs typeface="Arial" pitchFamily="34" charset="-120"/>
              </a:rPr>
              <a:t>Врачи помогают, когда человек простудился, ушибся или почувствовал боль. Они осматривают пациента, ставят диагноз и подбирают лечение. Их работа требует внимательности и спокойствия.
</a:t>
            </a:r>
            <a:endParaRPr lang="en-US" sz="1484" dirty="0"/>
          </a:p>
        </p:txBody>
      </p:sp>
      <p:sp>
        <p:nvSpPr>
          <p:cNvPr id="12" name="Text 3"/>
          <p:cNvSpPr txBox="1"/>
          <p:nvPr/>
        </p:nvSpPr>
        <p:spPr>
          <a:xfrm>
            <a:off x="2758307" y="1274858"/>
            <a:ext cx="1704035" cy="1664387"/>
          </a:xfrm>
          <a:prstGeom prst="rect">
            <a:avLst/>
          </a:prstGeom>
          <a:noFill/>
          <a:ln/>
        </p:spPr>
        <p:txBody>
          <a:bodyPr wrap="square" lIns="0" tIns="0" rIns="0" bIns="0" rtlCol="0" anchor="t"/>
          <a:lstStyle/>
          <a:p>
            <a:pPr algn="l" indent="0" marL="0">
              <a:lnSpc>
                <a:spcPct val="90000"/>
              </a:lnSpc>
              <a:buNone/>
            </a:pPr>
            <a:r>
              <a:rPr lang="en-US" sz="1533" b="1" dirty="0">
                <a:solidFill>
                  <a:srgbClr val="000000"/>
                </a:solidFill>
                <a:latin typeface="Arial" pitchFamily="34" charset="0"/>
                <a:ea typeface="Arial" pitchFamily="34" charset="-122"/>
                <a:cs typeface="Arial" pitchFamily="34" charset="-120"/>
              </a:rPr>
              <a:t>Забота медсестры
</a:t>
            </a:r>
            <a:pPr algn="l" indent="0" marL="0">
              <a:lnSpc>
                <a:spcPct val="90000"/>
              </a:lnSpc>
              <a:buNone/>
            </a:pPr>
            <a:r>
              <a:rPr lang="en-US" sz="383"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479"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150" dirty="0">
                <a:solidFill>
                  <a:srgbClr val="000000"/>
                </a:solidFill>
                <a:latin typeface="Arial" pitchFamily="34" charset="0"/>
                <a:ea typeface="Arial" pitchFamily="34" charset="-122"/>
                <a:cs typeface="Arial" pitchFamily="34" charset="-120"/>
              </a:rPr>
              <a:t>Медсёстры помогают врачам: измеряют температуру, делают уколы, следят за самочувствием больных. Они умеют поддержать добрым словом, а это иногда не менее важно, чем лекарство.
</a:t>
            </a:r>
            <a:endParaRPr lang="en-US" sz="1533" dirty="0"/>
          </a:p>
        </p:txBody>
      </p:sp>
      <p:sp>
        <p:nvSpPr>
          <p:cNvPr id="13" name="Text 4"/>
          <p:cNvSpPr txBox="1"/>
          <p:nvPr/>
        </p:nvSpPr>
        <p:spPr>
          <a:xfrm>
            <a:off x="4908699" y="1274858"/>
            <a:ext cx="1704035" cy="1664387"/>
          </a:xfrm>
          <a:prstGeom prst="rect">
            <a:avLst/>
          </a:prstGeom>
          <a:noFill/>
          <a:ln/>
        </p:spPr>
        <p:txBody>
          <a:bodyPr wrap="square" lIns="0" tIns="0" rIns="0" bIns="0" rtlCol="0" anchor="t"/>
          <a:lstStyle/>
          <a:p>
            <a:pPr algn="l" indent="0" marL="0">
              <a:lnSpc>
                <a:spcPct val="90000"/>
              </a:lnSpc>
              <a:buNone/>
            </a:pPr>
            <a:r>
              <a:rPr lang="en-US" sz="1517" b="1" dirty="0">
                <a:solidFill>
                  <a:srgbClr val="000000"/>
                </a:solidFill>
                <a:latin typeface="Arial" pitchFamily="34" charset="0"/>
                <a:ea typeface="Arial" pitchFamily="34" charset="-122"/>
                <a:cs typeface="Arial" pitchFamily="34" charset="-120"/>
              </a:rPr>
              <a:t>Больница и поликлиника
</a:t>
            </a:r>
            <a:pPr algn="l" indent="0" marL="0">
              <a:lnSpc>
                <a:spcPct val="90000"/>
              </a:lnSpc>
              <a:buNone/>
            </a:pPr>
            <a:r>
              <a:rPr lang="en-US" sz="379"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474"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138" dirty="0">
                <a:solidFill>
                  <a:srgbClr val="000000"/>
                </a:solidFill>
                <a:latin typeface="Arial" pitchFamily="34" charset="0"/>
                <a:ea typeface="Arial" pitchFamily="34" charset="-122"/>
                <a:cs typeface="Arial" pitchFamily="34" charset="-120"/>
              </a:rPr>
              <a:t>В кабинетах стоят приборы, лежат лекарства, а медики работают в белых халатах. Здесь всё устроено так, чтобы человек получил помощь быстро, аккуратно и без лишнего страха.
</a:t>
            </a:r>
            <a:endParaRPr lang="en-US" sz="1517" dirty="0"/>
          </a:p>
        </p:txBody>
      </p:sp>
      <p:sp>
        <p:nvSpPr>
          <p:cNvPr id="14" name="Text 5"/>
          <p:cNvSpPr txBox="1"/>
          <p:nvPr/>
        </p:nvSpPr>
        <p:spPr>
          <a:xfrm>
            <a:off x="7059092" y="1274858"/>
            <a:ext cx="1704035" cy="1664387"/>
          </a:xfrm>
          <a:prstGeom prst="rect">
            <a:avLst/>
          </a:prstGeom>
          <a:noFill/>
          <a:ln/>
        </p:spPr>
        <p:txBody>
          <a:bodyPr wrap="square" lIns="0" tIns="0" rIns="0" bIns="0" rtlCol="0" anchor="t"/>
          <a:lstStyle/>
          <a:p>
            <a:pPr algn="l" indent="0" marL="0">
              <a:lnSpc>
                <a:spcPct val="90000"/>
              </a:lnSpc>
              <a:buNone/>
            </a:pPr>
            <a:r>
              <a:rPr lang="en-US" sz="1572" b="1" dirty="0">
                <a:solidFill>
                  <a:srgbClr val="000000"/>
                </a:solidFill>
                <a:latin typeface="Arial" pitchFamily="34" charset="0"/>
                <a:ea typeface="Arial" pitchFamily="34" charset="-122"/>
                <a:cs typeface="Arial" pitchFamily="34" charset="-120"/>
              </a:rPr>
              <a:t>Срочная помощь
</a:t>
            </a:r>
            <a:pPr algn="l" indent="0" marL="0">
              <a:lnSpc>
                <a:spcPct val="90000"/>
              </a:lnSpc>
              <a:buNone/>
            </a:pPr>
            <a:r>
              <a:rPr lang="en-US" sz="393"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49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179" dirty="0">
                <a:solidFill>
                  <a:srgbClr val="000000"/>
                </a:solidFill>
                <a:latin typeface="Arial" pitchFamily="34" charset="0"/>
                <a:ea typeface="Arial" pitchFamily="34" charset="-122"/>
                <a:cs typeface="Arial" pitchFamily="34" charset="-120"/>
              </a:rPr>
              <a:t>Когда случается беда, медики особенно нужны. Они действуют быстро и слаженно, потому что иногда счёт идёт на минуты. Их труд помогает людям сохранять здоровье и жизнь.
</a:t>
            </a:r>
            <a:endParaRPr lang="en-US" sz="1572"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23718" y="1175595"/>
            <a:ext cx="481895" cy="42835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857413" y="1160879"/>
            <a:ext cx="457715" cy="457715"/>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967779" y="1160879"/>
            <a:ext cx="457715" cy="457715"/>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7069869" y="1160879"/>
            <a:ext cx="457715" cy="457715"/>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sp>
        <p:nvSpPr>
          <p:cNvPr id="15" name="Text 0"/>
          <p:cNvSpPr txBox="1"/>
          <p:nvPr/>
        </p:nvSpPr>
        <p:spPr>
          <a:xfrm>
            <a:off x="390650" y="397625"/>
            <a:ext cx="66294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Главное на стройке
</a:t>
            </a:r>
            <a:endParaRPr lang="en-US" sz="2800" dirty="0"/>
          </a:p>
        </p:txBody>
      </p:sp>
      <p:sp>
        <p:nvSpPr>
          <p:cNvPr id="16" name="Text 1"/>
          <p:cNvSpPr txBox="1"/>
          <p:nvPr/>
        </p:nvSpPr>
        <p:spPr>
          <a:xfrm>
            <a:off x="630334" y="1848168"/>
            <a:ext cx="1574059" cy="2350499"/>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Дома и здания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Строители возводят дома, школы, мосты и дороги. Сначала появляется план, потом фундамент, стены и крыша. Так обычный участок земли превращается в полезное и крепкое место для жизни.
</a:t>
            </a:r>
            <a:endParaRPr lang="en-US" sz="1500" dirty="0"/>
          </a:p>
        </p:txBody>
      </p:sp>
      <p:sp>
        <p:nvSpPr>
          <p:cNvPr id="17" name="Text 2"/>
          <p:cNvSpPr txBox="1"/>
          <p:nvPr/>
        </p:nvSpPr>
        <p:spPr>
          <a:xfrm>
            <a:off x="2755444" y="1848168"/>
            <a:ext cx="1574059" cy="2350499"/>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Работа инженера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Инженер заранее рассчитывает, как здание будет прочным и безопасным. Он делает чертежи и думает о каждой детали, чтобы дом не подвёл людей ни в дождь, ни в мороз.
</a:t>
            </a:r>
            <a:endParaRPr lang="en-US" sz="1500" dirty="0"/>
          </a:p>
        </p:txBody>
      </p:sp>
      <p:sp>
        <p:nvSpPr>
          <p:cNvPr id="18" name="Text 3"/>
          <p:cNvSpPr txBox="1"/>
          <p:nvPr/>
        </p:nvSpPr>
        <p:spPr>
          <a:xfrm>
            <a:off x="4880554" y="1848168"/>
            <a:ext cx="1574059" cy="2350499"/>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Защита на работе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На стройке нельзя забывать о каске, перчатках и осторожности. Там работают тяжёлые машины и высокие конструкции, поэтому правила безопасности здесь так же важны, как инструменты.
</a:t>
            </a:r>
            <a:endParaRPr lang="en-US" sz="1500" dirty="0"/>
          </a:p>
        </p:txBody>
      </p:sp>
      <p:sp>
        <p:nvSpPr>
          <p:cNvPr id="19" name="Text 4"/>
          <p:cNvSpPr txBox="1"/>
          <p:nvPr/>
        </p:nvSpPr>
        <p:spPr>
          <a:xfrm>
            <a:off x="6989644" y="1848168"/>
            <a:ext cx="1574059" cy="2350499"/>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Техника и инструменты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Лопаты, бетономешалки, краны и другие машины помогают строителям работать быстрее. Но даже самая умная техника не заменяет опытных людей, которые следят за качеством и порядком.
</a:t>
            </a:r>
            <a:endParaRPr lang="en-US" sz="1500" dirty="0"/>
          </a:p>
        </p:txBody>
      </p:sp>
      <p:sp>
        <p:nvSpPr>
          <p:cNvPr id="20" name="Text 5"/>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6</a:t>
            </a:r>
            <a:endParaRPr lang="en-US"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46085" y="1088975"/>
            <a:ext cx="3696624" cy="393486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91275" y="397625"/>
            <a:ext cx="6628800" cy="387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Сельский труд
</a:t>
            </a:r>
            <a:endParaRPr lang="en-US" sz="2800" dirty="0"/>
          </a:p>
        </p:txBody>
      </p:sp>
      <p:sp>
        <p:nvSpPr>
          <p:cNvPr id="9" name="Text 1"/>
          <p:cNvSpPr txBox="1"/>
          <p:nvPr/>
        </p:nvSpPr>
        <p:spPr>
          <a:xfrm>
            <a:off x="594952" y="1418325"/>
            <a:ext cx="1351500" cy="1473600"/>
          </a:xfrm>
          <a:prstGeom prst="rect">
            <a:avLst/>
          </a:prstGeom>
          <a:noFill/>
          <a:ln/>
        </p:spPr>
        <p:txBody>
          <a:bodyPr wrap="square" lIns="0" tIns="0" rIns="0" bIns="0" rtlCol="0" anchor="t"/>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1. Поле и урожай
</a:t>
            </a:r>
            <a:pPr algn="l" indent="0" marL="0">
              <a:lnSpc>
                <a:spcPct val="9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50" dirty="0">
                <a:solidFill>
                  <a:srgbClr val="000000"/>
                </a:solidFill>
                <a:latin typeface="Arial" pitchFamily="34" charset="0"/>
                <a:ea typeface="Arial" pitchFamily="34" charset="-122"/>
                <a:cs typeface="Arial" pitchFamily="34" charset="-120"/>
              </a:rPr>
              <a:t>В селе люди выращивают пшеницу, овощи и фрукты. Они следят за землёй, поливают растения и ждут урожая. Это труд, где особенно нужны терпение, забота и хорошая погода.
</a:t>
            </a:r>
            <a:endParaRPr lang="en-US" sz="1100" dirty="0"/>
          </a:p>
        </p:txBody>
      </p:sp>
      <p:sp>
        <p:nvSpPr>
          <p:cNvPr id="10" name="Text 2"/>
          <p:cNvSpPr txBox="1"/>
          <p:nvPr/>
        </p:nvSpPr>
        <p:spPr>
          <a:xfrm>
            <a:off x="3134227" y="1418325"/>
            <a:ext cx="1351500" cy="1473600"/>
          </a:xfrm>
          <a:prstGeom prst="rect">
            <a:avLst/>
          </a:prstGeom>
          <a:noFill/>
          <a:ln/>
        </p:spPr>
        <p:txBody>
          <a:bodyPr wrap="square" lIns="0" tIns="0" rIns="0" bIns="0" rtlCol="0" anchor="t"/>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2. Животные на ферме
</a:t>
            </a:r>
            <a:pPr algn="l" indent="0" marL="0">
              <a:lnSpc>
                <a:spcPct val="9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950" dirty="0">
                <a:solidFill>
                  <a:srgbClr val="FFFFFF"/>
                </a:solidFill>
                <a:latin typeface="Arial" pitchFamily="34" charset="0"/>
                <a:ea typeface="Arial" pitchFamily="34" charset="-122"/>
                <a:cs typeface="Arial" pitchFamily="34" charset="-120"/>
              </a:rPr>
              <a:t>На фермах заботятся о коровах, овцах, курах и других животных. От этого труда люди получают молоко, мясо и яйца. Фермер должен быть внимательным, чтобы животные были здоровы.
</a:t>
            </a:r>
            <a:endParaRPr lang="en-US" sz="1100" dirty="0"/>
          </a:p>
        </p:txBody>
      </p:sp>
      <p:sp>
        <p:nvSpPr>
          <p:cNvPr id="11" name="Text 3"/>
          <p:cNvSpPr txBox="1"/>
          <p:nvPr/>
        </p:nvSpPr>
        <p:spPr>
          <a:xfrm>
            <a:off x="610525" y="3572725"/>
            <a:ext cx="3596100" cy="1019400"/>
          </a:xfrm>
          <a:prstGeom prst="rect">
            <a:avLst/>
          </a:prstGeom>
          <a:noFill/>
          <a:ln/>
        </p:spPr>
        <p:txBody>
          <a:bodyPr wrap="square" lIns="0" tIns="0" rIns="0" bIns="0" rtlCol="0" anchor="t"/>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3. Помощь машин
</a:t>
            </a:r>
            <a:pPr algn="l" indent="0" marL="0">
              <a:lnSpc>
                <a:spcPct val="9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50" dirty="0">
                <a:solidFill>
                  <a:srgbClr val="000000"/>
                </a:solidFill>
                <a:latin typeface="Arial" pitchFamily="34" charset="0"/>
                <a:ea typeface="Arial" pitchFamily="34" charset="-122"/>
                <a:cs typeface="Arial" pitchFamily="34" charset="-120"/>
              </a:rPr>
              <a:t>Тракторы, комбайны и доильные аппараты облегчают работу и экономят время. Благодаря технике сельские работники успевают сделать больше, особенно когда нужно быстро собрать и сохранить урожай.
</a:t>
            </a:r>
            <a:endParaRPr lang="en-US" sz="1100" dirty="0"/>
          </a:p>
        </p:txBody>
      </p:sp>
      <p:sp>
        <p:nvSpPr>
          <p:cNvPr id="12"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7</a:t>
            </a:r>
            <a:endParaRPr lang="en-US" sz="1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6700" y="3128035"/>
            <a:ext cx="8582025" cy="165941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7150" y="397625"/>
            <a:ext cx="6622800" cy="387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Как работают заводы и фабрики
</a:t>
            </a:r>
            <a:endParaRPr lang="en-US" sz="2800" dirty="0"/>
          </a:p>
        </p:txBody>
      </p:sp>
      <p:sp>
        <p:nvSpPr>
          <p:cNvPr id="11" name="Text 1"/>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8</a:t>
            </a:r>
            <a:endParaRPr lang="en-US" sz="1800" dirty="0"/>
          </a:p>
        </p:txBody>
      </p:sp>
      <p:sp>
        <p:nvSpPr>
          <p:cNvPr id="12" name="Text 2"/>
          <p:cNvSpPr txBox="1"/>
          <p:nvPr/>
        </p:nvSpPr>
        <p:spPr>
          <a:xfrm>
            <a:off x="607915" y="1274858"/>
            <a:ext cx="1704035" cy="1664387"/>
          </a:xfrm>
          <a:prstGeom prst="rect">
            <a:avLst/>
          </a:prstGeom>
          <a:noFill/>
          <a:ln/>
        </p:spPr>
        <p:txBody>
          <a:bodyPr wrap="square" lIns="0" tIns="0" rIns="0" bIns="0" rtlCol="0" anchor="t"/>
          <a:lstStyle/>
          <a:p>
            <a:pPr algn="l" indent="0" marL="0">
              <a:lnSpc>
                <a:spcPct val="90000"/>
              </a:lnSpc>
              <a:buNone/>
            </a:pPr>
            <a:r>
              <a:rPr lang="en-US" sz="1536" b="1" dirty="0">
                <a:solidFill>
                  <a:srgbClr val="FFFFFF"/>
                </a:solidFill>
                <a:latin typeface="Arial" pitchFamily="34" charset="0"/>
                <a:ea typeface="Arial" pitchFamily="34" charset="-122"/>
                <a:cs typeface="Arial" pitchFamily="34" charset="-120"/>
              </a:rPr>
              <a:t>Новые вещи из материалов
</a:t>
            </a:r>
            <a:pPr algn="l" indent="0" marL="0">
              <a:lnSpc>
                <a:spcPct val="90000"/>
              </a:lnSpc>
              <a:buNone/>
            </a:pPr>
            <a:r>
              <a:rPr lang="en-US" sz="384"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48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52" dirty="0">
                <a:solidFill>
                  <a:srgbClr val="FFFFFF"/>
                </a:solidFill>
                <a:latin typeface="Arial" pitchFamily="34" charset="0"/>
                <a:ea typeface="Arial" pitchFamily="34" charset="-122"/>
                <a:cs typeface="Arial" pitchFamily="34" charset="-120"/>
              </a:rPr>
              <a:t>На заводах и фабриках из металла, дерева, ткани и пластика делают полезные предметы. Сначала материалы превращаются в детали, а потом из них получается готовая вещь для дома и школы.
</a:t>
            </a:r>
            <a:endParaRPr lang="en-US" sz="1536" dirty="0"/>
          </a:p>
        </p:txBody>
      </p:sp>
      <p:sp>
        <p:nvSpPr>
          <p:cNvPr id="13" name="Text 3"/>
          <p:cNvSpPr txBox="1"/>
          <p:nvPr/>
        </p:nvSpPr>
        <p:spPr>
          <a:xfrm>
            <a:off x="2758307" y="1274858"/>
            <a:ext cx="1704035" cy="1664387"/>
          </a:xfrm>
          <a:prstGeom prst="rect">
            <a:avLst/>
          </a:prstGeom>
          <a:noFill/>
          <a:ln/>
        </p:spPr>
        <p:txBody>
          <a:bodyPr wrap="square" lIns="0" tIns="0" rIns="0" bIns="0" rtlCol="0" anchor="t"/>
          <a:lstStyle/>
          <a:p>
            <a:pPr algn="l" indent="0" marL="0">
              <a:lnSpc>
                <a:spcPct val="90000"/>
              </a:lnSpc>
              <a:buNone/>
            </a:pPr>
            <a:r>
              <a:rPr lang="en-US" sz="1600" b="1" dirty="0">
                <a:solidFill>
                  <a:srgbClr val="FFFFFF"/>
                </a:solidFill>
                <a:latin typeface="Arial" pitchFamily="34" charset="0"/>
                <a:ea typeface="Arial" pitchFamily="34" charset="-122"/>
                <a:cs typeface="Arial" pitchFamily="34" charset="-120"/>
              </a:rPr>
              <a:t>Работа станков
</a:t>
            </a:r>
            <a:pPr algn="l" indent="0" marL="0">
              <a:lnSpc>
                <a:spcPct val="9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Рабочие управляют станками, следят за их работой и соблюдают точность. Если машина настроена правильно, детали получаются ровными, а товар — аккуратным и удобным для людей.
</a:t>
            </a:r>
            <a:endParaRPr lang="en-US" sz="1600" dirty="0"/>
          </a:p>
        </p:txBody>
      </p:sp>
      <p:sp>
        <p:nvSpPr>
          <p:cNvPr id="14" name="Text 4"/>
          <p:cNvSpPr txBox="1"/>
          <p:nvPr/>
        </p:nvSpPr>
        <p:spPr>
          <a:xfrm>
            <a:off x="4908699" y="1274858"/>
            <a:ext cx="1704035" cy="1664387"/>
          </a:xfrm>
          <a:prstGeom prst="rect">
            <a:avLst/>
          </a:prstGeom>
          <a:noFill/>
          <a:ln/>
        </p:spPr>
        <p:txBody>
          <a:bodyPr wrap="square" lIns="0" tIns="0" rIns="0" bIns="0" rtlCol="0" anchor="t"/>
          <a:lstStyle/>
          <a:p>
            <a:pPr algn="l" indent="0" marL="0">
              <a:lnSpc>
                <a:spcPct val="90000"/>
              </a:lnSpc>
              <a:buNone/>
            </a:pPr>
            <a:r>
              <a:rPr lang="en-US" sz="1563" b="1" dirty="0">
                <a:solidFill>
                  <a:srgbClr val="FFFFFF"/>
                </a:solidFill>
                <a:latin typeface="Arial" pitchFamily="34" charset="0"/>
                <a:ea typeface="Arial" pitchFamily="34" charset="-122"/>
                <a:cs typeface="Arial" pitchFamily="34" charset="-120"/>
              </a:rPr>
              <a:t>Проверка качества
</a:t>
            </a:r>
            <a:pPr algn="l" indent="0" marL="0">
              <a:lnSpc>
                <a:spcPct val="90000"/>
              </a:lnSpc>
              <a:buNone/>
            </a:pPr>
            <a:r>
              <a:rPr lang="en-US" sz="391"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488"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72" dirty="0">
                <a:solidFill>
                  <a:srgbClr val="FFFFFF"/>
                </a:solidFill>
                <a:latin typeface="Arial" pitchFamily="34" charset="0"/>
                <a:ea typeface="Arial" pitchFamily="34" charset="-122"/>
                <a:cs typeface="Arial" pitchFamily="34" charset="-120"/>
              </a:rPr>
              <a:t>Мастера смотрят, чтобы изделия были прочными, красивыми и безопасными. Это важно, ведь никому не нужна кривая чашка или игрушка, которая развалится раньше времени.
</a:t>
            </a:r>
            <a:endParaRPr lang="en-US" sz="1563" dirty="0"/>
          </a:p>
        </p:txBody>
      </p:sp>
      <p:sp>
        <p:nvSpPr>
          <p:cNvPr id="15" name="Text 5"/>
          <p:cNvSpPr txBox="1"/>
          <p:nvPr/>
        </p:nvSpPr>
        <p:spPr>
          <a:xfrm>
            <a:off x="7059092" y="1274858"/>
            <a:ext cx="1704035" cy="1664387"/>
          </a:xfrm>
          <a:prstGeom prst="rect">
            <a:avLst/>
          </a:prstGeom>
          <a:noFill/>
          <a:ln/>
        </p:spPr>
        <p:txBody>
          <a:bodyPr wrap="square" lIns="0" tIns="0" rIns="0" bIns="0" rtlCol="0" anchor="t"/>
          <a:lstStyle/>
          <a:p>
            <a:pPr algn="l" indent="0" marL="0">
              <a:lnSpc>
                <a:spcPct val="90000"/>
              </a:lnSpc>
              <a:buNone/>
            </a:pPr>
            <a:r>
              <a:rPr lang="en-US" sz="1563" b="1" dirty="0">
                <a:solidFill>
                  <a:srgbClr val="FFFFFF"/>
                </a:solidFill>
                <a:latin typeface="Arial" pitchFamily="34" charset="0"/>
                <a:ea typeface="Arial" pitchFamily="34" charset="-122"/>
                <a:cs typeface="Arial" pitchFamily="34" charset="-120"/>
              </a:rPr>
              <a:t>Полезный результат
</a:t>
            </a:r>
            <a:pPr algn="l" indent="0" marL="0">
              <a:lnSpc>
                <a:spcPct val="90000"/>
              </a:lnSpc>
              <a:buNone/>
            </a:pPr>
            <a:r>
              <a:rPr lang="en-US" sz="391"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488"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172" dirty="0">
                <a:solidFill>
                  <a:srgbClr val="FFFFFF"/>
                </a:solidFill>
                <a:latin typeface="Arial" pitchFamily="34" charset="0"/>
                <a:ea typeface="Arial" pitchFamily="34" charset="-122"/>
                <a:cs typeface="Arial" pitchFamily="34" charset="-120"/>
              </a:rPr>
              <a:t>С заводов и фабрик выходят машины, одежда, посуда, игрушки и многое другое. Каждая вещь проходит путь от сырья до готового предмета, который потом служит людям каждый день.
</a:t>
            </a:r>
            <a:endParaRPr lang="en-US" sz="1563"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83900" y="1331574"/>
            <a:ext cx="2698200" cy="2163303"/>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216300" y="1331999"/>
            <a:ext cx="2698200" cy="2163303"/>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6035375" y="1332609"/>
            <a:ext cx="2713200" cy="2162081"/>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499119" y="3701543"/>
            <a:ext cx="2465363" cy="481837"/>
          </a:xfrm>
          <a:prstGeom prst="rect">
            <a:avLst/>
          </a:prstGeom>
          <a:noFill/>
          <a:ln/>
        </p:spPr>
        <p:txBody>
          <a:bodyPr wrap="square" lIns="0" tIns="0" rIns="0" bIns="0" rtlCol="0" anchor="t"/>
          <a:lstStyle/>
          <a:p>
            <a:pPr algn="l" indent="0" marL="0">
              <a:lnSpc>
                <a:spcPct val="90000"/>
              </a:lnSpc>
              <a:buNone/>
            </a:pPr>
            <a:r>
              <a:rPr lang="en-US" sz="831" b="1" dirty="0">
                <a:solidFill>
                  <a:srgbClr val="FFFFFF"/>
                </a:solidFill>
                <a:latin typeface="Arial" pitchFamily="34" charset="0"/>
                <a:ea typeface="Arial" pitchFamily="34" charset="-122"/>
                <a:cs typeface="Arial" pitchFamily="34" charset="-120"/>
              </a:rPr>
              <a:t>Утренний маршрут
</a:t>
            </a:r>
            <a:pPr algn="l" indent="0" marL="0">
              <a:lnSpc>
                <a:spcPct val="90000"/>
              </a:lnSpc>
              <a:buNone/>
            </a:pPr>
            <a:r>
              <a:rPr lang="en-US" sz="277"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664" dirty="0">
                <a:solidFill>
                  <a:srgbClr val="FFFFFF"/>
                </a:solidFill>
                <a:latin typeface="Arial" pitchFamily="34" charset="0"/>
                <a:ea typeface="Arial" pitchFamily="34" charset="-122"/>
                <a:cs typeface="Arial" pitchFamily="34" charset="-120"/>
              </a:rPr>
              <a:t>Утром автобус уже готов к рейсу, а водитель проверяет дорогу и расписание. Пассажиры садятся, и поездка начинается вовремя. Благодаря внимательному труду транспорт помогает людям не опаздывать в школу, на работу и домой.
</a:t>
            </a:r>
            <a:endParaRPr lang="en-US" sz="831" dirty="0"/>
          </a:p>
        </p:txBody>
      </p:sp>
      <p:sp>
        <p:nvSpPr>
          <p:cNvPr id="11" name="Text 1"/>
          <p:cNvSpPr txBox="1"/>
          <p:nvPr/>
        </p:nvSpPr>
        <p:spPr>
          <a:xfrm>
            <a:off x="3347224" y="3701543"/>
            <a:ext cx="2436788" cy="481837"/>
          </a:xfrm>
          <a:prstGeom prst="rect">
            <a:avLst/>
          </a:prstGeom>
          <a:noFill/>
          <a:ln/>
        </p:spPr>
        <p:txBody>
          <a:bodyPr wrap="square" lIns="0" tIns="0" rIns="0" bIns="0" rtlCol="0" anchor="t"/>
          <a:lstStyle/>
          <a:p>
            <a:pPr algn="l" indent="0" marL="0">
              <a:lnSpc>
                <a:spcPct val="90000"/>
              </a:lnSpc>
              <a:buNone/>
            </a:pPr>
            <a:r>
              <a:rPr lang="en-US" sz="858" b="1" dirty="0">
                <a:solidFill>
                  <a:srgbClr val="FFFFFF"/>
                </a:solidFill>
                <a:latin typeface="Arial" pitchFamily="34" charset="0"/>
                <a:ea typeface="Arial" pitchFamily="34" charset="-122"/>
                <a:cs typeface="Arial" pitchFamily="34" charset="-120"/>
              </a:rPr>
              <a:t>Письмо и посылка
</a:t>
            </a:r>
            <a:pPr algn="l" indent="0" marL="0">
              <a:lnSpc>
                <a:spcPct val="90000"/>
              </a:lnSpc>
              <a:buNone/>
            </a:pPr>
            <a:r>
              <a:rPr lang="en-US" sz="286"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687" dirty="0">
                <a:solidFill>
                  <a:srgbClr val="FFFFFF"/>
                </a:solidFill>
                <a:latin typeface="Arial" pitchFamily="34" charset="0"/>
                <a:ea typeface="Arial" pitchFamily="34" charset="-122"/>
                <a:cs typeface="Arial" pitchFamily="34" charset="-120"/>
              </a:rPr>
              <a:t>Почтальон и курьер бережно доставляют письма и посылки адресатам. Иногда им приходится быстро идти, ехать или подниматься по лестнице. Зато люди получают важные новости, подарки и нужные вещи без лишней задержки.
</a:t>
            </a:r>
            <a:endParaRPr lang="en-US" sz="858" dirty="0"/>
          </a:p>
        </p:txBody>
      </p:sp>
      <p:sp>
        <p:nvSpPr>
          <p:cNvPr id="12" name="Text 2"/>
          <p:cNvSpPr txBox="1"/>
          <p:nvPr/>
        </p:nvSpPr>
        <p:spPr>
          <a:xfrm>
            <a:off x="6179810" y="3701543"/>
            <a:ext cx="2436788" cy="481837"/>
          </a:xfrm>
          <a:prstGeom prst="rect">
            <a:avLst/>
          </a:prstGeom>
          <a:noFill/>
          <a:ln/>
        </p:spPr>
        <p:txBody>
          <a:bodyPr wrap="square" lIns="0" tIns="0" rIns="0" bIns="0" rtlCol="0" anchor="t"/>
          <a:lstStyle/>
          <a:p>
            <a:pPr algn="l" indent="0" marL="0">
              <a:lnSpc>
                <a:spcPct val="90000"/>
              </a:lnSpc>
              <a:buNone/>
            </a:pPr>
            <a:r>
              <a:rPr lang="en-US" sz="896" b="1" dirty="0">
                <a:solidFill>
                  <a:srgbClr val="FFFFFF"/>
                </a:solidFill>
                <a:latin typeface="Arial" pitchFamily="34" charset="0"/>
                <a:ea typeface="Arial" pitchFamily="34" charset="-122"/>
                <a:cs typeface="Arial" pitchFamily="34" charset="-120"/>
              </a:rPr>
              <a:t>Точный порядок движения
</a:t>
            </a:r>
            <a:pPr algn="l" indent="0" marL="0">
              <a:lnSpc>
                <a:spcPct val="90000"/>
              </a:lnSpc>
              <a:buNone/>
            </a:pPr>
            <a:r>
              <a:rPr lang="en-US" sz="299"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717" dirty="0">
                <a:solidFill>
                  <a:srgbClr val="FFFFFF"/>
                </a:solidFill>
                <a:latin typeface="Arial" pitchFamily="34" charset="0"/>
                <a:ea typeface="Arial" pitchFamily="34" charset="-122"/>
                <a:cs typeface="Arial" pitchFamily="34" charset="-120"/>
              </a:rPr>
              <a:t>Диспетчер следит за дорогами, поездами, самолётами или кораблями и помогает им двигаться по расписанию. Его работа похожа на управление большой музыкальной оркестровкой, где важно, чтобы никто не сбился с ритма.
</a:t>
            </a:r>
            <a:endParaRPr lang="en-US" sz="896" dirty="0"/>
          </a:p>
        </p:txBody>
      </p:sp>
      <p:sp>
        <p:nvSpPr>
          <p:cNvPr id="13" name="Text 3"/>
          <p:cNvSpPr txBox="1"/>
          <p:nvPr/>
        </p:nvSpPr>
        <p:spPr>
          <a:xfrm>
            <a:off x="7968815" y="4482077"/>
            <a:ext cx="792900" cy="554100"/>
          </a:xfrm>
          <a:prstGeom prst="rect">
            <a:avLst/>
          </a:prstGeom>
          <a:noFill/>
          <a:ln/>
        </p:spPr>
        <p:txBody>
          <a:bodyPr wrap="square" lIns="0" tIns="0" rIns="0" bIns="0" rtlCol="0" anchor="t"/>
          <a:lstStyle/>
          <a:p>
            <a:pPr algn="r" indent="0" marL="0">
              <a:lnSpc>
                <a:spcPct val="100000"/>
              </a:lnSpc>
              <a:buNone/>
            </a:pPr>
            <a:r>
              <a:rPr lang="en-US" sz="1800" b="1" dirty="0">
                <a:solidFill>
                  <a:srgbClr val="FFFFFF"/>
                </a:solidFill>
                <a:latin typeface="Arial" pitchFamily="34" charset="0"/>
                <a:ea typeface="Arial" pitchFamily="34" charset="-122"/>
                <a:cs typeface="Arial" pitchFamily="34" charset="-120"/>
              </a:rPr>
              <a:t>9</a:t>
            </a:r>
            <a:endParaRPr lang="en-US" sz="1800" dirty="0"/>
          </a:p>
        </p:txBody>
      </p:sp>
      <p:sp>
        <p:nvSpPr>
          <p:cNvPr id="14" name="Text 4"/>
          <p:cNvSpPr txBox="1"/>
          <p:nvPr/>
        </p:nvSpPr>
        <p:spPr>
          <a:xfrm>
            <a:off x="425668" y="397625"/>
            <a:ext cx="6617700" cy="387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Транспорт и связь в деле
</a:t>
            </a:r>
            <a:endParaRPr lang="en-US" sz="28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616049" y="2319337"/>
            <a:ext cx="2128385" cy="1620837"/>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Закон и порядок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Полицейские следят за тем, чтобы люди соблюдали правила и были в безопасности. Они помогают в сложных ситуациях и защищают порядок на улицах, в транспорте и во дворах.
</a:t>
            </a:r>
            <a:endParaRPr lang="en-US" sz="1500" dirty="0"/>
          </a:p>
        </p:txBody>
      </p:sp>
      <p:sp>
        <p:nvSpPr>
          <p:cNvPr id="7" name="Text 1"/>
          <p:cNvSpPr txBox="1"/>
          <p:nvPr/>
        </p:nvSpPr>
        <p:spPr>
          <a:xfrm>
            <a:off x="3202056" y="2319337"/>
            <a:ext cx="2103577" cy="1620837"/>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Пожар и беда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Пожарные быстро приезжают на вызов, когда начинается огонь. Спасатели помогают там, где нужна особая смелость и ловкость: на воде, в завалах или при другой опасности.
</a:t>
            </a:r>
            <a:endParaRPr lang="en-US" sz="1500" dirty="0"/>
          </a:p>
        </p:txBody>
      </p:sp>
      <p:sp>
        <p:nvSpPr>
          <p:cNvPr id="8" name="Text 2"/>
          <p:cNvSpPr txBox="1"/>
          <p:nvPr/>
        </p:nvSpPr>
        <p:spPr>
          <a:xfrm>
            <a:off x="5780367" y="2319337"/>
            <a:ext cx="2136292" cy="1620838"/>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Чистый город и двор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Дворники и работники коммунальных служб убирают мусор, чистят улицы и следят за подъездами. Их труд не всегда заметен сразу, но именно он делает жизнь вокруг аккуратной и удобной.
</a:t>
            </a:r>
            <a:endParaRPr lang="en-US" sz="1500" dirty="0"/>
          </a:p>
        </p:txBody>
      </p:sp>
      <p:sp>
        <p:nvSpPr>
          <p:cNvPr id="9" name="Text 3"/>
          <p:cNvSpPr txBox="1"/>
          <p:nvPr/>
        </p:nvSpPr>
        <p:spPr>
          <a:xfrm>
            <a:off x="397025" y="397625"/>
            <a:ext cx="6623100" cy="387900"/>
          </a:xfrm>
          <a:prstGeom prst="rect">
            <a:avLst/>
          </a:prstGeom>
          <a:noFill/>
          <a:ln/>
        </p:spPr>
        <p:txBody>
          <a:bodyPr wrap="square" lIns="0" tIns="0" rIns="0" bIns="0" rtlCol="0" anchor="t"/>
          <a:lstStyle/>
          <a:p>
            <a:pPr algn="l" indent="0" marL="0">
              <a:lnSpc>
                <a:spcPct val="90000"/>
              </a:lnSpc>
              <a:buNone/>
            </a:pPr>
            <a:r>
              <a:rPr lang="en-US" sz="2250" b="1" dirty="0">
                <a:solidFill>
                  <a:srgbClr val="180939"/>
                </a:solidFill>
                <a:latin typeface="Arial" pitchFamily="34" charset="0"/>
                <a:ea typeface="Arial" pitchFamily="34" charset="-122"/>
                <a:cs typeface="Arial" pitchFamily="34" charset="-120"/>
              </a:rPr>
              <a:t>Как люди заботятся о порядке и безопасности
</a:t>
            </a:r>
            <a:endParaRPr lang="en-US" sz="2250" dirty="0"/>
          </a:p>
        </p:txBody>
      </p:sp>
      <p:sp>
        <p:nvSpPr>
          <p:cNvPr id="10"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10</a:t>
            </a:r>
            <a:endParaRPr lang="en-US" sz="1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0040" y="3084466"/>
            <a:ext cx="8503920" cy="157787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5300" y="399850"/>
            <a:ext cx="6618600" cy="387900"/>
          </a:xfrm>
          <a:prstGeom prst="rect">
            <a:avLst/>
          </a:prstGeom>
          <a:noFill/>
          <a:ln/>
        </p:spPr>
        <p:txBody>
          <a:bodyPr wrap="square" lIns="0" tIns="0" rIns="0" bIns="0" rtlCol="0" anchor="t"/>
          <a:lstStyle/>
          <a:p>
            <a:pPr algn="l" indent="0" marL="0">
              <a:lnSpc>
                <a:spcPct val="90000"/>
              </a:lnSpc>
              <a:buNone/>
            </a:pPr>
            <a:r>
              <a:rPr lang="en-US" sz="2710" b="1" dirty="0">
                <a:solidFill>
                  <a:srgbClr val="180939"/>
                </a:solidFill>
                <a:latin typeface="Arial" pitchFamily="34" charset="0"/>
                <a:ea typeface="Arial" pitchFamily="34" charset="-122"/>
                <a:cs typeface="Arial" pitchFamily="34" charset="-120"/>
              </a:rPr>
              <a:t>Профессии в магазинах и сфере услуг
</a:t>
            </a:r>
            <a:endParaRPr lang="en-US" sz="2710" dirty="0"/>
          </a:p>
        </p:txBody>
      </p:sp>
      <p:sp>
        <p:nvSpPr>
          <p:cNvPr id="11" name="Text 1"/>
          <p:cNvSpPr txBox="1"/>
          <p:nvPr/>
        </p:nvSpPr>
        <p:spPr>
          <a:xfrm>
            <a:off x="535600" y="1446194"/>
            <a:ext cx="1664921" cy="1379077"/>
          </a:xfrm>
          <a:prstGeom prst="rect">
            <a:avLst/>
          </a:prstGeom>
          <a:noFill/>
          <a:ln/>
        </p:spPr>
        <p:txBody>
          <a:bodyPr wrap="square" lIns="0" tIns="0" rIns="0" bIns="0" rtlCol="0" anchor="t"/>
          <a:lstStyle/>
          <a:p>
            <a:pPr algn="l" indent="0" marL="0">
              <a:lnSpc>
                <a:spcPct val="90000"/>
              </a:lnSpc>
              <a:buNone/>
            </a:pPr>
            <a:r>
              <a:rPr lang="en-US" sz="1186" b="1" dirty="0">
                <a:solidFill>
                  <a:srgbClr val="000000"/>
                </a:solidFill>
                <a:latin typeface="Arial" pitchFamily="34" charset="0"/>
                <a:ea typeface="Arial" pitchFamily="34" charset="-122"/>
                <a:cs typeface="Arial" pitchFamily="34" charset="-120"/>
              </a:rPr>
              <a:t>Что продают
</a:t>
            </a:r>
            <a:pPr algn="l" indent="0" marL="0">
              <a:lnSpc>
                <a:spcPct val="90000"/>
              </a:lnSpc>
              <a:buNone/>
            </a:pPr>
            <a:r>
              <a:rPr lang="en-US" sz="198"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96"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38" dirty="0">
                <a:solidFill>
                  <a:srgbClr val="000000"/>
                </a:solidFill>
                <a:latin typeface="Arial" pitchFamily="34" charset="0"/>
                <a:ea typeface="Arial" pitchFamily="34" charset="-122"/>
                <a:cs typeface="Arial" pitchFamily="34" charset="-120"/>
              </a:rPr>
              <a:t>Продавцы и кассиры помогают людям быстро найти нужные товары, посчитать покупку и получить сдачу без лишней путаницы. Благодаря их работе магазины становятся удобными и понятными для всех.
</a:t>
            </a:r>
            <a:endParaRPr lang="en-US" sz="1186" dirty="0"/>
          </a:p>
        </p:txBody>
      </p:sp>
      <p:sp>
        <p:nvSpPr>
          <p:cNvPr id="12" name="Text 2"/>
          <p:cNvSpPr txBox="1"/>
          <p:nvPr/>
        </p:nvSpPr>
        <p:spPr>
          <a:xfrm>
            <a:off x="2684440" y="1446195"/>
            <a:ext cx="1664921" cy="1379076"/>
          </a:xfrm>
          <a:prstGeom prst="rect">
            <a:avLst/>
          </a:prstGeom>
          <a:noFill/>
          <a:ln/>
        </p:spPr>
        <p:txBody>
          <a:bodyPr wrap="square" lIns="0" tIns="0" rIns="0" bIns="0" rtlCol="0" anchor="t"/>
          <a:lstStyle/>
          <a:p>
            <a:pPr algn="l" indent="0" marL="0">
              <a:lnSpc>
                <a:spcPct val="90000"/>
              </a:lnSpc>
              <a:buNone/>
            </a:pPr>
            <a:r>
              <a:rPr lang="en-US" sz="1200" b="1" dirty="0">
                <a:solidFill>
                  <a:srgbClr val="000000"/>
                </a:solidFill>
                <a:latin typeface="Arial" pitchFamily="34" charset="0"/>
                <a:ea typeface="Arial" pitchFamily="34" charset="-122"/>
                <a:cs typeface="Arial" pitchFamily="34" charset="-120"/>
              </a:rPr>
              <a:t>Как пекут и готовят
</a:t>
            </a:r>
            <a:pPr algn="l" indent="0" marL="0">
              <a:lnSpc>
                <a:spcPct val="9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3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50" dirty="0">
                <a:solidFill>
                  <a:srgbClr val="000000"/>
                </a:solidFill>
                <a:latin typeface="Arial" pitchFamily="34" charset="0"/>
                <a:ea typeface="Arial" pitchFamily="34" charset="-122"/>
                <a:cs typeface="Arial" pitchFamily="34" charset="-120"/>
              </a:rPr>
              <a:t>Пекари, повара и официанты каждый день заботятся о вкусной еде. Одни пекут хлеб и булочки, другие готовят обед, а третьи вежливо подают блюда гостям.
</a:t>
            </a:r>
            <a:endParaRPr lang="en-US" sz="1200" dirty="0"/>
          </a:p>
        </p:txBody>
      </p:sp>
      <p:sp>
        <p:nvSpPr>
          <p:cNvPr id="13" name="Text 3"/>
          <p:cNvSpPr txBox="1"/>
          <p:nvPr/>
        </p:nvSpPr>
        <p:spPr>
          <a:xfrm>
            <a:off x="4795180" y="1446194"/>
            <a:ext cx="1664921" cy="1379077"/>
          </a:xfrm>
          <a:prstGeom prst="rect">
            <a:avLst/>
          </a:prstGeom>
          <a:noFill/>
          <a:ln/>
        </p:spPr>
        <p:txBody>
          <a:bodyPr wrap="square" lIns="0" tIns="0" rIns="0" bIns="0" rtlCol="0" anchor="t"/>
          <a:lstStyle/>
          <a:p>
            <a:pPr algn="l" indent="0" marL="0">
              <a:lnSpc>
                <a:spcPct val="90000"/>
              </a:lnSpc>
              <a:buNone/>
            </a:pPr>
            <a:r>
              <a:rPr lang="en-US" sz="1186" b="1" dirty="0">
                <a:solidFill>
                  <a:srgbClr val="000000"/>
                </a:solidFill>
                <a:latin typeface="Arial" pitchFamily="34" charset="0"/>
                <a:ea typeface="Arial" pitchFamily="34" charset="-122"/>
                <a:cs typeface="Arial" pitchFamily="34" charset="-120"/>
              </a:rPr>
              <a:t>Красота и порядок
</a:t>
            </a:r>
            <a:pPr algn="l" indent="0" marL="0">
              <a:lnSpc>
                <a:spcPct val="90000"/>
              </a:lnSpc>
              <a:buNone/>
            </a:pPr>
            <a:r>
              <a:rPr lang="en-US" sz="198"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96"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38" dirty="0">
                <a:solidFill>
                  <a:srgbClr val="000000"/>
                </a:solidFill>
                <a:latin typeface="Arial" pitchFamily="34" charset="0"/>
                <a:ea typeface="Arial" pitchFamily="34" charset="-122"/>
                <a:cs typeface="Arial" pitchFamily="34" charset="-120"/>
              </a:rPr>
              <a:t>Парикмахеры помогают людям ухоженно выглядеть, а их аккуратные движения требуют терпения и внимательности. В этих профессиях важно слушать клиента и работать чисто, чтобы всем было приятно.
</a:t>
            </a:r>
            <a:endParaRPr lang="en-US" sz="1186" dirty="0"/>
          </a:p>
        </p:txBody>
      </p:sp>
      <p:sp>
        <p:nvSpPr>
          <p:cNvPr id="14" name="Text 4"/>
          <p:cNvSpPr txBox="1"/>
          <p:nvPr/>
        </p:nvSpPr>
        <p:spPr>
          <a:xfrm>
            <a:off x="6928780" y="1446194"/>
            <a:ext cx="1664921" cy="1379077"/>
          </a:xfrm>
          <a:prstGeom prst="rect">
            <a:avLst/>
          </a:prstGeom>
          <a:noFill/>
          <a:ln/>
        </p:spPr>
        <p:txBody>
          <a:bodyPr wrap="square" lIns="0" tIns="0" rIns="0" bIns="0" rtlCol="0" anchor="t"/>
          <a:lstStyle/>
          <a:p>
            <a:pPr algn="l" indent="0" marL="0">
              <a:lnSpc>
                <a:spcPct val="90000"/>
              </a:lnSpc>
              <a:buNone/>
            </a:pPr>
            <a:r>
              <a:rPr lang="en-US" sz="1186" b="1" dirty="0">
                <a:solidFill>
                  <a:srgbClr val="000000"/>
                </a:solidFill>
                <a:latin typeface="Arial" pitchFamily="34" charset="0"/>
                <a:ea typeface="Arial" pitchFamily="34" charset="-122"/>
                <a:cs typeface="Arial" pitchFamily="34" charset="-120"/>
              </a:rPr>
              <a:t>Полезные качества
</a:t>
            </a:r>
            <a:pPr algn="l" indent="0" marL="0">
              <a:lnSpc>
                <a:spcPct val="90000"/>
              </a:lnSpc>
              <a:buNone/>
            </a:pPr>
            <a:r>
              <a:rPr lang="en-US" sz="198"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96"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38" dirty="0">
                <a:solidFill>
                  <a:srgbClr val="000000"/>
                </a:solidFill>
                <a:latin typeface="Arial" pitchFamily="34" charset="0"/>
                <a:ea typeface="Arial" pitchFamily="34" charset="-122"/>
                <a:cs typeface="Arial" pitchFamily="34" charset="-120"/>
              </a:rPr>
              <a:t>В сфере услуг особенно нужны вежливость, аккуратность, внимательность и умение быстро считать. Когда человек доброжелателен и не ошибается в мелочах, его труд радует покупателей и посетителей.
</a:t>
            </a:r>
            <a:endParaRPr lang="en-US" sz="1186" dirty="0"/>
          </a:p>
        </p:txBody>
      </p:sp>
      <p:sp>
        <p:nvSpPr>
          <p:cNvPr id="15" name="Text 5"/>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11</a:t>
            </a:r>
            <a:endParaRPr lang="en-US" sz="18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96809" y="1505257"/>
            <a:ext cx="443700" cy="35496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392474" y="1485537"/>
            <a:ext cx="443700" cy="3944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6165654" y="1485537"/>
            <a:ext cx="443700" cy="3944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2000" y="397625"/>
            <a:ext cx="66279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Как люди учатся трудиться
</a:t>
            </a:r>
            <a:endParaRPr lang="en-US" sz="2800" dirty="0"/>
          </a:p>
        </p:txBody>
      </p:sp>
      <p:sp>
        <p:nvSpPr>
          <p:cNvPr id="11" name="Text 1"/>
          <p:cNvSpPr txBox="1"/>
          <p:nvPr/>
        </p:nvSpPr>
        <p:spPr>
          <a:xfrm>
            <a:off x="596800" y="1945350"/>
            <a:ext cx="2158200" cy="1800000"/>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Школа помогает начать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В школе дети учатся читать, писать, считать и внимательно слушать учителя. Эти первые знания нужны почти в любой профессии и помогают понимать задания без лишних трудностей.
</a:t>
            </a:r>
            <a:endParaRPr lang="en-US" sz="1500" dirty="0"/>
          </a:p>
        </p:txBody>
      </p:sp>
      <p:sp>
        <p:nvSpPr>
          <p:cNvPr id="12" name="Text 2"/>
          <p:cNvSpPr txBox="1"/>
          <p:nvPr/>
        </p:nvSpPr>
        <p:spPr>
          <a:xfrm>
            <a:off x="3392467" y="1945350"/>
            <a:ext cx="2158200" cy="1800000"/>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Потом приходят знания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В колледже и вузе люди узнают больше о своей будущей работе. Они читают книги, выполняют упражнения и запоминают важные правила, чтобы уверенно действовать в нужный момент.
</a:t>
            </a:r>
            <a:endParaRPr lang="en-US" sz="1500" dirty="0"/>
          </a:p>
        </p:txBody>
      </p:sp>
      <p:sp>
        <p:nvSpPr>
          <p:cNvPr id="13" name="Text 3"/>
          <p:cNvSpPr txBox="1"/>
          <p:nvPr/>
        </p:nvSpPr>
        <p:spPr>
          <a:xfrm>
            <a:off x="6165649" y="1945350"/>
            <a:ext cx="2158200" cy="1800000"/>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Практика делает мастером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Настоящие умения появляются во время практики. Сначала получается не всё, но с каждым упражнением работа выходит точнее, быстрее и спокойнее. Так человек становится настоящим помощником делу.
</a:t>
            </a:r>
            <a:endParaRPr lang="en-US" sz="1500" dirty="0"/>
          </a:p>
        </p:txBody>
      </p:sp>
      <p:sp>
        <p:nvSpPr>
          <p:cNvPr id="14"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12</a:t>
            </a:r>
            <a:endParaRPr lang="en-US" sz="1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6700" y="3128035"/>
            <a:ext cx="8582025" cy="165941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403662" y="409922"/>
            <a:ext cx="66246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Труд в семье и дома
</a:t>
            </a:r>
            <a:endParaRPr lang="en-US" sz="2800" dirty="0"/>
          </a:p>
        </p:txBody>
      </p:sp>
      <p:sp>
        <p:nvSpPr>
          <p:cNvPr id="10" name="Text 1"/>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13</a:t>
            </a:r>
            <a:endParaRPr lang="en-US" sz="1800" dirty="0"/>
          </a:p>
        </p:txBody>
      </p:sp>
      <p:sp>
        <p:nvSpPr>
          <p:cNvPr id="11" name="Text 2"/>
          <p:cNvSpPr txBox="1"/>
          <p:nvPr/>
        </p:nvSpPr>
        <p:spPr>
          <a:xfrm>
            <a:off x="607915" y="1274858"/>
            <a:ext cx="1704035" cy="1664387"/>
          </a:xfrm>
          <a:prstGeom prst="rect">
            <a:avLst/>
          </a:prstGeom>
          <a:noFill/>
          <a:ln/>
        </p:spPr>
        <p:txBody>
          <a:bodyPr wrap="square" lIns="0" tIns="0" rIns="0" bIns="0" rtlCol="0" anchor="t"/>
          <a:lstStyle/>
          <a:p>
            <a:pPr algn="l" indent="0" marL="0">
              <a:lnSpc>
                <a:spcPct val="90000"/>
              </a:lnSpc>
              <a:buNone/>
            </a:pPr>
            <a:r>
              <a:rPr lang="en-US" sz="1600" b="1" dirty="0">
                <a:solidFill>
                  <a:srgbClr val="000000"/>
                </a:solidFill>
                <a:latin typeface="Arial" pitchFamily="34" charset="0"/>
                <a:ea typeface="Arial" pitchFamily="34" charset="-122"/>
                <a:cs typeface="Arial" pitchFamily="34" charset="-120"/>
              </a:rPr>
              <a:t>Готовим вместе
</a:t>
            </a:r>
            <a:pPr algn="l" indent="0" marL="0">
              <a:lnSpc>
                <a:spcPct val="9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Дома труд тоже очень важен. Когда кто-то режет салат, ставит чайник или помогает накрывать на стол, ужин готовится быстрее, а вся семья собирается дружнее.
</a:t>
            </a:r>
            <a:endParaRPr lang="en-US" sz="1600" dirty="0"/>
          </a:p>
        </p:txBody>
      </p:sp>
      <p:sp>
        <p:nvSpPr>
          <p:cNvPr id="12" name="Text 3"/>
          <p:cNvSpPr txBox="1"/>
          <p:nvPr/>
        </p:nvSpPr>
        <p:spPr>
          <a:xfrm>
            <a:off x="2758307" y="1274858"/>
            <a:ext cx="1704035" cy="1664387"/>
          </a:xfrm>
          <a:prstGeom prst="rect">
            <a:avLst/>
          </a:prstGeom>
          <a:noFill/>
          <a:ln/>
        </p:spPr>
        <p:txBody>
          <a:bodyPr wrap="square" lIns="0" tIns="0" rIns="0" bIns="0" rtlCol="0" anchor="t"/>
          <a:lstStyle/>
          <a:p>
            <a:pPr algn="l" indent="0" marL="0">
              <a:lnSpc>
                <a:spcPct val="90000"/>
              </a:lnSpc>
              <a:buNone/>
            </a:pPr>
            <a:r>
              <a:rPr lang="en-US" sz="1600" b="1" dirty="0">
                <a:solidFill>
                  <a:srgbClr val="000000"/>
                </a:solidFill>
                <a:latin typeface="Arial" pitchFamily="34" charset="0"/>
                <a:ea typeface="Arial" pitchFamily="34" charset="-122"/>
                <a:cs typeface="Arial" pitchFamily="34" charset="-120"/>
              </a:rPr>
              <a:t>Чистота и уют
</a:t>
            </a:r>
            <a:pPr algn="l" indent="0" marL="0">
              <a:lnSpc>
                <a:spcPct val="9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Уборка, стирка и уход за вещами делают дом приятным и опрятным. Если каждый убирает за собой игрушки, книги и одежду, в комнате сразу становится легче дышать.
</a:t>
            </a:r>
            <a:endParaRPr lang="en-US" sz="1600" dirty="0"/>
          </a:p>
        </p:txBody>
      </p:sp>
      <p:sp>
        <p:nvSpPr>
          <p:cNvPr id="13" name="Text 4"/>
          <p:cNvSpPr txBox="1"/>
          <p:nvPr/>
        </p:nvSpPr>
        <p:spPr>
          <a:xfrm>
            <a:off x="4908699" y="1274858"/>
            <a:ext cx="1704035" cy="1664387"/>
          </a:xfrm>
          <a:prstGeom prst="rect">
            <a:avLst/>
          </a:prstGeom>
          <a:noFill/>
          <a:ln/>
        </p:spPr>
        <p:txBody>
          <a:bodyPr wrap="square" lIns="0" tIns="0" rIns="0" bIns="0" rtlCol="0" anchor="t"/>
          <a:lstStyle/>
          <a:p>
            <a:pPr algn="l" indent="0" marL="0">
              <a:lnSpc>
                <a:spcPct val="90000"/>
              </a:lnSpc>
              <a:buNone/>
            </a:pPr>
            <a:r>
              <a:rPr lang="en-US" sz="1600" b="1" dirty="0">
                <a:solidFill>
                  <a:srgbClr val="000000"/>
                </a:solidFill>
                <a:latin typeface="Arial" pitchFamily="34" charset="0"/>
                <a:ea typeface="Arial" pitchFamily="34" charset="-122"/>
                <a:cs typeface="Arial" pitchFamily="34" charset="-120"/>
              </a:rPr>
              <a:t>Забота о близких
</a:t>
            </a:r>
            <a:pPr algn="l" indent="0" marL="0">
              <a:lnSpc>
                <a:spcPct val="90000"/>
              </a:lnSpc>
              <a:buNone/>
            </a:pPr>
            <a:r>
              <a:rPr lang="en-US" sz="4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5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200" dirty="0">
                <a:solidFill>
                  <a:srgbClr val="000000"/>
                </a:solidFill>
                <a:latin typeface="Arial" pitchFamily="34" charset="0"/>
                <a:ea typeface="Arial" pitchFamily="34" charset="-122"/>
                <a:cs typeface="Arial" pitchFamily="34" charset="-120"/>
              </a:rPr>
              <a:t>Дома люди помогают младшим и старшим: приносят воду, читают вслух, напоминают о лекарствах и просто слушают. Такая забота делает семью спокойной и тёплой.
</a:t>
            </a:r>
            <a:endParaRPr lang="en-US" sz="1600" dirty="0"/>
          </a:p>
        </p:txBody>
      </p:sp>
      <p:sp>
        <p:nvSpPr>
          <p:cNvPr id="14" name="Text 5"/>
          <p:cNvSpPr txBox="1"/>
          <p:nvPr/>
        </p:nvSpPr>
        <p:spPr>
          <a:xfrm>
            <a:off x="7059092" y="1274858"/>
            <a:ext cx="1704035" cy="1664387"/>
          </a:xfrm>
          <a:prstGeom prst="rect">
            <a:avLst/>
          </a:prstGeom>
          <a:noFill/>
          <a:ln/>
        </p:spPr>
        <p:txBody>
          <a:bodyPr wrap="square" lIns="0" tIns="0" rIns="0" bIns="0" rtlCol="0" anchor="t"/>
          <a:lstStyle/>
          <a:p>
            <a:pPr algn="l" indent="0" marL="0">
              <a:lnSpc>
                <a:spcPct val="90000"/>
              </a:lnSpc>
              <a:buNone/>
            </a:pPr>
            <a:r>
              <a:rPr lang="en-US" sz="1563" b="1" dirty="0">
                <a:solidFill>
                  <a:srgbClr val="000000"/>
                </a:solidFill>
                <a:latin typeface="Arial" pitchFamily="34" charset="0"/>
                <a:ea typeface="Arial" pitchFamily="34" charset="-122"/>
                <a:cs typeface="Arial" pitchFamily="34" charset="-120"/>
              </a:rPr>
              <a:t>Общий результат
</a:t>
            </a:r>
            <a:pPr algn="l" indent="0" marL="0">
              <a:lnSpc>
                <a:spcPct val="90000"/>
              </a:lnSpc>
              <a:buNone/>
            </a:pPr>
            <a:r>
              <a:rPr lang="en-US" sz="39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488"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172" dirty="0">
                <a:solidFill>
                  <a:srgbClr val="000000"/>
                </a:solidFill>
                <a:latin typeface="Arial" pitchFamily="34" charset="0"/>
                <a:ea typeface="Arial" pitchFamily="34" charset="-122"/>
                <a:cs typeface="Arial" pitchFamily="34" charset="-120"/>
              </a:rPr>
              <a:t>Когда домашние дела делятся между всеми, никому не приходится тянуть тяжёлую сумку одному. Даже маленькая помощь ребёнка — уже настоящее полезное дело, как у взрослых.
</a:t>
            </a:r>
            <a:endParaRPr lang="en-US" sz="1563"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446085" y="1088975"/>
            <a:ext cx="3696624" cy="393486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91275" y="397625"/>
            <a:ext cx="6628800" cy="387900"/>
          </a:xfrm>
          <a:prstGeom prst="rect">
            <a:avLst/>
          </a:prstGeom>
          <a:noFill/>
          <a:ln/>
        </p:spPr>
        <p:txBody>
          <a:bodyPr wrap="square" lIns="0" tIns="0" rIns="0" bIns="0" rtlCol="0" anchor="t"/>
          <a:lstStyle/>
          <a:p>
            <a:pPr algn="l" indent="0" marL="0">
              <a:lnSpc>
                <a:spcPct val="90000"/>
              </a:lnSpc>
              <a:buNone/>
            </a:pPr>
            <a:r>
              <a:rPr lang="en-US" sz="2759" b="1" dirty="0">
                <a:solidFill>
                  <a:srgbClr val="FFFFFF"/>
                </a:solidFill>
                <a:latin typeface="Arial" pitchFamily="34" charset="0"/>
                <a:ea typeface="Arial" pitchFamily="34" charset="-122"/>
                <a:cs typeface="Arial" pitchFamily="34" charset="-120"/>
              </a:rPr>
              <a:t>Почему важны правила безопасности
</a:t>
            </a:r>
            <a:endParaRPr lang="en-US" sz="2759" dirty="0"/>
          </a:p>
        </p:txBody>
      </p:sp>
      <p:sp>
        <p:nvSpPr>
          <p:cNvPr id="9" name="Text 1"/>
          <p:cNvSpPr txBox="1"/>
          <p:nvPr/>
        </p:nvSpPr>
        <p:spPr>
          <a:xfrm>
            <a:off x="594952" y="1418325"/>
            <a:ext cx="1351500" cy="1473600"/>
          </a:xfrm>
          <a:prstGeom prst="rect">
            <a:avLst/>
          </a:prstGeom>
          <a:noFill/>
          <a:ln/>
        </p:spPr>
        <p:txBody>
          <a:bodyPr wrap="square" lIns="0" tIns="0" rIns="0" bIns="0" rtlCol="0" anchor="t"/>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Надёжная защита
</a:t>
            </a:r>
            <a:pPr algn="l" indent="0" marL="0">
              <a:lnSpc>
                <a:spcPct val="9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50" dirty="0">
                <a:solidFill>
                  <a:srgbClr val="000000"/>
                </a:solidFill>
                <a:latin typeface="Arial" pitchFamily="34" charset="0"/>
                <a:ea typeface="Arial" pitchFamily="34" charset="-122"/>
                <a:cs typeface="Arial" pitchFamily="34" charset="-120"/>
              </a:rPr>
              <a:t>Спецодежда, перчатки, каска и маска помогают защитить человека от опасных предметов, пыли и случайных травм. На работе нельзя надеяться только на удачу — лучше быть осторожным.
</a:t>
            </a:r>
            <a:endParaRPr lang="en-US" sz="1100" dirty="0"/>
          </a:p>
        </p:txBody>
      </p:sp>
      <p:sp>
        <p:nvSpPr>
          <p:cNvPr id="10" name="Text 2"/>
          <p:cNvSpPr txBox="1"/>
          <p:nvPr/>
        </p:nvSpPr>
        <p:spPr>
          <a:xfrm>
            <a:off x="3134227" y="1418325"/>
            <a:ext cx="1351500" cy="1473600"/>
          </a:xfrm>
          <a:prstGeom prst="rect">
            <a:avLst/>
          </a:prstGeom>
          <a:noFill/>
          <a:ln/>
        </p:spPr>
        <p:txBody>
          <a:bodyPr wrap="square" lIns="0" tIns="0" rIns="0" bIns="0" rtlCol="0" anchor="t"/>
          <a:lstStyle/>
          <a:p>
            <a:pPr algn="l" indent="0" marL="0">
              <a:lnSpc>
                <a:spcPct val="90000"/>
              </a:lnSpc>
              <a:buNone/>
            </a:pPr>
            <a:r>
              <a:rPr lang="en-US" sz="1100" b="1" dirty="0">
                <a:solidFill>
                  <a:srgbClr val="FFFFFF"/>
                </a:solidFill>
                <a:latin typeface="Arial" pitchFamily="34" charset="0"/>
                <a:ea typeface="Arial" pitchFamily="34" charset="-122"/>
                <a:cs typeface="Arial" pitchFamily="34" charset="-120"/>
              </a:rPr>
              <a:t>Осторожность в деле
</a:t>
            </a:r>
            <a:pPr algn="l" indent="0" marL="0">
              <a:lnSpc>
                <a:spcPct val="9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2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950" dirty="0">
                <a:solidFill>
                  <a:srgbClr val="FFFFFF"/>
                </a:solidFill>
                <a:latin typeface="Arial" pitchFamily="34" charset="0"/>
                <a:ea typeface="Arial" pitchFamily="34" charset="-122"/>
                <a:cs typeface="Arial" pitchFamily="34" charset="-120"/>
              </a:rPr>
              <a:t>Нож, огонь, электричество и тяжёлые вещи требуют спокойных движений и внимания. Даже простое задание может стать опасным, если торопиться или забыть правило безопасности.
</a:t>
            </a:r>
            <a:endParaRPr lang="en-US" sz="1100" dirty="0"/>
          </a:p>
        </p:txBody>
      </p:sp>
      <p:sp>
        <p:nvSpPr>
          <p:cNvPr id="11" name="Text 3"/>
          <p:cNvSpPr txBox="1"/>
          <p:nvPr/>
        </p:nvSpPr>
        <p:spPr>
          <a:xfrm>
            <a:off x="610525" y="3572725"/>
            <a:ext cx="3596100" cy="1019400"/>
          </a:xfrm>
          <a:prstGeom prst="rect">
            <a:avLst/>
          </a:prstGeom>
          <a:noFill/>
          <a:ln/>
        </p:spPr>
        <p:txBody>
          <a:bodyPr wrap="square" lIns="0" tIns="0" rIns="0" bIns="0" rtlCol="0" anchor="t"/>
          <a:lstStyle/>
          <a:p>
            <a:pPr algn="l" indent="0" marL="0">
              <a:lnSpc>
                <a:spcPct val="90000"/>
              </a:lnSpc>
              <a:buNone/>
            </a:pPr>
            <a:r>
              <a:rPr lang="en-US" sz="1100" b="1" dirty="0">
                <a:solidFill>
                  <a:srgbClr val="000000"/>
                </a:solidFill>
                <a:latin typeface="Arial" pitchFamily="34" charset="0"/>
                <a:ea typeface="Arial" pitchFamily="34" charset="-122"/>
                <a:cs typeface="Arial" pitchFamily="34" charset="-120"/>
              </a:rPr>
              <a:t>Знание спасает
</a:t>
            </a:r>
            <a:pPr algn="l" indent="0" marL="0">
              <a:lnSpc>
                <a:spcPct val="9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50" dirty="0">
                <a:solidFill>
                  <a:srgbClr val="000000"/>
                </a:solidFill>
                <a:latin typeface="Arial" pitchFamily="34" charset="0"/>
                <a:ea typeface="Arial" pitchFamily="34" charset="-122"/>
                <a:cs typeface="Arial" pitchFamily="34" charset="-120"/>
              </a:rPr>
              <a:t>Когда человек знает, как правильно действовать, он меньше ошибается и не мешает другим. Поэтому правила безопасности нужно не только слушать, но и запоминать, как таблицу умножения.
</a:t>
            </a:r>
            <a:endParaRPr lang="en-US" sz="1100" dirty="0"/>
          </a:p>
        </p:txBody>
      </p:sp>
      <p:sp>
        <p:nvSpPr>
          <p:cNvPr id="12"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14</a:t>
            </a:r>
            <a:endParaRPr lang="en-US" sz="18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EEEEEE"/>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98225" y="1355252"/>
            <a:ext cx="2592300" cy="2113838"/>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3191523" y="1355252"/>
            <a:ext cx="2592300" cy="2113838"/>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5964703" y="1355252"/>
            <a:ext cx="2592300" cy="2113838"/>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0650" y="397625"/>
            <a:ext cx="66294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Техника в работе людей
</a:t>
            </a:r>
            <a:endParaRPr lang="en-US" sz="2800" dirty="0"/>
          </a:p>
        </p:txBody>
      </p:sp>
      <p:sp>
        <p:nvSpPr>
          <p:cNvPr id="11" name="Text 1"/>
          <p:cNvSpPr txBox="1"/>
          <p:nvPr/>
        </p:nvSpPr>
        <p:spPr>
          <a:xfrm>
            <a:off x="611750" y="3242474"/>
            <a:ext cx="2158200" cy="872400"/>
          </a:xfrm>
          <a:prstGeom prst="rect">
            <a:avLst/>
          </a:prstGeom>
          <a:noFill/>
          <a:ln/>
        </p:spPr>
        <p:txBody>
          <a:bodyPr wrap="square" lIns="0" tIns="0" rIns="0" bIns="0" rtlCol="0" anchor="t"/>
          <a:lstStyle/>
          <a:p>
            <a:pPr algn="l" indent="0" marL="0">
              <a:lnSpc>
                <a:spcPct val="90000"/>
              </a:lnSpc>
              <a:buNone/>
            </a:pPr>
            <a:r>
              <a:rPr lang="en-US" sz="1244" b="1" dirty="0">
                <a:solidFill>
                  <a:srgbClr val="180939"/>
                </a:solidFill>
                <a:latin typeface="Arial" pitchFamily="34" charset="0"/>
                <a:ea typeface="Arial" pitchFamily="34" charset="-122"/>
                <a:cs typeface="Arial" pitchFamily="34" charset="-120"/>
              </a:rPr>
              <a:t>Робот на заводе
</a:t>
            </a:r>
            <a:pPr algn="l" indent="0" marL="0">
              <a:lnSpc>
                <a:spcPct val="90000"/>
              </a:lnSpc>
              <a:buNone/>
            </a:pPr>
            <a:r>
              <a:rPr lang="en-US" sz="415"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995" dirty="0">
                <a:solidFill>
                  <a:srgbClr val="180939"/>
                </a:solidFill>
                <a:latin typeface="Arial" pitchFamily="34" charset="0"/>
                <a:ea typeface="Arial" pitchFamily="34" charset="-122"/>
                <a:cs typeface="Arial" pitchFamily="34" charset="-120"/>
              </a:rPr>
              <a:t>На заводе робот может быстро и точно собрать маленькие детали. Он не устаёт и не забывает порядок действий, а человек следит за ним и проверяет результат, чтобы всё было сделано аккуратно.
</a:t>
            </a:r>
            <a:endParaRPr lang="en-US" sz="1244" dirty="0"/>
          </a:p>
        </p:txBody>
      </p:sp>
      <p:sp>
        <p:nvSpPr>
          <p:cNvPr id="12" name="Text 2"/>
          <p:cNvSpPr txBox="1"/>
          <p:nvPr/>
        </p:nvSpPr>
        <p:spPr>
          <a:xfrm>
            <a:off x="3432325" y="3242474"/>
            <a:ext cx="2158200" cy="872400"/>
          </a:xfrm>
          <a:prstGeom prst="rect">
            <a:avLst/>
          </a:prstGeom>
          <a:noFill/>
          <a:ln/>
        </p:spPr>
        <p:txBody>
          <a:bodyPr wrap="square" lIns="0" tIns="0" rIns="0" bIns="0" rtlCol="0" anchor="t"/>
          <a:lstStyle/>
          <a:p>
            <a:pPr algn="l" indent="0" marL="0">
              <a:lnSpc>
                <a:spcPct val="90000"/>
              </a:lnSpc>
              <a:buNone/>
            </a:pPr>
            <a:r>
              <a:rPr lang="en-US" sz="1200" b="1" dirty="0">
                <a:solidFill>
                  <a:srgbClr val="180939"/>
                </a:solidFill>
                <a:latin typeface="Arial" pitchFamily="34" charset="0"/>
                <a:ea typeface="Arial" pitchFamily="34" charset="-122"/>
                <a:cs typeface="Arial" pitchFamily="34" charset="-120"/>
              </a:rPr>
              <a:t>Компьютер у мастера
</a:t>
            </a:r>
            <a:pPr algn="l" indent="0" marL="0">
              <a:lnSpc>
                <a:spcPct val="90000"/>
              </a:lnSpc>
              <a:buNone/>
            </a:pPr>
            <a:r>
              <a:rPr lang="en-US" sz="4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960" dirty="0">
                <a:solidFill>
                  <a:srgbClr val="180939"/>
                </a:solidFill>
                <a:latin typeface="Arial" pitchFamily="34" charset="0"/>
                <a:ea typeface="Arial" pitchFamily="34" charset="-122"/>
                <a:cs typeface="Arial" pitchFamily="34" charset="-120"/>
              </a:rPr>
              <a:t>Врач, учитель или мастер пользуются компьютером, чтобы считать, хранить записи и искать нужную информацию. Программа помогает сэкономить время, но решение всё равно принимает человек, а не экран.
</a:t>
            </a:r>
            <a:endParaRPr lang="en-US" sz="1200" dirty="0"/>
          </a:p>
        </p:txBody>
      </p:sp>
      <p:sp>
        <p:nvSpPr>
          <p:cNvPr id="13" name="Text 3"/>
          <p:cNvSpPr txBox="1"/>
          <p:nvPr/>
        </p:nvSpPr>
        <p:spPr>
          <a:xfrm>
            <a:off x="6186450" y="3242474"/>
            <a:ext cx="2158200" cy="872400"/>
          </a:xfrm>
          <a:prstGeom prst="rect">
            <a:avLst/>
          </a:prstGeom>
          <a:noFill/>
          <a:ln/>
        </p:spPr>
        <p:txBody>
          <a:bodyPr wrap="square" lIns="0" tIns="0" rIns="0" bIns="0" rtlCol="0" anchor="t"/>
          <a:lstStyle/>
          <a:p>
            <a:pPr algn="l" indent="0" marL="0">
              <a:lnSpc>
                <a:spcPct val="90000"/>
              </a:lnSpc>
              <a:buNone/>
            </a:pPr>
            <a:r>
              <a:rPr lang="en-US" sz="1244" b="1" dirty="0">
                <a:solidFill>
                  <a:srgbClr val="180939"/>
                </a:solidFill>
                <a:latin typeface="Arial" pitchFamily="34" charset="0"/>
                <a:ea typeface="Arial" pitchFamily="34" charset="-122"/>
                <a:cs typeface="Arial" pitchFamily="34" charset="-120"/>
              </a:rPr>
              <a:t>Машина помогает дороге
</a:t>
            </a:r>
            <a:pPr algn="l" indent="0" marL="0">
              <a:lnSpc>
                <a:spcPct val="90000"/>
              </a:lnSpc>
              <a:buNone/>
            </a:pPr>
            <a:r>
              <a:rPr lang="en-US" sz="415"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995" dirty="0">
                <a:solidFill>
                  <a:srgbClr val="180939"/>
                </a:solidFill>
                <a:latin typeface="Arial" pitchFamily="34" charset="0"/>
                <a:ea typeface="Arial" pitchFamily="34" charset="-122"/>
                <a:cs typeface="Arial" pitchFamily="34" charset="-120"/>
              </a:rPr>
              <a:t>Грузовик, автобус или комбайн делает работу быстрее, чем человек один. Но чтобы техника не подвела, нужны внимательный водитель, ответственность и забота о пассажирах, грузах и урожае.
</a:t>
            </a:r>
            <a:endParaRPr lang="en-US" sz="1244" dirty="0"/>
          </a:p>
        </p:txBody>
      </p:sp>
      <p:sp>
        <p:nvSpPr>
          <p:cNvPr id="14" name="Text 4"/>
          <p:cNvSpPr txBox="1"/>
          <p:nvPr/>
        </p:nvSpPr>
        <p:spPr>
          <a:xfrm>
            <a:off x="390650" y="397625"/>
            <a:ext cx="66294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Техника в работе людей
</a:t>
            </a:r>
            <a:endParaRPr lang="en-US" sz="2800" dirty="0"/>
          </a:p>
        </p:txBody>
      </p:sp>
      <p:sp>
        <p:nvSpPr>
          <p:cNvPr id="15" name="Text 5"/>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15</a:t>
            </a:r>
            <a:endParaRPr lang="en-US" sz="18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320040" y="3443207"/>
            <a:ext cx="8503920" cy="1577876"/>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391275" y="397625"/>
            <a:ext cx="66288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Командная работа
</a:t>
            </a:r>
            <a:endParaRPr lang="en-US" sz="2800" dirty="0"/>
          </a:p>
        </p:txBody>
      </p:sp>
      <p:sp>
        <p:nvSpPr>
          <p:cNvPr id="10" name="Text 1"/>
          <p:cNvSpPr txBox="1"/>
          <p:nvPr/>
        </p:nvSpPr>
        <p:spPr>
          <a:xfrm>
            <a:off x="5877982" y="2090562"/>
            <a:ext cx="2019639" cy="942198"/>
          </a:xfrm>
          <a:prstGeom prst="rect">
            <a:avLst/>
          </a:prstGeom>
          <a:noFill/>
          <a:ln/>
        </p:spPr>
        <p:txBody>
          <a:bodyPr wrap="square" lIns="0" tIns="0" rIns="0" bIns="0" rtlCol="0" anchor="t"/>
          <a:lstStyle/>
          <a:p>
            <a:pPr algn="l" indent="0" marL="0">
              <a:lnSpc>
                <a:spcPct val="90000"/>
              </a:lnSpc>
              <a:buNone/>
            </a:pPr>
            <a:r>
              <a:rPr lang="en-US" sz="1092" b="1" dirty="0">
                <a:solidFill>
                  <a:srgbClr val="000000"/>
                </a:solidFill>
                <a:latin typeface="Arial" pitchFamily="34" charset="0"/>
                <a:ea typeface="Arial" pitchFamily="34" charset="-122"/>
                <a:cs typeface="Arial" pitchFamily="34" charset="-120"/>
              </a:rPr>
              <a:t>Общий успех
</a:t>
            </a:r>
            <a:pPr algn="l" indent="0" marL="0">
              <a:lnSpc>
                <a:spcPct val="90000"/>
              </a:lnSpc>
              <a:buNone/>
            </a:pPr>
            <a:r>
              <a:rPr lang="en-US" sz="182"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73"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56" dirty="0">
                <a:solidFill>
                  <a:srgbClr val="000000"/>
                </a:solidFill>
                <a:latin typeface="Arial" pitchFamily="34" charset="0"/>
                <a:ea typeface="Arial" pitchFamily="34" charset="-122"/>
                <a:cs typeface="Arial" pitchFamily="34" charset="-120"/>
              </a:rPr>
              <a:t>Когда кто-то задерживается или ошибается, вся команда делает лишний шаг. Поэтому дружба, внимательность и уважение помогают довести общее дело до конца и порадоваться результату вместе.
</a:t>
            </a:r>
            <a:endParaRPr lang="en-US" sz="1092" dirty="0"/>
          </a:p>
        </p:txBody>
      </p:sp>
      <p:sp>
        <p:nvSpPr>
          <p:cNvPr id="11" name="Text 2"/>
          <p:cNvSpPr txBox="1"/>
          <p:nvPr/>
        </p:nvSpPr>
        <p:spPr>
          <a:xfrm>
            <a:off x="3231992" y="2090562"/>
            <a:ext cx="2019639" cy="942198"/>
          </a:xfrm>
          <a:prstGeom prst="rect">
            <a:avLst/>
          </a:prstGeom>
          <a:noFill/>
          <a:ln/>
        </p:spPr>
        <p:txBody>
          <a:bodyPr wrap="square" lIns="0" tIns="0" rIns="0" bIns="0" rtlCol="0" anchor="t"/>
          <a:lstStyle/>
          <a:p>
            <a:pPr algn="l" indent="0" marL="0">
              <a:lnSpc>
                <a:spcPct val="90000"/>
              </a:lnSpc>
              <a:buNone/>
            </a:pPr>
            <a:r>
              <a:rPr lang="en-US" sz="1123" b="1" dirty="0">
                <a:solidFill>
                  <a:srgbClr val="000000"/>
                </a:solidFill>
                <a:latin typeface="Arial" pitchFamily="34" charset="0"/>
                <a:ea typeface="Arial" pitchFamily="34" charset="-122"/>
                <a:cs typeface="Arial" pitchFamily="34" charset="-120"/>
              </a:rPr>
              <a:t>Помощь рядом
</a:t>
            </a:r>
            <a:pPr algn="l" indent="0" marL="0">
              <a:lnSpc>
                <a:spcPct val="90000"/>
              </a:lnSpc>
              <a:buNone/>
            </a:pPr>
            <a:r>
              <a:rPr lang="en-US" sz="187"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8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982" dirty="0">
                <a:solidFill>
                  <a:srgbClr val="000000"/>
                </a:solidFill>
                <a:latin typeface="Arial" pitchFamily="34" charset="0"/>
                <a:ea typeface="Arial" pitchFamily="34" charset="-122"/>
                <a:cs typeface="Arial" pitchFamily="34" charset="-120"/>
              </a:rPr>
              <a:t>На стройке, в школе и на заводе люди должны вовремя передавать друг другу материалы, задания и информацию. Если каждый знает своё дело, команда работает без лишней суеты.
</a:t>
            </a:r>
            <a:endParaRPr lang="en-US" sz="1123" dirty="0"/>
          </a:p>
        </p:txBody>
      </p:sp>
      <p:sp>
        <p:nvSpPr>
          <p:cNvPr id="12" name="Text 3"/>
          <p:cNvSpPr txBox="1"/>
          <p:nvPr/>
        </p:nvSpPr>
        <p:spPr>
          <a:xfrm>
            <a:off x="594955" y="2090563"/>
            <a:ext cx="2019600" cy="942232"/>
          </a:xfrm>
          <a:prstGeom prst="rect">
            <a:avLst/>
          </a:prstGeom>
          <a:noFill/>
          <a:ln/>
        </p:spPr>
        <p:txBody>
          <a:bodyPr wrap="square" lIns="0" tIns="0" rIns="0" bIns="0" rtlCol="0" anchor="t"/>
          <a:lstStyle/>
          <a:p>
            <a:pPr algn="l" indent="0" marL="0">
              <a:lnSpc>
                <a:spcPct val="90000"/>
              </a:lnSpc>
              <a:buNone/>
            </a:pPr>
            <a:r>
              <a:rPr lang="en-US" sz="1145" b="1" dirty="0">
                <a:solidFill>
                  <a:srgbClr val="000000"/>
                </a:solidFill>
                <a:latin typeface="Arial" pitchFamily="34" charset="0"/>
                <a:ea typeface="Arial" pitchFamily="34" charset="-122"/>
                <a:cs typeface="Arial" pitchFamily="34" charset="-120"/>
              </a:rPr>
              <a:t>У каждого своя роль
</a:t>
            </a:r>
            <a:pPr algn="l" indent="0" marL="0">
              <a:lnSpc>
                <a:spcPct val="90000"/>
              </a:lnSpc>
              <a:buNone/>
            </a:pPr>
            <a:r>
              <a:rPr lang="en-US" sz="191"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286"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2" dirty="0">
                <a:solidFill>
                  <a:srgbClr val="000000"/>
                </a:solidFill>
                <a:latin typeface="Arial" pitchFamily="34" charset="0"/>
                <a:ea typeface="Arial" pitchFamily="34" charset="-122"/>
                <a:cs typeface="Arial" pitchFamily="34" charset="-120"/>
              </a:rPr>
              <a:t>В большой работе один человек не справится со всем сразу. Врач, медсестра и санитар делают разные дела, но вместе помогают больному быстрее выздороветь и чувствовать себя спокойно.
</a:t>
            </a:r>
            <a:endParaRPr lang="en-US" sz="1145" dirty="0"/>
          </a:p>
        </p:txBody>
      </p:sp>
      <p:sp>
        <p:nvSpPr>
          <p:cNvPr id="13" name="Text 4"/>
          <p:cNvSpPr txBox="1"/>
          <p:nvPr/>
        </p:nvSpPr>
        <p:spPr>
          <a:xfrm>
            <a:off x="8435340" y="4482077"/>
            <a:ext cx="326431" cy="1846659"/>
          </a:xfrm>
          <a:prstGeom prst="rect">
            <a:avLst/>
          </a:prstGeom>
          <a:noFill/>
          <a:ln/>
        </p:spPr>
        <p:txBody>
          <a:bodyPr wrap="square" lIns="0" tIns="0" rIns="0" bIns="0" rtlCol="0" anchor="t"/>
          <a:lstStyle/>
          <a:p>
            <a:pPr algn="r" indent="0" marL="0">
              <a:lnSpc>
                <a:spcPct val="100000"/>
              </a:lnSpc>
              <a:buNone/>
            </a:pPr>
            <a:r>
              <a:rPr lang="en-US" sz="2000" b="1" dirty="0">
                <a:solidFill>
                  <a:srgbClr val="000000"/>
                </a:solidFill>
                <a:latin typeface="Arial" pitchFamily="34" charset="0"/>
                <a:ea typeface="Arial" pitchFamily="34" charset="-122"/>
                <a:cs typeface="Arial" pitchFamily="34" charset="-120"/>
              </a:rPr>
              <a:t>16</a:t>
            </a:r>
            <a:endParaRPr lang="en-US" sz="2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266700" y="3128035"/>
            <a:ext cx="8582025" cy="165941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397150" y="397625"/>
            <a:ext cx="6622800" cy="387900"/>
          </a:xfrm>
          <a:prstGeom prst="rect">
            <a:avLst/>
          </a:prstGeom>
          <a:noFill/>
          <a:ln/>
        </p:spPr>
        <p:txBody>
          <a:bodyPr wrap="square" lIns="0" tIns="0" rIns="0" bIns="0" rtlCol="0" anchor="t"/>
          <a:lstStyle/>
          <a:p>
            <a:pPr algn="l" indent="0" marL="0">
              <a:lnSpc>
                <a:spcPct val="90000"/>
              </a:lnSpc>
              <a:buNone/>
            </a:pPr>
            <a:r>
              <a:rPr lang="en-US" sz="2800" b="1" dirty="0">
                <a:solidFill>
                  <a:srgbClr val="FFFFFF"/>
                </a:solidFill>
                <a:latin typeface="Arial" pitchFamily="34" charset="0"/>
                <a:ea typeface="Arial" pitchFamily="34" charset="-122"/>
                <a:cs typeface="Arial" pitchFamily="34" charset="-120"/>
              </a:rPr>
              <a:t>Праздники и уважение к труду
</a:t>
            </a:r>
            <a:endParaRPr lang="en-US" sz="2800" dirty="0"/>
          </a:p>
        </p:txBody>
      </p:sp>
      <p:sp>
        <p:nvSpPr>
          <p:cNvPr id="9" name="Text 1"/>
          <p:cNvSpPr txBox="1"/>
          <p:nvPr/>
        </p:nvSpPr>
        <p:spPr>
          <a:xfrm>
            <a:off x="607915" y="1274858"/>
            <a:ext cx="2365212" cy="1664387"/>
          </a:xfrm>
          <a:prstGeom prst="rect">
            <a:avLst/>
          </a:prstGeom>
          <a:noFill/>
          <a:ln/>
        </p:spPr>
        <p:txBody>
          <a:bodyPr wrap="square" lIns="0" tIns="0" rIns="0" bIns="0" rtlCol="0" anchor="t"/>
          <a:lstStyle/>
          <a:p>
            <a:pPr algn="l" indent="0" marL="0">
              <a:lnSpc>
                <a:spcPct val="90000"/>
              </a:lnSpc>
              <a:buNone/>
            </a:pPr>
            <a:r>
              <a:rPr lang="en-US" sz="1600" b="1" dirty="0">
                <a:solidFill>
                  <a:srgbClr val="FFFFFF"/>
                </a:solidFill>
                <a:latin typeface="Arial" pitchFamily="34" charset="0"/>
                <a:ea typeface="Arial" pitchFamily="34" charset="-122"/>
                <a:cs typeface="Arial" pitchFamily="34" charset="-120"/>
              </a:rPr>
              <a:t>Дни благодарности
</a:t>
            </a:r>
            <a:pPr algn="l" indent="0" marL="0">
              <a:lnSpc>
                <a:spcPct val="9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В России есть праздники, когда поздравляют людей разных профессий. В такие дни особенно приятно сказать спасибо учителю, врачу, строителю или водителю за их важную работу.
</a:t>
            </a:r>
            <a:endParaRPr lang="en-US" sz="1600" dirty="0"/>
          </a:p>
        </p:txBody>
      </p:sp>
      <p:sp>
        <p:nvSpPr>
          <p:cNvPr id="10" name="Text 2"/>
          <p:cNvSpPr txBox="1"/>
          <p:nvPr/>
        </p:nvSpPr>
        <p:spPr>
          <a:xfrm>
            <a:off x="3502352" y="1274858"/>
            <a:ext cx="2365212" cy="1664387"/>
          </a:xfrm>
          <a:prstGeom prst="rect">
            <a:avLst/>
          </a:prstGeom>
          <a:noFill/>
          <a:ln/>
        </p:spPr>
        <p:txBody>
          <a:bodyPr wrap="square" lIns="0" tIns="0" rIns="0" bIns="0" rtlCol="0" anchor="t"/>
          <a:lstStyle/>
          <a:p>
            <a:pPr algn="l" indent="0" marL="0">
              <a:lnSpc>
                <a:spcPct val="90000"/>
              </a:lnSpc>
              <a:buNone/>
            </a:pPr>
            <a:r>
              <a:rPr lang="en-US" sz="1600" b="1" dirty="0">
                <a:solidFill>
                  <a:srgbClr val="FFFFFF"/>
                </a:solidFill>
                <a:latin typeface="Arial" pitchFamily="34" charset="0"/>
                <a:ea typeface="Arial" pitchFamily="34" charset="-122"/>
                <a:cs typeface="Arial" pitchFamily="34" charset="-120"/>
              </a:rPr>
              <a:t>Добрые поступки
</a:t>
            </a:r>
            <a:pPr algn="l" indent="0" marL="0">
              <a:lnSpc>
                <a:spcPct val="9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Уважение к труду видно не только в словах, но и в делах. Если бережно относиться к книгам, вещам и чистоте, мы показываем, что ценим чужой труд.
</a:t>
            </a:r>
            <a:endParaRPr lang="en-US" sz="1600" dirty="0"/>
          </a:p>
        </p:txBody>
      </p:sp>
      <p:sp>
        <p:nvSpPr>
          <p:cNvPr id="11" name="Text 3"/>
          <p:cNvSpPr txBox="1"/>
          <p:nvPr/>
        </p:nvSpPr>
        <p:spPr>
          <a:xfrm>
            <a:off x="6391835" y="1274858"/>
            <a:ext cx="2365212" cy="1664387"/>
          </a:xfrm>
          <a:prstGeom prst="rect">
            <a:avLst/>
          </a:prstGeom>
          <a:noFill/>
          <a:ln/>
        </p:spPr>
        <p:txBody>
          <a:bodyPr wrap="square" lIns="0" tIns="0" rIns="0" bIns="0" rtlCol="0" anchor="t"/>
          <a:lstStyle/>
          <a:p>
            <a:pPr algn="l" indent="0" marL="0">
              <a:lnSpc>
                <a:spcPct val="90000"/>
              </a:lnSpc>
              <a:buNone/>
            </a:pPr>
            <a:r>
              <a:rPr lang="en-US" sz="1600" b="1" dirty="0">
                <a:solidFill>
                  <a:srgbClr val="FFFFFF"/>
                </a:solidFill>
                <a:latin typeface="Arial" pitchFamily="34" charset="0"/>
                <a:ea typeface="Arial" pitchFamily="34" charset="-122"/>
                <a:cs typeface="Arial" pitchFamily="34" charset="-120"/>
              </a:rPr>
              <a:t>Вежливость каждый день
</a:t>
            </a:r>
            <a:pPr algn="l" indent="0" marL="0">
              <a:lnSpc>
                <a:spcPct val="90000"/>
              </a:lnSpc>
              <a:buNone/>
            </a:pPr>
            <a:r>
              <a:rPr lang="en-US" sz="4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200" dirty="0">
                <a:solidFill>
                  <a:srgbClr val="FFFFFF"/>
                </a:solidFill>
                <a:latin typeface="Arial" pitchFamily="34" charset="0"/>
                <a:ea typeface="Arial" pitchFamily="34" charset="-122"/>
                <a:cs typeface="Arial" pitchFamily="34" charset="-120"/>
              </a:rPr>
              <a:t>Можно порадовать работников улыбкой, аккуратным поведением и терпением. Даже маленькое «спасибо» делает день теплее, а человеку легче трудиться для других.
</a:t>
            </a:r>
            <a:endParaRPr lang="en-US" sz="1600" dirty="0"/>
          </a:p>
        </p:txBody>
      </p:sp>
      <p:sp>
        <p:nvSpPr>
          <p:cNvPr id="12" name="Text 4"/>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17</a:t>
            </a:r>
            <a:endParaRPr lang="en-US" sz="18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23718" y="1175595"/>
            <a:ext cx="481895" cy="428351"/>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2845387" y="1175618"/>
            <a:ext cx="481766" cy="428237"/>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4996386" y="1160879"/>
            <a:ext cx="400501" cy="457715"/>
          </a:xfrm>
          <a:prstGeom prst="rect">
            <a:avLst/>
          </a:prstGeom>
        </p:spPr>
      </p:pic>
      <p:pic>
        <p:nvPicPr>
          <p:cNvPr id="11" name="Image 9" descr="preencoded.png">    </p:cNvPr>
          <p:cNvPicPr>
            <a:picLocks noChangeAspect="1"/>
          </p:cNvPicPr>
          <p:nvPr/>
        </p:nvPicPr>
        <p:blipFill>
          <a:blip r:embed="rId10"/>
          <a:stretch>
            <a:fillRect/>
          </a:stretch>
        </p:blipFill>
        <p:spPr>
          <a:xfrm>
            <a:off x="0" y="0"/>
            <a:ext cx="9144000" cy="5143500"/>
          </a:xfrm>
          <a:prstGeom prst="rect">
            <a:avLst/>
          </a:prstGeom>
        </p:spPr>
      </p:pic>
      <p:pic>
        <p:nvPicPr>
          <p:cNvPr id="12" name="Image 10" descr="preencoded.png">    </p:cNvPr>
          <p:cNvPicPr>
            <a:picLocks noChangeAspect="1"/>
          </p:cNvPicPr>
          <p:nvPr/>
        </p:nvPicPr>
        <p:blipFill>
          <a:blip r:embed="rId11"/>
          <a:stretch>
            <a:fillRect/>
          </a:stretch>
        </p:blipFill>
        <p:spPr>
          <a:xfrm>
            <a:off x="0" y="0"/>
            <a:ext cx="9144000" cy="5143500"/>
          </a:xfrm>
          <a:prstGeom prst="rect">
            <a:avLst/>
          </a:prstGeom>
        </p:spPr>
      </p:pic>
      <p:pic>
        <p:nvPicPr>
          <p:cNvPr id="13" name="Image 11" descr="preencoded.png">    </p:cNvPr>
          <p:cNvPicPr>
            <a:picLocks noChangeAspect="1"/>
          </p:cNvPicPr>
          <p:nvPr/>
        </p:nvPicPr>
        <p:blipFill>
          <a:blip r:embed="rId12"/>
          <a:stretch>
            <a:fillRect/>
          </a:stretch>
        </p:blipFill>
        <p:spPr>
          <a:xfrm>
            <a:off x="7127083" y="1160879"/>
            <a:ext cx="343286" cy="457715"/>
          </a:xfrm>
          <a:prstGeom prst="rect">
            <a:avLst/>
          </a:prstGeom>
        </p:spPr>
      </p:pic>
      <p:pic>
        <p:nvPicPr>
          <p:cNvPr id="14" name="Image 12" descr="preencoded.png">    </p:cNvPr>
          <p:cNvPicPr>
            <a:picLocks noChangeAspect="1"/>
          </p:cNvPicPr>
          <p:nvPr/>
        </p:nvPicPr>
        <p:blipFill>
          <a:blip r:embed="rId13"/>
          <a:stretch>
            <a:fillRect/>
          </a:stretch>
        </p:blipFill>
        <p:spPr>
          <a:xfrm>
            <a:off x="0" y="0"/>
            <a:ext cx="9144000" cy="5143500"/>
          </a:xfrm>
          <a:prstGeom prst="rect">
            <a:avLst/>
          </a:prstGeom>
        </p:spPr>
      </p:pic>
      <p:sp>
        <p:nvSpPr>
          <p:cNvPr id="15" name="Text 0"/>
          <p:cNvSpPr txBox="1"/>
          <p:nvPr/>
        </p:nvSpPr>
        <p:spPr>
          <a:xfrm>
            <a:off x="390650" y="397625"/>
            <a:ext cx="6629400" cy="387900"/>
          </a:xfrm>
          <a:prstGeom prst="rect">
            <a:avLst/>
          </a:prstGeom>
          <a:noFill/>
          <a:ln/>
        </p:spPr>
        <p:txBody>
          <a:bodyPr wrap="square" lIns="0" tIns="0" rIns="0" bIns="0" rtlCol="0" anchor="t"/>
          <a:lstStyle/>
          <a:p>
            <a:pPr algn="l" indent="0" marL="0">
              <a:lnSpc>
                <a:spcPct val="90000"/>
              </a:lnSpc>
              <a:buNone/>
            </a:pPr>
            <a:r>
              <a:rPr lang="en-US" sz="2800" b="1" dirty="0">
                <a:solidFill>
                  <a:srgbClr val="180939"/>
                </a:solidFill>
                <a:latin typeface="Arial" pitchFamily="34" charset="0"/>
                <a:ea typeface="Arial" pitchFamily="34" charset="-122"/>
                <a:cs typeface="Arial" pitchFamily="34" charset="-120"/>
              </a:rPr>
              <a:t>Как труд помогает стране
</a:t>
            </a:r>
            <a:endParaRPr lang="en-US" sz="2800" dirty="0"/>
          </a:p>
        </p:txBody>
      </p:sp>
      <p:sp>
        <p:nvSpPr>
          <p:cNvPr id="16" name="Text 1"/>
          <p:cNvSpPr txBox="1"/>
          <p:nvPr/>
        </p:nvSpPr>
        <p:spPr>
          <a:xfrm>
            <a:off x="630334" y="1848168"/>
            <a:ext cx="1574059" cy="2350499"/>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Строятся дома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Благодаря труду людей появляются квартиры, школы и больницы. В новых зданиях детям удобно учиться, а семьям — жить спокойно и тепло, не боясь дождя и холода.
</a:t>
            </a:r>
            <a:endParaRPr lang="en-US" sz="1500" dirty="0"/>
          </a:p>
        </p:txBody>
      </p:sp>
      <p:sp>
        <p:nvSpPr>
          <p:cNvPr id="17" name="Text 2"/>
          <p:cNvSpPr txBox="1"/>
          <p:nvPr/>
        </p:nvSpPr>
        <p:spPr>
          <a:xfrm>
            <a:off x="2755444" y="1848168"/>
            <a:ext cx="1574059" cy="2350499"/>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Дороги и связь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Работа строителей, водителей и связистов соединяет города и сёла. По дорогам ездят автобусы и машины, а письма, посылки и новости быстро доходят до людей.
</a:t>
            </a:r>
            <a:endParaRPr lang="en-US" sz="1500" dirty="0"/>
          </a:p>
        </p:txBody>
      </p:sp>
      <p:sp>
        <p:nvSpPr>
          <p:cNvPr id="18" name="Text 3"/>
          <p:cNvSpPr txBox="1"/>
          <p:nvPr/>
        </p:nvSpPr>
        <p:spPr>
          <a:xfrm>
            <a:off x="4880554" y="1848168"/>
            <a:ext cx="1574059" cy="2350499"/>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Еда на столе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Труд фермеров, пекарей и продавцов помогает каждому вовремя получить хлеб, молоко, овощи и фрукты. Так на столе появляется вкусная и полезная еда.
</a:t>
            </a:r>
            <a:endParaRPr lang="en-US" sz="1500" dirty="0"/>
          </a:p>
        </p:txBody>
      </p:sp>
      <p:sp>
        <p:nvSpPr>
          <p:cNvPr id="19" name="Text 4"/>
          <p:cNvSpPr txBox="1"/>
          <p:nvPr/>
        </p:nvSpPr>
        <p:spPr>
          <a:xfrm>
            <a:off x="6989644" y="1848168"/>
            <a:ext cx="1574059" cy="2350499"/>
          </a:xfrm>
          <a:prstGeom prst="rect">
            <a:avLst/>
          </a:prstGeom>
          <a:noFill/>
          <a:ln/>
        </p:spPr>
        <p:txBody>
          <a:bodyPr wrap="square" lIns="0" tIns="0" rIns="0" bIns="0" rtlCol="0" anchor="t"/>
          <a:lstStyle/>
          <a:p>
            <a:pPr algn="l" indent="0" marL="0">
              <a:lnSpc>
                <a:spcPct val="90000"/>
              </a:lnSpc>
              <a:buNone/>
            </a:pPr>
            <a:r>
              <a:rPr lang="en-US" sz="1500" b="1" dirty="0">
                <a:solidFill>
                  <a:srgbClr val="180939"/>
                </a:solidFill>
                <a:latin typeface="Arial" pitchFamily="34" charset="0"/>
                <a:ea typeface="Arial" pitchFamily="34" charset="-122"/>
                <a:cs typeface="Arial" pitchFamily="34" charset="-120"/>
              </a:rPr>
              <a:t>Новые идеи
</a:t>
            </a:r>
            <a:pPr algn="l" indent="0" marL="0">
              <a:lnSpc>
                <a:spcPct val="90000"/>
              </a:lnSpc>
              <a:buNone/>
            </a:pPr>
            <a:r>
              <a:rPr lang="en-US" sz="500" dirty="0">
                <a:solidFill>
                  <a:srgbClr val="180939"/>
                </a:solidFill>
                <a:latin typeface="Arial" pitchFamily="34" charset="0"/>
                <a:ea typeface="Arial" pitchFamily="34" charset="-122"/>
                <a:cs typeface="Arial" pitchFamily="34" charset="-120"/>
              </a:rPr>
              <a:t>
</a:t>
            </a:r>
            <a:pPr algn="l" indent="0" marL="0">
              <a:lnSpc>
                <a:spcPct val="90000"/>
              </a:lnSpc>
              <a:buNone/>
            </a:pPr>
            <a:r>
              <a:rPr lang="en-US" sz="1200" dirty="0">
                <a:solidFill>
                  <a:srgbClr val="180939"/>
                </a:solidFill>
                <a:latin typeface="Arial" pitchFamily="34" charset="0"/>
                <a:ea typeface="Arial" pitchFamily="34" charset="-122"/>
                <a:cs typeface="Arial" pitchFamily="34" charset="-120"/>
              </a:rPr>
              <a:t>Учёные, инженеры и мастера придумывают полезные вещи, которые делают жизнь проще. Их идеи помогают стране двигаться вперёд, а людям — работать умнее и удобнее.
</a:t>
            </a:r>
            <a:endParaRPr lang="en-US" sz="1500" dirty="0"/>
          </a:p>
        </p:txBody>
      </p:sp>
      <p:sp>
        <p:nvSpPr>
          <p:cNvPr id="20" name="Text 5"/>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18</a:t>
            </a:r>
            <a:endParaRPr lang="en-US" sz="18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6014528" y="1081020"/>
            <a:ext cx="2809267" cy="37653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sp>
        <p:nvSpPr>
          <p:cNvPr id="10" name="Text 0"/>
          <p:cNvSpPr txBox="1"/>
          <p:nvPr/>
        </p:nvSpPr>
        <p:spPr>
          <a:xfrm>
            <a:off x="396650" y="399850"/>
            <a:ext cx="6617100" cy="387900"/>
          </a:xfrm>
          <a:prstGeom prst="rect">
            <a:avLst/>
          </a:prstGeom>
          <a:noFill/>
          <a:ln/>
        </p:spPr>
        <p:txBody>
          <a:bodyPr wrap="square" lIns="0" tIns="0" rIns="0" bIns="0" rtlCol="0" anchor="t"/>
          <a:lstStyle/>
          <a:p>
            <a:pPr algn="l" indent="0" marL="0">
              <a:lnSpc>
                <a:spcPct val="90000"/>
              </a:lnSpc>
              <a:buNone/>
            </a:pPr>
            <a:r>
              <a:rPr lang="en-US" sz="2360" b="1" dirty="0">
                <a:solidFill>
                  <a:srgbClr val="FFFFFF"/>
                </a:solidFill>
                <a:latin typeface="Arial" pitchFamily="34" charset="0"/>
                <a:ea typeface="Arial" pitchFamily="34" charset="-122"/>
                <a:cs typeface="Arial" pitchFamily="34" charset="-120"/>
              </a:rPr>
              <a:t>Какие качества помогают хорошо трудиться
</a:t>
            </a:r>
            <a:endParaRPr lang="en-US" sz="2360" dirty="0"/>
          </a:p>
        </p:txBody>
      </p:sp>
      <p:sp>
        <p:nvSpPr>
          <p:cNvPr id="11" name="Text 1"/>
          <p:cNvSpPr txBox="1"/>
          <p:nvPr/>
        </p:nvSpPr>
        <p:spPr>
          <a:xfrm>
            <a:off x="535600" y="1453375"/>
            <a:ext cx="1377600" cy="1248000"/>
          </a:xfrm>
          <a:prstGeom prst="rect">
            <a:avLst/>
          </a:prstGeom>
          <a:noFill/>
          <a:ln/>
        </p:spPr>
        <p:txBody>
          <a:bodyPr wrap="square" lIns="0" tIns="0" rIns="0" bIns="0" rtlCol="0" anchor="t"/>
          <a:lstStyle/>
          <a:p>
            <a:pPr algn="l" indent="0" marL="0">
              <a:lnSpc>
                <a:spcPct val="90000"/>
              </a:lnSpc>
              <a:buNone/>
            </a:pPr>
            <a:r>
              <a:rPr lang="en-US" sz="1000" b="1" dirty="0">
                <a:solidFill>
                  <a:srgbClr val="000000"/>
                </a:solidFill>
                <a:latin typeface="Arial" pitchFamily="34" charset="0"/>
                <a:ea typeface="Arial" pitchFamily="34" charset="-122"/>
                <a:cs typeface="Arial" pitchFamily="34" charset="-120"/>
              </a:rPr>
              <a:t>Трудолюбие и терпение
</a:t>
            </a:r>
            <a:pPr algn="l" indent="0" marL="0">
              <a:lnSpc>
                <a:spcPct val="9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850" dirty="0">
                <a:solidFill>
                  <a:srgbClr val="000000"/>
                </a:solidFill>
                <a:latin typeface="Arial" pitchFamily="34" charset="0"/>
                <a:ea typeface="Arial" pitchFamily="34" charset="-122"/>
                <a:cs typeface="Arial" pitchFamily="34" charset="-120"/>
              </a:rPr>
              <a:t>Трудолюбивый человек не ленится и спокойно доводит дело до конца. Терпение помогает не сердиться, если задача сложная, а ещё не бросать её на полпути.
</a:t>
            </a:r>
            <a:endParaRPr lang="en-US" sz="1000" dirty="0"/>
          </a:p>
        </p:txBody>
      </p:sp>
      <p:sp>
        <p:nvSpPr>
          <p:cNvPr id="12" name="Text 2"/>
          <p:cNvSpPr txBox="1"/>
          <p:nvPr/>
        </p:nvSpPr>
        <p:spPr>
          <a:xfrm>
            <a:off x="3375030" y="1453375"/>
            <a:ext cx="1371000" cy="1248000"/>
          </a:xfrm>
          <a:prstGeom prst="rect">
            <a:avLst/>
          </a:prstGeom>
          <a:noFill/>
          <a:ln/>
        </p:spPr>
        <p:txBody>
          <a:bodyPr wrap="square" lIns="0" tIns="0" rIns="0" bIns="0" rtlCol="0" anchor="t"/>
          <a:lstStyle/>
          <a:p>
            <a:pPr algn="l" indent="0" marL="0">
              <a:lnSpc>
                <a:spcPct val="90000"/>
              </a:lnSpc>
              <a:buNone/>
            </a:pPr>
            <a:r>
              <a:rPr lang="en-US" sz="1000" b="1" dirty="0">
                <a:solidFill>
                  <a:srgbClr val="FFFFFF"/>
                </a:solidFill>
                <a:latin typeface="Arial" pitchFamily="34" charset="0"/>
                <a:ea typeface="Arial" pitchFamily="34" charset="-122"/>
                <a:cs typeface="Arial" pitchFamily="34" charset="-120"/>
              </a:rPr>
              <a:t>Ответственность и честность
</a:t>
            </a:r>
            <a:pPr algn="l" indent="0" marL="0">
              <a:lnSpc>
                <a:spcPct val="9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850" dirty="0">
                <a:solidFill>
                  <a:srgbClr val="FFFFFF"/>
                </a:solidFill>
                <a:latin typeface="Arial" pitchFamily="34" charset="0"/>
                <a:ea typeface="Arial" pitchFamily="34" charset="-122"/>
                <a:cs typeface="Arial" pitchFamily="34" charset="-120"/>
              </a:rPr>
              <a:t>Ответственный работник старается сделать всё вовремя и аккуратно. Честность помогает не скрывать ошибку, а исправить её, чтобы дело получилось надёжным и полезным.
</a:t>
            </a:r>
            <a:endParaRPr lang="en-US" sz="1000" dirty="0"/>
          </a:p>
        </p:txBody>
      </p:sp>
      <p:sp>
        <p:nvSpPr>
          <p:cNvPr id="13" name="Text 3"/>
          <p:cNvSpPr txBox="1"/>
          <p:nvPr/>
        </p:nvSpPr>
        <p:spPr>
          <a:xfrm>
            <a:off x="543551" y="3317256"/>
            <a:ext cx="1377600" cy="1248000"/>
          </a:xfrm>
          <a:prstGeom prst="rect">
            <a:avLst/>
          </a:prstGeom>
          <a:noFill/>
          <a:ln/>
        </p:spPr>
        <p:txBody>
          <a:bodyPr wrap="square" lIns="0" tIns="0" rIns="0" bIns="0" rtlCol="0" anchor="t"/>
          <a:lstStyle/>
          <a:p>
            <a:pPr algn="l" indent="0" marL="0">
              <a:lnSpc>
                <a:spcPct val="90000"/>
              </a:lnSpc>
              <a:buNone/>
            </a:pPr>
            <a:r>
              <a:rPr lang="en-US" sz="1000" b="1" dirty="0">
                <a:solidFill>
                  <a:srgbClr val="FFFFFF"/>
                </a:solidFill>
                <a:latin typeface="Arial" pitchFamily="34" charset="0"/>
                <a:ea typeface="Arial" pitchFamily="34" charset="-122"/>
                <a:cs typeface="Arial" pitchFamily="34" charset="-120"/>
              </a:rPr>
              <a:t>Внимательность и аккуратность
</a:t>
            </a:r>
            <a:pPr algn="l" indent="0" marL="0">
              <a:lnSpc>
                <a:spcPct val="9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100" dirty="0">
                <a:solidFill>
                  <a:srgbClr val="FFFFFF"/>
                </a:solidFill>
                <a:latin typeface="Arial" pitchFamily="34" charset="0"/>
                <a:ea typeface="Arial" pitchFamily="34" charset="-122"/>
                <a:cs typeface="Arial" pitchFamily="34" charset="-120"/>
              </a:rPr>
              <a:t>
</a:t>
            </a:r>
            <a:pPr algn="l" indent="0" marL="0">
              <a:lnSpc>
                <a:spcPct val="90000"/>
              </a:lnSpc>
              <a:buNone/>
            </a:pPr>
            <a:r>
              <a:rPr lang="en-US" sz="850" dirty="0">
                <a:solidFill>
                  <a:srgbClr val="FFFFFF"/>
                </a:solidFill>
                <a:latin typeface="Arial" pitchFamily="34" charset="0"/>
                <a:ea typeface="Arial" pitchFamily="34" charset="-122"/>
                <a:cs typeface="Arial" pitchFamily="34" charset="-120"/>
              </a:rPr>
              <a:t>Внимательный человек замечает мелочи, а аккуратный не спешит мимо правил. Эти качества особенно важны там, где нужно считать, измерять, лечить или строить.
</a:t>
            </a:r>
            <a:endParaRPr lang="en-US" sz="1000" dirty="0"/>
          </a:p>
        </p:txBody>
      </p:sp>
      <p:sp>
        <p:nvSpPr>
          <p:cNvPr id="14" name="Text 4"/>
          <p:cNvSpPr txBox="1"/>
          <p:nvPr/>
        </p:nvSpPr>
        <p:spPr>
          <a:xfrm>
            <a:off x="3381545" y="3321960"/>
            <a:ext cx="1371000" cy="1248000"/>
          </a:xfrm>
          <a:prstGeom prst="rect">
            <a:avLst/>
          </a:prstGeom>
          <a:noFill/>
          <a:ln/>
        </p:spPr>
        <p:txBody>
          <a:bodyPr wrap="square" lIns="0" tIns="0" rIns="0" bIns="0" rtlCol="0" anchor="t"/>
          <a:lstStyle/>
          <a:p>
            <a:pPr algn="l" indent="0" marL="0">
              <a:lnSpc>
                <a:spcPct val="90000"/>
              </a:lnSpc>
              <a:buNone/>
            </a:pPr>
            <a:r>
              <a:rPr lang="en-US" sz="1000" b="1" dirty="0">
                <a:solidFill>
                  <a:srgbClr val="000000"/>
                </a:solidFill>
                <a:latin typeface="Arial" pitchFamily="34" charset="0"/>
                <a:ea typeface="Arial" pitchFamily="34" charset="-122"/>
                <a:cs typeface="Arial" pitchFamily="34" charset="-120"/>
              </a:rPr>
              <a:t>Любознательность и смелость учиться
</a:t>
            </a:r>
            <a:pPr algn="l" indent="0" marL="0">
              <a:lnSpc>
                <a:spcPct val="9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100" dirty="0">
                <a:solidFill>
                  <a:srgbClr val="000000"/>
                </a:solidFill>
                <a:latin typeface="Arial" pitchFamily="34" charset="0"/>
                <a:ea typeface="Arial" pitchFamily="34" charset="-122"/>
                <a:cs typeface="Arial" pitchFamily="34" charset="-120"/>
              </a:rPr>
              <a:t>
</a:t>
            </a:r>
            <a:pPr algn="l" indent="0" marL="0">
              <a:lnSpc>
                <a:spcPct val="90000"/>
              </a:lnSpc>
              <a:buNone/>
            </a:pPr>
            <a:r>
              <a:rPr lang="en-US" sz="850" dirty="0">
                <a:solidFill>
                  <a:srgbClr val="000000"/>
                </a:solidFill>
                <a:latin typeface="Arial" pitchFamily="34" charset="0"/>
                <a:ea typeface="Arial" pitchFamily="34" charset="-122"/>
                <a:cs typeface="Arial" pitchFamily="34" charset="-120"/>
              </a:rPr>
              <a:t>Любознательный человек задаёт вопросы и хочет узнавать новое. Если что-то не выходит сразу, он пробует снова, потому что настоящее мастерство растёт из старания.
</a:t>
            </a:r>
            <a:endParaRPr lang="en-US" sz="1000" dirty="0"/>
          </a:p>
        </p:txBody>
      </p:sp>
      <p:sp>
        <p:nvSpPr>
          <p:cNvPr id="15" name="Text 5"/>
          <p:cNvSpPr txBox="1"/>
          <p:nvPr/>
        </p:nvSpPr>
        <p:spPr>
          <a:xfrm>
            <a:off x="8435340" y="4482077"/>
            <a:ext cx="326431" cy="1661993"/>
          </a:xfrm>
          <a:prstGeom prst="rect">
            <a:avLst/>
          </a:prstGeom>
          <a:noFill/>
          <a:ln/>
        </p:spPr>
        <p:txBody>
          <a:bodyPr wrap="square" lIns="0" tIns="0" rIns="0" bIns="0" rtlCol="0" anchor="t"/>
          <a:lstStyle/>
          <a:p>
            <a:pPr algn="r" indent="0" marL="0">
              <a:lnSpc>
                <a:spcPct val="100000"/>
              </a:lnSpc>
              <a:buNone/>
            </a:pPr>
            <a:r>
              <a:rPr lang="en-US" sz="1800" b="1" dirty="0">
                <a:solidFill>
                  <a:srgbClr val="000000"/>
                </a:solidFill>
                <a:latin typeface="Arial" pitchFamily="34" charset="0"/>
                <a:ea typeface="Arial" pitchFamily="34" charset="-122"/>
                <a:cs typeface="Arial" pitchFamily="34" charset="-120"/>
              </a:rPr>
              <a:t>19</a:t>
            </a:r>
            <a:endParaRPr lang="en-US" sz="1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716280" y="483941"/>
            <a:ext cx="8031600" cy="1600045"/>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1242536" y="2216005"/>
            <a:ext cx="3566100" cy="2038200"/>
          </a:xfrm>
          <a:prstGeom prst="rect">
            <a:avLst/>
          </a:prstGeom>
          <a:noFill/>
          <a:ln/>
        </p:spPr>
        <p:txBody>
          <a:bodyPr wrap="square" lIns="0" tIns="0" rIns="0" bIns="0" rtlCol="0" anchor="b"/>
          <a:lstStyle/>
          <a:p>
            <a:pPr algn="l" indent="0" marL="0">
              <a:lnSpc>
                <a:spcPct val="90000"/>
              </a:lnSpc>
              <a:buNone/>
            </a:pPr>
            <a:r>
              <a:rPr lang="en-US" sz="3600" b="1" dirty="0">
                <a:solidFill>
                  <a:srgbClr val="FFFFFF"/>
                </a:solidFill>
                <a:latin typeface="Arial" pitchFamily="34" charset="0"/>
                <a:ea typeface="Arial" pitchFamily="34" charset="-122"/>
                <a:cs typeface="Arial" pitchFamily="34" charset="-120"/>
              </a:rPr>
              <a:t>Труд делает жизнь страны сильнее
</a:t>
            </a:r>
            <a:endParaRPr lang="en-US" sz="3600" dirty="0"/>
          </a:p>
        </p:txBody>
      </p:sp>
      <p:sp>
        <p:nvSpPr>
          <p:cNvPr id="7" name="Text 1"/>
          <p:cNvSpPr txBox="1"/>
          <p:nvPr/>
        </p:nvSpPr>
        <p:spPr>
          <a:xfrm>
            <a:off x="5327650" y="2724316"/>
            <a:ext cx="3456300" cy="1529700"/>
          </a:xfrm>
          <a:prstGeom prst="rect">
            <a:avLst/>
          </a:prstGeom>
          <a:noFill/>
          <a:ln/>
        </p:spPr>
        <p:txBody>
          <a:bodyPr wrap="square" lIns="0" tIns="0" rIns="0" bIns="0" rtlCol="0" anchor="b"/>
          <a:lstStyle/>
          <a:p>
            <a:pPr algn="l" indent="0" marL="0">
              <a:lnSpc>
                <a:spcPct val="100000"/>
              </a:lnSpc>
              <a:buNone/>
            </a:pPr>
            <a:r>
              <a:rPr lang="en-US" sz="1400" dirty="0">
                <a:solidFill>
                  <a:srgbClr val="FFFFFF"/>
                </a:solidFill>
                <a:latin typeface="Arial" pitchFamily="34" charset="0"/>
                <a:ea typeface="Arial" pitchFamily="34" charset="-122"/>
                <a:cs typeface="Arial" pitchFamily="34" charset="-120"/>
              </a:rPr>
              <a:t>Россия держится на труде многих людей: учителей, врачей, строителей, фермеров и рабочих. Когда каждый делает своё дело честно и хорошо, жизнь становится удобнее, светлее и добрее.
</a:t>
            </a:r>
            <a:endParaRPr lang="en-US" sz="14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2026-05-25T22:45:28Z</dcterms:created>
  <dcterms:modified xsi:type="dcterms:W3CDTF">2026-05-25T22:45:28Z</dcterms:modified>
</cp:coreProperties>
</file>