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jpeg"/><Relationship Id="rId5" Type="http://schemas.openxmlformats.org/officeDocument/2006/relationships/image" Target="../media/image-4-5.jpe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jpe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46125" y="2777731"/>
            <a:ext cx="9238500" cy="241788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2775" y="445025"/>
            <a:ext cx="6917100" cy="58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1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Разделительный твёрдый знак: маленький знак с большой работой
</a:t>
            </a:r>
            <a:endParaRPr lang="en-US" sz="2016" dirty="0"/>
          </a:p>
        </p:txBody>
      </p:sp>
      <p:sp>
        <p:nvSpPr>
          <p:cNvPr id="6" name="Text 1"/>
          <p:cNvSpPr txBox="1"/>
          <p:nvPr/>
        </p:nvSpPr>
        <p:spPr>
          <a:xfrm>
            <a:off x="372775" y="2443700"/>
            <a:ext cx="5329500" cy="19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372775" y="1269725"/>
            <a:ext cx="4538100" cy="106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Маленький ъ помогает словам читаться правильно и без путаницы.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61900" y="967150"/>
            <a:ext cx="3273400" cy="3276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55800" y="1588705"/>
            <a:ext cx="4555200" cy="58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1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нужен разделительный твёрдый знак
</a:t>
            </a:r>
            <a:endParaRPr lang="en-US" sz="2017" dirty="0"/>
          </a:p>
        </p:txBody>
      </p:sp>
      <p:sp>
        <p:nvSpPr>
          <p:cNvPr id="6" name="Text 2"/>
          <p:cNvSpPr txBox="1"/>
          <p:nvPr/>
        </p:nvSpPr>
        <p:spPr>
          <a:xfrm>
            <a:off x="355800" y="2531185"/>
            <a:ext cx="4555200" cy="99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Ъ помогает приставке и корню не сливаться. В словах подъезд, объём и объявление после приставки слышится короткий [й], поэтому без знака слово читалось бы иначе.
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47851" y="1088883"/>
            <a:ext cx="4645200" cy="91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Разделительный твёрдый знак пишется после приставки, если она оканчивается на согласную. Это первый шаг, без него правило не работает.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434775" y="2361774"/>
            <a:ext cx="4645200" cy="91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Следом смотрим на первую букву корня: е, ё, ю или я. Именно перед этими буквами нужен ъ, чтобы они не сливались с приставкой.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434776" y="3637633"/>
            <a:ext cx="4645200" cy="91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 ъ стоит между частями слова и помогает читать его правильно. Это не буква для звука, а знак-разделитель с важной работой.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445025"/>
            <a:ext cx="6934200" cy="4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правило написания ъ
</a:t>
            </a:r>
            <a:endParaRPr lang="en-US" sz="2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8100" y="984484"/>
            <a:ext cx="2745600" cy="210478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99100" y="984484"/>
            <a:ext cx="2745600" cy="210478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0225" y="975309"/>
            <a:ext cx="2745600" cy="210478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285225" y="3651953"/>
            <a:ext cx="27456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 слове есть приставка об-, от-, под- или пред-, стоит посмотреть дальше. Перед е, ё, ю, я после такой приставки часто появляется ъ, и слово сразу становится понятнее.
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285225" y="3209350"/>
            <a:ext cx="2745600" cy="32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Приставка уже подсказывает ответ
</a:t>
            </a:r>
            <a:endParaRPr lang="en-US" sz="1228" dirty="0"/>
          </a:p>
        </p:txBody>
      </p:sp>
      <p:sp>
        <p:nvSpPr>
          <p:cNvPr id="12" name="Text 3"/>
          <p:cNvSpPr txBox="1"/>
          <p:nvPr/>
        </p:nvSpPr>
        <p:spPr>
          <a:xfrm>
            <a:off x="3256200" y="3651952"/>
            <a:ext cx="26580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словах съезд, подъезд и объезд твёрдый знак стоит между приставкой и корнем. Он словно маленький указатель: здесь части слова нужно читать отдельно, а не слеплять в одну дорожку.
</a:t>
            </a:r>
            <a:endParaRPr lang="en-US" sz="1086" dirty="0"/>
          </a:p>
        </p:txBody>
      </p:sp>
      <p:sp>
        <p:nvSpPr>
          <p:cNvPr id="13" name="Text 4"/>
          <p:cNvSpPr txBox="1"/>
          <p:nvPr/>
        </p:nvSpPr>
        <p:spPr>
          <a:xfrm>
            <a:off x="3256200" y="3209350"/>
            <a:ext cx="2658000" cy="32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 в нужном месте
</a:t>
            </a:r>
            <a:endParaRPr lang="en-US" sz="1600" dirty="0"/>
          </a:p>
        </p:txBody>
      </p:sp>
      <p:sp>
        <p:nvSpPr>
          <p:cNvPr id="14" name="Text 5"/>
          <p:cNvSpPr txBox="1"/>
          <p:nvPr/>
        </p:nvSpPr>
        <p:spPr>
          <a:xfrm>
            <a:off x="6139575" y="3645952"/>
            <a:ext cx="26961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разъярённый и изъян тоже показывают это правило. На рисунке удобно поставить стрелку от приставки к буквам е, ё, ю, я, чтобы место ъ запомнилось с первого взгляда.
</a:t>
            </a:r>
            <a:endParaRPr lang="en-US" sz="1158" dirty="0"/>
          </a:p>
        </p:txBody>
      </p:sp>
      <p:sp>
        <p:nvSpPr>
          <p:cNvPr id="15" name="Text 6"/>
          <p:cNvSpPr txBox="1"/>
          <p:nvPr/>
        </p:nvSpPr>
        <p:spPr>
          <a:xfrm>
            <a:off x="6139575" y="3203350"/>
            <a:ext cx="2696100" cy="32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3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Хороший помощник для памяти
</a:t>
            </a:r>
            <a:endParaRPr lang="en-US" sz="1331" dirty="0"/>
          </a:p>
        </p:txBody>
      </p:sp>
      <p:sp>
        <p:nvSpPr>
          <p:cNvPr id="16" name="Text 7"/>
          <p:cNvSpPr txBox="1"/>
          <p:nvPr/>
        </p:nvSpPr>
        <p:spPr>
          <a:xfrm>
            <a:off x="372775" y="445025"/>
            <a:ext cx="5898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каких приставок пишется ъ
</a:t>
            </a:r>
            <a:endParaRPr lang="en-US" sz="25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288" y="1465125"/>
            <a:ext cx="8419124" cy="3186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578525"/>
            <a:ext cx="84321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проверить, нужен ли ъ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5950" y="1080125"/>
            <a:ext cx="8432100" cy="2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Пошаговая проверка правила для приставок и букв е, ё, ю, я.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5800" y="1383100"/>
            <a:ext cx="5446200" cy="157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
</a:t>
            </a:r>
            <a:pPr algn="l" indent="0" marL="0">
              <a:lnSpc>
                <a:spcPct val="115000"/>
              </a:lnSpc>
              <a:buNone/>
            </a:pPr>
            <a:r>
              <a:rPr lang="en-US" sz="2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в этом наборе помогают увидеть правило особенно чётко.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355800" y="3181896"/>
            <a:ext cx="5201400" cy="73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примеры показывают, что после приставки перед е твёрдый знак нужен не случайно, а для правильного чтения слова.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355800" y="3926651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примеры: подъезд, объезд, разъезд, предъюбилейный
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447851" y="1088883"/>
            <a:ext cx="4645200" cy="91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словах съёмка, подъём и разъём буква ё идёт после приставки и разделяется твёрдым знаком. Так слово читается ясно и без спотыкания.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434775" y="2361774"/>
            <a:ext cx="4645200" cy="91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Ъ помогает сразу заметить, где заканчивается приставка и где начинается корень. Без него сочетание выглядело бы слитным и менее удобным для чтения.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434776" y="3637633"/>
            <a:ext cx="4645200" cy="91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слова часто встречаются в жизни: на уроке, в тексте, в названии действий и предметов. Поэтому правило с ё полезно запомнить особенно хорошо.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445025"/>
            <a:ext cx="6942600" cy="4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с буквой ё после ъ
</a:t>
            </a:r>
            <a:endParaRPr lang="en-US" sz="2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72775" y="445025"/>
            <a:ext cx="6917100" cy="4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с буквой ю после ъ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3041949" y="1121875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словах предъюбилейный и адъютант ъ стоит перед ю после приставки на согласную. Он не даёт буквам слиться в одно длинное сочетание.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041949" y="2045500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Правило работает и в редких словах, например разъюлить. Если после приставки идёт ю, твёрдый знак обычно нужен для разделения частей слова.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3041949" y="2969125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3 класса важно запомнить простую проверку: есть приставка, она оканчивается на согласную, после неё стоит ю — значит, пишем ъ.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3041949" y="3892750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знак помогает читать слово по частям. А когда слово читается по частям, оно и пишется без лишних сюрпризов.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9750" y="1532833"/>
            <a:ext cx="449400" cy="449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5925" y="2415515"/>
            <a:ext cx="337050" cy="449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7837" y="3297168"/>
            <a:ext cx="393225" cy="449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7837" y="4178821"/>
            <a:ext cx="393225" cy="4494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5800" y="578525"/>
            <a:ext cx="6934200" cy="53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с буквой я после ъ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1284000" y="1781933"/>
            <a:ext cx="57978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приставки об- перед я пишется ъ. Он отделяет приставку от корня и помогает сразу прочитать слово правильно, без слияния звуков.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1284000" y="1473962"/>
            <a:ext cx="57978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Объявление
</a:t>
            </a:r>
            <a:endParaRPr lang="en-US" sz="1600" dirty="0"/>
          </a:p>
        </p:txBody>
      </p:sp>
      <p:sp>
        <p:nvSpPr>
          <p:cNvPr id="12" name="Text 4"/>
          <p:cNvSpPr txBox="1"/>
          <p:nvPr/>
        </p:nvSpPr>
        <p:spPr>
          <a:xfrm>
            <a:off x="1284000" y="2664615"/>
            <a:ext cx="57978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этом слове твёрдый знак показывает, что после приставки раз- начинается корень с я. Знак делает чтение спокойным и понятным.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1284000" y="2356644"/>
            <a:ext cx="57978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Разъяснить
</a:t>
            </a:r>
            <a:endParaRPr lang="en-US" sz="1600" dirty="0"/>
          </a:p>
        </p:txBody>
      </p:sp>
      <p:sp>
        <p:nvSpPr>
          <p:cNvPr id="14" name="Text 6"/>
          <p:cNvSpPr txBox="1"/>
          <p:nvPr/>
        </p:nvSpPr>
        <p:spPr>
          <a:xfrm>
            <a:off x="1284000" y="3546268"/>
            <a:ext cx="57978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я после приставки из- тоже нужен ъ. Благодаря ему слово легко разобрать на части и записать без ошибки.
</a:t>
            </a:r>
            <a:endParaRPr lang="en-US" sz="1000" dirty="0"/>
          </a:p>
        </p:txBody>
      </p:sp>
      <p:sp>
        <p:nvSpPr>
          <p:cNvPr id="15" name="Text 7"/>
          <p:cNvSpPr txBox="1"/>
          <p:nvPr/>
        </p:nvSpPr>
        <p:spPr>
          <a:xfrm>
            <a:off x="1284000" y="3238297"/>
            <a:ext cx="57978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Изъявить
</a:t>
            </a:r>
            <a:endParaRPr lang="en-US" sz="1600" dirty="0"/>
          </a:p>
        </p:txBody>
      </p:sp>
      <p:sp>
        <p:nvSpPr>
          <p:cNvPr id="16" name="Text 8"/>
          <p:cNvSpPr txBox="1"/>
          <p:nvPr/>
        </p:nvSpPr>
        <p:spPr>
          <a:xfrm>
            <a:off x="1284000" y="4427921"/>
            <a:ext cx="57978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ъ снова помогает отделить приставку от следующей буквы я. Это маленький знак, но он отлично справляется со своей работой.
</a:t>
            </a:r>
            <a:endParaRPr lang="en-US" sz="1000" dirty="0"/>
          </a:p>
        </p:txBody>
      </p:sp>
      <p:sp>
        <p:nvSpPr>
          <p:cNvPr id="17" name="Text 9"/>
          <p:cNvSpPr txBox="1"/>
          <p:nvPr/>
        </p:nvSpPr>
        <p:spPr>
          <a:xfrm>
            <a:off x="1284000" y="4119950"/>
            <a:ext cx="57978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Подъячий
</a:t>
            </a:r>
            <a:endParaRPr lang="en-US" sz="16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5800" y="1383100"/>
            <a:ext cx="5446200" cy="157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pPr algn="l" indent="0" marL="0">
              <a:lnSpc>
                <a:spcPct val="115000"/>
              </a:lnSpc>
              <a:buNone/>
            </a:pPr>
            <a:r>
              <a:rPr lang="en-US" sz="2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знака часто путают, но у каждого своя работа.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355800" y="3181896"/>
            <a:ext cx="5201400" cy="73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Ъ не смягчает согласную, а ь может помогать обозначать мягкость. Твёрдый знак нужен для разделения частей слова после приставки перед е, ё, ю, я.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355800" y="3926651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Правило русского языка для начальной школы
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5175" y="980665"/>
            <a:ext cx="4137300" cy="208077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03050" y="981182"/>
            <a:ext cx="4142400" cy="208333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15175" y="3695827"/>
            <a:ext cx="4142400" cy="7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«съел» и «сел» выглядят похоже, но читаются по-разному. В первом слове есть разделительный твёрдый знак, поэтому после приставки слышится отдельный звук [й].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315175" y="3301450"/>
            <a:ext cx="4142400" cy="29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 слово — два разных чтения
</a:t>
            </a:r>
            <a:endParaRPr lang="en-US" sz="1600" dirty="0"/>
          </a:p>
        </p:txBody>
      </p:sp>
      <p:sp>
        <p:nvSpPr>
          <p:cNvPr id="11" name="Text 3"/>
          <p:cNvSpPr txBox="1"/>
          <p:nvPr/>
        </p:nvSpPr>
        <p:spPr>
          <a:xfrm>
            <a:off x="4703050" y="3301450"/>
            <a:ext cx="4142400" cy="29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знак меняет смысл
</a:t>
            </a:r>
            <a:endParaRPr lang="en-US" sz="1600" dirty="0"/>
          </a:p>
        </p:txBody>
      </p:sp>
      <p:sp>
        <p:nvSpPr>
          <p:cNvPr id="12" name="Text 4"/>
          <p:cNvSpPr txBox="1"/>
          <p:nvPr/>
        </p:nvSpPr>
        <p:spPr>
          <a:xfrm>
            <a:off x="4703050" y="3695827"/>
            <a:ext cx="4142400" cy="7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 «подъезд» и «поезд» показывает, как маленький ъ помогает не смешивать части слова. Без него слово читалось бы иначе, а значит, могло бы стать непонятным.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372775" y="445025"/>
            <a:ext cx="58980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1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Похожие слова, которые легко перепутать
</a:t>
            </a:r>
            <a:endParaRPr lang="en-US" sz="219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2775" y="445025"/>
            <a:ext cx="58980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ъ не пишется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18348" y="2574600"/>
            <a:ext cx="1843200" cy="13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ищем приставку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 слове нет приставки, твёрдый знак не нужен. Сначала проверяем, есть ли вообще приставка, а потом смотрим на следующую букву.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154889" y="1967125"/>
            <a:ext cx="1843200" cy="13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проверяем букву после неё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приставки ъ не пишется перед а, о, у, и, ы, э. В словах вроде «подушка» и «приехать» он не требуется.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5537475" y="1440150"/>
            <a:ext cx="1843200" cy="131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Значит, лишний знак не ставим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после приставки стоит не е, ё, ю или я, разделительный твёрдый знак обычно не нужен. Так мы не добавляем лишнюю букву.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2975" y="1594171"/>
            <a:ext cx="449400" cy="449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2975" y="2774971"/>
            <a:ext cx="449400" cy="449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2075" y="3975991"/>
            <a:ext cx="511200" cy="40896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5800" y="578525"/>
            <a:ext cx="69342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без приставки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1283900" y="1809675"/>
            <a:ext cx="5797800" cy="4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 слове нет приставки, писать ъ не нужно. Сначала важно заметить, из каких частей состоит слово, а потом уже выбирать знак.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1283900" y="1428975"/>
            <a:ext cx="5797800" cy="38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— проверка состава слова
</a:t>
            </a:r>
            <a:endParaRPr lang="en-US" sz="1600" dirty="0"/>
          </a:p>
        </p:txBody>
      </p:sp>
      <p:sp>
        <p:nvSpPr>
          <p:cNvPr id="12" name="Text 4"/>
          <p:cNvSpPr txBox="1"/>
          <p:nvPr/>
        </p:nvSpPr>
        <p:spPr>
          <a:xfrm>
            <a:off x="1283900" y="2990475"/>
            <a:ext cx="5797800" cy="4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словах «семья», «июль», «вьюнок» буквы я и ю стоят без приставки перед ними. Поэтому разделительный твёрдый знак здесь не нужен.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1283900" y="2609775"/>
            <a:ext cx="5797800" cy="38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Буквы я и ю сами по себе
</a:t>
            </a:r>
            <a:endParaRPr lang="en-US" sz="1600" dirty="0"/>
          </a:p>
        </p:txBody>
      </p:sp>
      <p:sp>
        <p:nvSpPr>
          <p:cNvPr id="14" name="Text 6"/>
          <p:cNvSpPr txBox="1"/>
          <p:nvPr/>
        </p:nvSpPr>
        <p:spPr>
          <a:xfrm>
            <a:off x="1283900" y="4171275"/>
            <a:ext cx="5797800" cy="4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3 класса главное правило простое: сначала найти приставку, потом проверить следующую букву. Если приставки нет, ъ сразу убираем из поиска.
</a:t>
            </a:r>
            <a:endParaRPr lang="en-US" sz="1000" dirty="0"/>
          </a:p>
        </p:txBody>
      </p:sp>
      <p:sp>
        <p:nvSpPr>
          <p:cNvPr id="15" name="Text 7"/>
          <p:cNvSpPr txBox="1"/>
          <p:nvPr/>
        </p:nvSpPr>
        <p:spPr>
          <a:xfrm>
            <a:off x="1283900" y="3790575"/>
            <a:ext cx="5797800" cy="38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спешим с ответом
</a:t>
            </a:r>
            <a:endParaRPr lang="en-US" sz="16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288" y="1465125"/>
            <a:ext cx="8419124" cy="3186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578525"/>
            <a:ext cx="84321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проверки слова на ъ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5950" y="1080125"/>
            <a:ext cx="8432100" cy="2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помогает быстро решить, нужен ли разделительный твёрдый знак в слове.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41949" y="1121875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дети забывают поставить ъ в словах «подъезд», «объявление» и «съёмка». Тогда слово читается не так, как нужно, и сразу просится исправление.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55800" y="445025"/>
            <a:ext cx="6934200" cy="4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ошибки учеников
</a:t>
            </a:r>
            <a:endParaRPr lang="en-US" sz="2000" dirty="0"/>
          </a:p>
        </p:txBody>
      </p:sp>
      <p:sp>
        <p:nvSpPr>
          <p:cNvPr id="10" name="Text 3"/>
          <p:cNvSpPr txBox="1"/>
          <p:nvPr/>
        </p:nvSpPr>
        <p:spPr>
          <a:xfrm>
            <a:off x="3041949" y="2045500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одна ошибка — перепутать ъ и ь, например в слове «съел». Эти знаки похожи внешне, но работают по-разному и дружить между собой не любят.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3041949" y="2969125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Ошибка часто появляется, если не заметить приставку. Стоит пропустить её глазами — и знак исчезает, хотя в слове он очень нужен.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3041949" y="3892750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не ошибиться, полезно читать слово медленно и проверять первую букву после приставки. Такой способ помогает слову «сказать» всё правильно.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61415" y="0"/>
            <a:ext cx="4480471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477275"/>
            <a:ext cx="3964200" cy="75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Запоминалка для правила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10625" y="1622571"/>
            <a:ext cx="3509400" cy="135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Запомнить правило помогает короткая фраза: после приставки на согласную перед е, ё, ю, я пишется ъ. Он стоит как маленький разделитель между частями слова.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10625" y="3195496"/>
            <a:ext cx="3509400" cy="135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одна подсказка звучит так: «Приставка крепкая — знак разделительный». Если представить ъ как аккуратный мостик, правило запоминается быстрее и веселей.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5800" y="1383100"/>
            <a:ext cx="5446200" cy="157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
</a:t>
            </a:r>
            <a:pPr algn="l" indent="0" marL="0">
              <a:lnSpc>
                <a:spcPct val="115000"/>
              </a:lnSpc>
              <a:buNone/>
            </a:pPr>
            <a:r>
              <a:rPr lang="en-US" sz="2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буквы требуют разделительного знака после приставки на согласную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355800" y="3181896"/>
            <a:ext cx="5201400" cy="73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перед этими буквами пишется ъ. Он помогает словам читаться правильно и не даёт приставке слипнуться с корнем.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355800" y="3926651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Правило русского языка: разделительный твёрдый знак пишется после приставки перед е, ё, ю, я.
</a:t>
            </a:r>
            <a:endParaRPr lang="en-US" sz="9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288" y="1465125"/>
            <a:ext cx="8419124" cy="3186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578525"/>
            <a:ext cx="84321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делать, если слово встретилось в диктанте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5950" y="1080125"/>
            <a:ext cx="8432100" cy="2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Пошаговая проверка помогает не пропустить разделительный твёрдый знак и не ошибиться при записи.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445025"/>
            <a:ext cx="6934200" cy="4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Тренировочные слова для запоминания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1476241" y="1157959"/>
            <a:ext cx="4162200" cy="83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полезно повторить слова «подъезд», «объём», «съезд» и «отъезд». В них твёрдый знак стоит после приставки и хорошо виден.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2570600" y="2265825"/>
            <a:ext cx="4108800" cy="83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можно потренироваться на словах «разъяснить», «объявление», «предъюбилейный» и «съёмка». Они помогают запомнить, что ъ пишется перед е, ё, ю, я.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3718800" y="3373700"/>
            <a:ext cx="3962100" cy="83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такие слова встречаются вместе, правило запоминается быстрее. Глаз замечает место знака, а рука уже увереннее пишет его в тетради.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446525" y="1263441"/>
            <a:ext cx="6259200" cy="63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 о разделительном твёрдом знаке
</a:t>
            </a:r>
            <a:endParaRPr lang="en-US" sz="2484" dirty="0"/>
          </a:p>
        </p:txBody>
      </p:sp>
      <p:sp>
        <p:nvSpPr>
          <p:cNvPr id="5" name="Text 1"/>
          <p:cNvSpPr txBox="1"/>
          <p:nvPr/>
        </p:nvSpPr>
        <p:spPr>
          <a:xfrm>
            <a:off x="1446525" y="2203799"/>
            <a:ext cx="6259200" cy="147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Разделительный твёрдый знак ъ нужен после приставки на согласную перед е, ё, ю, я. Найдёшь приставку — и знак сразу станет на своё место.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2026-05-21T23:50:21Z</dcterms:created>
  <dcterms:modified xsi:type="dcterms:W3CDTF">2026-05-21T23:50:21Z</dcterms:modified>
</cp:coreProperties>
</file>