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image" Target="../media/image-12-12.png"/><Relationship Id="rId13" Type="http://schemas.openxmlformats.org/officeDocument/2006/relationships/image" Target="../media/image-12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83200" y="887748"/>
            <a:ext cx="6177600" cy="30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революции: рождение советской модели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4892325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696200" y="4141213"/>
            <a:ext cx="57516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создала новую культурную реальность и новые правила.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именно 1917–1922 годы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29175" y="1241650"/>
            <a:ext cx="3778800" cy="33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Октября культура стала частью строительства нового порядка. В 1917–1922 годах решались сразу три задачи: воспитать, убедить и перестроить жизнь в условиях войны и разрухи.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Государственная культурная политика: центр управления
</a:t>
            </a:r>
            <a:endParaRPr lang="en-US" sz="2275" dirty="0"/>
          </a:p>
        </p:txBody>
      </p:sp>
      <p:sp>
        <p:nvSpPr>
          <p:cNvPr id="8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515251" y="1180275"/>
            <a:ext cx="1840286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центр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Наркомпрос, созданный в 1918 году, сосредоточил управление школой, библиотеками, театрами, музеями и издательствами. Тем самым культура была включена в систему государственного руководства.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2679714" y="1180275"/>
            <a:ext cx="1840286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на службу государству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власть рассматривала просвещение не как нейтральную сферу, а как средство формирования лояльного гражданина. Поэтому культурные учреждения должны были работать на задачи революции.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844177" y="1180275"/>
            <a:ext cx="1840286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контроля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финансирование, назначение руководителей и контроль программ государство определяло, какие формы искусства и образования поддерживаются, а какие считаются идейно чуждыми или устаревшими.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7008640" y="1180275"/>
            <a:ext cx="1840286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система управления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складывалась модель, в которой творческая инициатива существовала внутри жестких рамок политической целесообразности и административной подчиненности.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030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3574937" y="1275925"/>
            <a:ext cx="2392527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 как норма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Идеал «нового человека» связывал личное развитие с коллективной дисциплиной, трудом и готовностью подчинять частные интересы общему делу революции.
</a:t>
            </a:r>
            <a:endParaRPr lang="en-US" sz="1500" dirty="0"/>
          </a:p>
        </p:txBody>
      </p:sp>
      <p:sp>
        <p:nvSpPr>
          <p:cNvPr id="11" name="Text 2"/>
          <p:cNvSpPr txBox="1"/>
          <p:nvPr/>
        </p:nvSpPr>
        <p:spPr>
          <a:xfrm>
            <a:off x="3574937" y="3112475"/>
            <a:ext cx="2392527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модель поведения
</a:t>
            </a:r>
            <a:pPr algn="l" indent="0" marL="0">
              <a:lnSpc>
                <a:spcPct val="100000"/>
              </a:lnSpc>
              <a:buNone/>
            </a:pPr>
            <a:r>
              <a:rPr lang="en-US" sz="6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Плакаты, митинги и печатная агитация не только сообщали новости, но и задавали образ желаемого поведения, где активность и верность делу считались важнейшими качествами.
</a:t>
            </a:r>
            <a:endParaRPr lang="en-US" sz="1419" dirty="0"/>
          </a:p>
        </p:txBody>
      </p:sp>
      <p:sp>
        <p:nvSpPr>
          <p:cNvPr id="12" name="Text 3"/>
          <p:cNvSpPr txBox="1"/>
          <p:nvPr/>
        </p:nvSpPr>
        <p:spPr>
          <a:xfrm>
            <a:off x="6302867" y="1275925"/>
            <a:ext cx="2392527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Эмоция и участие
</a:t>
            </a:r>
            <a:pPr algn="l" indent="0" marL="0">
              <a:lnSpc>
                <a:spcPct val="100000"/>
              </a:lnSpc>
              <a:buNone/>
            </a:pPr>
            <a:r>
              <a:rPr lang="en-US" sz="6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Спектакли и массовые празднества превращали революцию в эмоционально переживаемое событие, вовлекая зрителя в общее чувство исторического перелома.
</a:t>
            </a:r>
            <a:endParaRPr lang="en-US" sz="1419" dirty="0"/>
          </a:p>
        </p:txBody>
      </p:sp>
      <p:sp>
        <p:nvSpPr>
          <p:cNvPr id="13" name="Text 4"/>
          <p:cNvSpPr txBox="1"/>
          <p:nvPr/>
        </p:nvSpPr>
        <p:spPr>
          <a:xfrm>
            <a:off x="6302867" y="3112475"/>
            <a:ext cx="2392527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быта
</a:t>
            </a:r>
            <a:pPr algn="l" indent="0" marL="0">
              <a:lnSpc>
                <a:spcPct val="100000"/>
              </a:lnSpc>
              <a:buNone/>
            </a:pPr>
            <a:r>
              <a:rPr lang="en-US" sz="6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Повседневность тоже переосмысливалась: от человека ожидали дисциплины, политической осведомленности и готовности к общественной работе.
</a:t>
            </a:r>
            <a:endParaRPr lang="en-US" sz="1472" dirty="0"/>
          </a:p>
        </p:txBody>
      </p:sp>
      <p:sp>
        <p:nvSpPr>
          <p:cNvPr id="14" name="Text 5"/>
          <p:cNvSpPr txBox="1"/>
          <p:nvPr/>
        </p:nvSpPr>
        <p:spPr>
          <a:xfrm>
            <a:off x="470700" y="386179"/>
            <a:ext cx="8202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как воспитание «нового человека»
</a:t>
            </a:r>
            <a:endParaRPr lang="en-US" sz="2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9500" y="845000"/>
            <a:ext cx="41904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Декрет 1919 года сделал борьбу с неграмотностью общегосударственной задачей и запустил массовое обучение взрослых.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59500" y="3981975"/>
            <a:ext cx="4190400" cy="5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6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Декрет СНК РСФСР «О ликвидации неграмотности среди населения РСФСР», 26 декабря 1919 г.
</a:t>
            </a:r>
            <a:endParaRPr lang="en-US" sz="1356" dirty="0"/>
          </a:p>
        </p:txBody>
      </p:sp>
      <p:sp>
        <p:nvSpPr>
          <p:cNvPr id="6" name="Text 3"/>
          <p:cNvSpPr txBox="1"/>
          <p:nvPr/>
        </p:nvSpPr>
        <p:spPr>
          <a:xfrm>
            <a:off x="5125299" y="845000"/>
            <a:ext cx="3579000" cy="353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1919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годом был принят декрет, ставший правовой основой кампании ликбеза.
</a:t>
            </a:r>
            <a:endParaRPr lang="en-US" sz="5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3350" y="1885703"/>
            <a:ext cx="4164900" cy="13290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школа и массовое просвещение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новая школа меняла принципы обучения: от сословности — к единой системе и связи с трудом.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перестраивалась не только организационно, но и идеологически: образование должно было стать светским, общедоступным и связанным с жизнью.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положения о единой трудовой школе, 1918–1920 гг.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Печатная культура и агитация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Печатная среда стала особенно зависимой от краткости: лозунг, заголовок и сжатый текст лучше всего работали в условиях дефицита бумаги.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Газеты и листовки были важнее всего для быстрой политической мобилизации, а плакаты усиливали воздействие за счет образности.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агитационно-печатной продукции РСФСР, 1917–1922 гг.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981" y="1104169"/>
            <a:ext cx="2796681" cy="18517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1185" y="1104169"/>
            <a:ext cx="2796681" cy="185170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15543" y="1104169"/>
            <a:ext cx="2796681" cy="185170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12" name="Text 1"/>
          <p:cNvSpPr txBox="1"/>
          <p:nvPr/>
        </p:nvSpPr>
        <p:spPr>
          <a:xfrm>
            <a:off x="419872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Лозунг на стене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стене появляется резкий рисунок, короткая рифма и лозунг, который читается за несколько секунд. Такой формат был создан для улицы, а не для кабинета: он говорил быстро, громко и на языке времени.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3259538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в картинках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«Окнах РОСТА» Маяковский и художники-агитаторы превращали военные события в последовательность понятных кадров. Даже тот, кто читал с трудом, улавливал смысл через ритм, цвет и жесткую сатиру.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6103896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срочного сообщения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листы работали как оперативная сводка и как художественный объект одновременно. В них соединялись срочность новостей, политическая оценка и выразительная графика, рассчитанная на мгновенное восприятие.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работали «Окна РОСТА»
</a:t>
            </a:r>
            <a:endParaRPr lang="en-US" sz="2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70700" y="386179"/>
            <a:ext cx="8202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эпохи перелома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624426" y="1180325"/>
            <a:ext cx="8202574" cy="11039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Энтузиазм перемен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авторы воспринимали революцию как исторический шанс и искали для литературы новый язык, способный говорить о героике, ломке старых форм и рождении иной эпохи.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24426" y="2358075"/>
            <a:ext cx="8202574" cy="11039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 утраты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писатели видели в происходящем распад привычного культурного мира, утрату устойчивости и драму человека, который не находит себе места в новом порядке.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624426" y="3535824"/>
            <a:ext cx="8202574" cy="11039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о будущем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результате литература этих лет стала пространством спора о будущем: между верой в обновление, личным сомнением и попыткой сохранить человеческое достоинство.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9500" y="845000"/>
            <a:ext cx="41904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1919 году агитационный театр особенно активно выходил на улицу и к массовому зрителю, превращая спектакль в форму политического действия.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59500" y="3981975"/>
            <a:ext cx="4190400" cy="5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обзоры культуры Гражданской войны в РСФСР, 1919–1920 гг.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125299" y="845000"/>
            <a:ext cx="3579000" cy="353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1919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стал временем, когда агитспектакли и уличные действа получили особую силу.
</a:t>
            </a:r>
            <a:endParaRPr lang="en-US" sz="5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030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322625" y="386175"/>
            <a:ext cx="84957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Кино и новая визуальная массовость
</a:t>
            </a:r>
            <a:endParaRPr lang="en-US" sz="2500" dirty="0"/>
          </a:p>
        </p:txBody>
      </p:sp>
      <p:sp>
        <p:nvSpPr>
          <p:cNvPr id="10" name="Text 2"/>
          <p:cNvSpPr txBox="1"/>
          <p:nvPr/>
        </p:nvSpPr>
        <p:spPr>
          <a:xfrm>
            <a:off x="3695096" y="1295563"/>
            <a:ext cx="4912631" cy="902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5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Быстрота и доступность
</a:t>
            </a:r>
            <a:pPr algn="l" indent="0" marL="0">
              <a:lnSpc>
                <a:spcPct val="100000"/>
              </a:lnSpc>
              <a:buNone/>
            </a:pPr>
            <a:r>
              <a:rPr lang="en-US" sz="614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Гражданской войны кино стало особенно востребованным: оно быстро доносило информацию до зрителя, а короткий формат позволял показывать хронику, агитационные сюжеты и новости даже в походных условиях.
</a:t>
            </a:r>
            <a:endParaRPr lang="en-US" sz="1315" dirty="0"/>
          </a:p>
        </p:txBody>
      </p:sp>
      <p:sp>
        <p:nvSpPr>
          <p:cNvPr id="11" name="Text 3"/>
          <p:cNvSpPr txBox="1"/>
          <p:nvPr/>
        </p:nvSpPr>
        <p:spPr>
          <a:xfrm>
            <a:off x="3695096" y="2535354"/>
            <a:ext cx="4912631" cy="902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5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впечатления
</a:t>
            </a:r>
            <a:pPr algn="l" indent="0" marL="0">
              <a:lnSpc>
                <a:spcPct val="100000"/>
              </a:lnSpc>
              <a:buNone/>
            </a:pPr>
            <a:r>
              <a:rPr lang="en-US" sz="614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Наглядность экрана усиливала эмоциональное воздействие сильнее, чем печатный текст. События войны, победы и трудовые кампании воспринимались как непосредственное зрелище, а не как отвлечённый лозунг.
</a:t>
            </a:r>
            <a:endParaRPr lang="en-US" sz="1315" dirty="0"/>
          </a:p>
        </p:txBody>
      </p:sp>
      <p:sp>
        <p:nvSpPr>
          <p:cNvPr id="12" name="Text 4"/>
          <p:cNvSpPr txBox="1"/>
          <p:nvPr/>
        </p:nvSpPr>
        <p:spPr>
          <a:xfrm>
            <a:off x="3695096" y="3775153"/>
            <a:ext cx="4912631" cy="9022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5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Кино для всех
</a:t>
            </a:r>
            <a:pPr algn="l" indent="0" marL="0">
              <a:lnSpc>
                <a:spcPct val="100000"/>
              </a:lnSpc>
              <a:buNone/>
            </a:pPr>
            <a:r>
              <a:rPr lang="en-US" sz="614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Передвижные сеансы делали кинематограф частью повседневной агитации. Для многих людей, особенно в провинции, именно кино становилось первым опытом массовой визуальной культуры нового государства.
</a:t>
            </a:r>
            <a:endParaRPr lang="en-US" sz="131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6537" y="1503496"/>
            <a:ext cx="310200" cy="31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1312" y="1503496"/>
            <a:ext cx="310200" cy="310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98137" y="1503496"/>
            <a:ext cx="310200" cy="310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689237" y="1499146"/>
            <a:ext cx="239175" cy="3189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направления
</a:t>
            </a:r>
            <a:endParaRPr lang="en-US" sz="2500" dirty="0"/>
          </a:p>
        </p:txBody>
      </p:sp>
      <p:sp>
        <p:nvSpPr>
          <p:cNvPr id="16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17" name="Text 2"/>
          <p:cNvSpPr txBox="1"/>
          <p:nvPr/>
        </p:nvSpPr>
        <p:spPr>
          <a:xfrm>
            <a:off x="434948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художественный язык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Супрематизм и другие авангардные поиски отказались от привычной перспективы и сюжета. Художники стремились выразить энергию перемен через простые геометрические формы, цвет и ритм.
</a:t>
            </a:r>
            <a:endParaRPr lang="en-US" sz="1300" dirty="0"/>
          </a:p>
        </p:txBody>
      </p:sp>
      <p:sp>
        <p:nvSpPr>
          <p:cNvPr id="18" name="Text 3"/>
          <p:cNvSpPr txBox="1"/>
          <p:nvPr/>
        </p:nvSpPr>
        <p:spPr>
          <a:xfrm>
            <a:off x="4779787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Плакат как обращение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Агитационная графика подчиняла изображение политической задаче. Крупный силуэт, резкий контраст и короткая подпись делали плакат понятным даже тем, кто читал с трудом.
</a:t>
            </a:r>
            <a:endParaRPr lang="en-US" sz="1300" dirty="0"/>
          </a:p>
        </p:txBody>
      </p:sp>
      <p:sp>
        <p:nvSpPr>
          <p:cNvPr id="19" name="Text 4"/>
          <p:cNvSpPr txBox="1"/>
          <p:nvPr/>
        </p:nvSpPr>
        <p:spPr>
          <a:xfrm>
            <a:off x="2607399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и функция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Конструктивистские идеи сближали искусство с практикой: оформление, плакат, книга и предметная среда должны были быть ясными, функциональными и рассчитанными на массовое восприятие.
</a:t>
            </a:r>
            <a:endParaRPr lang="en-US" sz="1300" dirty="0"/>
          </a:p>
        </p:txBody>
      </p:sp>
      <p:sp>
        <p:nvSpPr>
          <p:cNvPr id="20" name="Text 5"/>
          <p:cNvSpPr txBox="1"/>
          <p:nvPr/>
        </p:nvSpPr>
        <p:spPr>
          <a:xfrm>
            <a:off x="6952206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Взгляд в будущее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от академической традиции не означал простого разрушения старого. Художники искали визуальный язык будущего, который соответствовал бы революции и индустриальному времени.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57805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 коллективное действие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516869" y="1180275"/>
            <a:ext cx="2371496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8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в публичном пространстве
</a:t>
            </a:r>
            <a:pPr algn="l" indent="0" marL="0">
              <a:lnSpc>
                <a:spcPct val="100000"/>
              </a:lnSpc>
              <a:buNone/>
            </a:pPr>
            <a:r>
              <a:rPr lang="en-US" sz="67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7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Революционная песня быстро выходила за пределы сцены и партитуры. Её пели на митингах, в колоннах демонстрантов и в клубах, превращая музыку в форму коллективного действия.
</a:t>
            </a:r>
            <a:endParaRPr lang="en-US" sz="1438" dirty="0"/>
          </a:p>
        </p:txBody>
      </p:sp>
      <p:sp>
        <p:nvSpPr>
          <p:cNvPr id="11" name="Text 3"/>
          <p:cNvSpPr txBox="1"/>
          <p:nvPr/>
        </p:nvSpPr>
        <p:spPr>
          <a:xfrm>
            <a:off x="516869" y="3148926"/>
            <a:ext cx="2371496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2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Коллективное звучание
</a:t>
            </a:r>
            <a:pPr algn="l" indent="0" marL="0">
              <a:lnSpc>
                <a:spcPct val="100000"/>
              </a:lnSpc>
              <a:buNone/>
            </a:pPr>
            <a:r>
              <a:rPr lang="en-US" sz="692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5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Хоры и оркестры помогали создавать чувство единства. Массовое исполнение делало человека частью общего ритма, а не отдельным слушателем, что особенно ценилось в годы мобилизации.
</a:t>
            </a:r>
            <a:endParaRPr lang="en-US" sz="1482" dirty="0"/>
          </a:p>
        </p:txBody>
      </p:sp>
      <p:sp>
        <p:nvSpPr>
          <p:cNvPr id="12" name="Text 4"/>
          <p:cNvSpPr txBox="1"/>
          <p:nvPr/>
        </p:nvSpPr>
        <p:spPr>
          <a:xfrm>
            <a:off x="3265331" y="1180275"/>
            <a:ext cx="2371496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Привычные мелодии
</a:t>
            </a:r>
            <a:pPr algn="l" indent="0" marL="0">
              <a:lnSpc>
                <a:spcPct val="100000"/>
              </a:lnSpc>
              <a:buNone/>
            </a:pPr>
            <a:r>
              <a:rPr lang="en-US" sz="682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6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мелодии с новыми словами облегчали восприятие революционных идей. Знакомый мотив связывал перемены с привычным слуховым опытом и снижал дистанцию между идеологией и бытом.
</a:t>
            </a:r>
            <a:endParaRPr lang="en-US" sz="1460" dirty="0"/>
          </a:p>
        </p:txBody>
      </p:sp>
      <p:sp>
        <p:nvSpPr>
          <p:cNvPr id="13" name="Text 5"/>
          <p:cNvSpPr txBox="1"/>
          <p:nvPr/>
        </p:nvSpPr>
        <p:spPr>
          <a:xfrm>
            <a:off x="3265331" y="3148926"/>
            <a:ext cx="2371496" cy="16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6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как участие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2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Уличные выступления и театрализованные формы расширяли аудиторию. Музыка становилась не только искусством, но и способом участия в общественной жизни, доступным самым разным слоям населения.
</a:t>
            </a:r>
            <a:endParaRPr lang="en-US" sz="145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в переходный период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1620225" y="1577700"/>
            <a:ext cx="34269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8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1917–1918: символы перемен
</a:t>
            </a:r>
            <a:pPr algn="l" indent="0" marL="0">
              <a:lnSpc>
                <a:spcPct val="100000"/>
              </a:lnSpc>
              <a:buNone/>
            </a:pPr>
            <a:r>
              <a:rPr lang="en-US" sz="618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революции усилился запрос на памятники и знаки нового времени. В городах появляются временные агитационные сооружения, которые должны были визуально обозначить разрыв с имперским прошлым.
</a:t>
            </a:r>
            <a:endParaRPr lang="en-US" sz="1148" dirty="0"/>
          </a:p>
        </p:txBody>
      </p:sp>
      <p:sp>
        <p:nvSpPr>
          <p:cNvPr id="9" name="Text 3"/>
          <p:cNvSpPr txBox="1"/>
          <p:nvPr/>
        </p:nvSpPr>
        <p:spPr>
          <a:xfrm>
            <a:off x="2359965" y="2423642"/>
            <a:ext cx="34269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8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1918–1920: функциональный поворот
</a:t>
            </a:r>
            <a:pPr algn="l" indent="0" marL="0">
              <a:lnSpc>
                <a:spcPct val="100000"/>
              </a:lnSpc>
              <a:buNone/>
            </a:pPr>
            <a:r>
              <a:rPr lang="en-US" sz="449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1918–1920 гг. архитектурные решения всё чаще связывались с полезностью и простотой. На первый план выходят идеи функциональности, экономии материалов и выразительной формы без лишнего декора.
</a:t>
            </a:r>
            <a:endParaRPr lang="en-US" sz="1168" dirty="0"/>
          </a:p>
        </p:txBody>
      </p:sp>
      <p:sp>
        <p:nvSpPr>
          <p:cNvPr id="10" name="Text 4"/>
          <p:cNvSpPr txBox="1"/>
          <p:nvPr/>
        </p:nvSpPr>
        <p:spPr>
          <a:xfrm>
            <a:off x="3088664" y="3269638"/>
            <a:ext cx="34269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1921–1922: поиск нового языка
</a:t>
            </a:r>
            <a:pPr algn="l" indent="0" marL="0">
              <a:lnSpc>
                <a:spcPct val="100000"/>
              </a:lnSpc>
              <a:buNone/>
            </a:pPr>
            <a:r>
              <a:rPr lang="en-US" sz="444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началу 1920-х складываются первые конструктивистские подходы. Городская среда начинает мыслиться как пространство будущей индустриальной культуры, где форма подчинена социальному назначению.
</a:t>
            </a:r>
            <a:endParaRPr lang="en-US" sz="115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комсомол формировал новую молодежную среду
</a:t>
            </a:r>
            <a:endParaRPr lang="en-US" sz="2358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организации молодежи к её включению в культурную и политическую работу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030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3574937" y="1275925"/>
            <a:ext cx="2392527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как ритуал
</a:t>
            </a:r>
            <a:pPr algn="l" indent="0" marL="0">
              <a:lnSpc>
                <a:spcPct val="100000"/>
              </a:lnSpc>
              <a:buNone/>
            </a:pPr>
            <a:r>
              <a:rPr lang="en-US" sz="6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Субботники превращали труд в символ коллективной ответственности. Участие в них подчеркивало, что новая власть ожидает от граждан не только поддержки, но и личного вклада в общее дело.
</a:t>
            </a:r>
            <a:endParaRPr lang="en-US" sz="1414" dirty="0"/>
          </a:p>
        </p:txBody>
      </p:sp>
      <p:sp>
        <p:nvSpPr>
          <p:cNvPr id="11" name="Text 2"/>
          <p:cNvSpPr txBox="1"/>
          <p:nvPr/>
        </p:nvSpPr>
        <p:spPr>
          <a:xfrm>
            <a:off x="3574937" y="3112475"/>
            <a:ext cx="2392527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календарь
</a:t>
            </a:r>
            <a:pPr algn="l" indent="0" marL="0">
              <a:lnSpc>
                <a:spcPct val="100000"/>
              </a:lnSpc>
              <a:buNone/>
            </a:pPr>
            <a:r>
              <a:rPr lang="en-US" sz="6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Революционные праздники формировали новый календарь памяти. Они закрепляли в сознании людей важные события эпохи и учили воспринимать историю как совместно переживаемый опыт.
</a:t>
            </a:r>
            <a:endParaRPr lang="en-US" sz="1298" dirty="0"/>
          </a:p>
        </p:txBody>
      </p:sp>
      <p:sp>
        <p:nvSpPr>
          <p:cNvPr id="12" name="Text 3"/>
          <p:cNvSpPr txBox="1"/>
          <p:nvPr/>
        </p:nvSpPr>
        <p:spPr>
          <a:xfrm>
            <a:off x="6302867" y="1275925"/>
            <a:ext cx="2392527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Клубная жизнь
</a:t>
            </a:r>
            <a:pPr algn="l" indent="0" marL="0">
              <a:lnSpc>
                <a:spcPct val="100000"/>
              </a:lnSpc>
              <a:buNone/>
            </a:pPr>
            <a:r>
              <a:rPr lang="en-US" sz="6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Клубы становились местом чтения, бесед, кружков и досуга. Здесь повседневность соединялась с просвещением, а свободное время приобретало воспитательное и общественное значение.
</a:t>
            </a:r>
            <a:endParaRPr lang="en-US" sz="1419" dirty="0"/>
          </a:p>
        </p:txBody>
      </p:sp>
      <p:sp>
        <p:nvSpPr>
          <p:cNvPr id="13" name="Text 4"/>
          <p:cNvSpPr txBox="1"/>
          <p:nvPr/>
        </p:nvSpPr>
        <p:spPr>
          <a:xfrm>
            <a:off x="6302867" y="3112475"/>
            <a:ext cx="2392527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быта
</a:t>
            </a:r>
            <a:pPr algn="l" indent="0" marL="0">
              <a:lnSpc>
                <a:spcPct val="100000"/>
              </a:lnSpc>
              <a:buNone/>
            </a:pPr>
            <a:r>
              <a:rPr lang="en-US" sz="6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обряды и формы поведения постепенно вытесняли старые привычки. Через быт, досуг и совместные действия закреплялась идея принадлежности к единому советскому сообществу.
</a:t>
            </a:r>
            <a:endParaRPr lang="en-US" sz="1419" dirty="0"/>
          </a:p>
        </p:txBody>
      </p:sp>
      <p:sp>
        <p:nvSpPr>
          <p:cNvPr id="14" name="Text 5"/>
          <p:cNvSpPr txBox="1"/>
          <p:nvPr/>
        </p:nvSpPr>
        <p:spPr>
          <a:xfrm>
            <a:off x="470700" y="386179"/>
            <a:ext cx="8202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Советская повседневность
</a:t>
            </a:r>
            <a:endParaRPr lang="en-US" sz="2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9500" y="845000"/>
            <a:ext cx="41904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ГОЭЛРО стал символом того, что техника и наука рассматривались как основа будущего страны, а не как нейтральная сфера знаний.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59500" y="3981975"/>
            <a:ext cx="4190400" cy="5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ГОЭЛРО, 1920 год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125299" y="845000"/>
            <a:ext cx="3579000" cy="353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1920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этом году был принят план электрификации, связавший научный прогресс с государственным проектом преобразования общества.
</a:t>
            </a:r>
            <a:endParaRPr lang="en-US" sz="5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550" y="1773685"/>
            <a:ext cx="4206300" cy="134230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500" y="386175"/>
            <a:ext cx="8342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культурных потерь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5299125" y="1123175"/>
            <a:ext cx="34167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войны и кризис меняли культурную жизнь не меньше, чем политические решения. Таблица показывает, какие трудности определяли повседневную работу учреждений и отношение общества к культуре.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Культурная система развивалась в условиях дефицита: одни институты закрывались, другие работали на пределе, а творческая среда одновременно расширялась и теряла профессиональные силы.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73500" y="4050600"/>
            <a:ext cx="83424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«Культура Советской России 1917–1922 гг.»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Созидание и контроль: главная двойственность эпохи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Раннесоветская культура не сводилась ни к свободе, ни к запрету: новые формы искусства могли поддерживаться государством, но их смысл всё чаще определялся политической задачей.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особенность периода — одновременное усиление культурного созидания и механизмов контроля. Именно это противоречие определило дальнейшее развитие советской культуры.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«Культура Страны Советов в 1917–1922 гг.»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7950" y="555625"/>
            <a:ext cx="7988100" cy="21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культурная модель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577950" y="3280829"/>
            <a:ext cx="68568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1917–1922 гг. советская культура одновременно создавала новые институты, училась говорить с массовой аудиторией и подчинялась политическому контролю. Эта двойственность стала её главным наследием.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2026-07-26T07:34:15Z</dcterms:created>
  <dcterms:modified xsi:type="dcterms:W3CDTF">2026-07-26T07:34:15Z</dcterms:modified>
</cp:coreProperties>
</file>