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image" Target="../media/image-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1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«Мораль на все купечество…»: купеческий мир в литературе XIX века
</a:t>
            </a:r>
            <a:pPr algn="l" indent="0" marL="0">
              <a:lnSpc>
                <a:spcPct val="100000"/>
              </a:lnSpc>
              <a:buNone/>
            </a:pPr>
            <a:r>
              <a:rPr lang="en-US" sz="130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Купеческий мир: деньги, вера, семья и репутация в литературе XIX века.
</a:t>
            </a:r>
            <a:endParaRPr lang="en-US" sz="391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Купечество в России и в литературе XIX века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Купцы были заметной городской силой: торговали, строили, жертвовали, соперничали и стремились к уважению. Литература увидела в этом сословии не только достаток, но и острые нравственные противоречия эпохи.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51143" y="1072925"/>
            <a:ext cx="3468900" cy="268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Социальный портрет купца в произведениях XIX века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4823600" y="584918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Купец в литературе часто изображён как человек расчётливый, хозяйственный и настойчивый, для которого имущество и дело становятся основой личного авторитета и семейной устойчивости.
</a:t>
            </a:r>
            <a:endParaRPr lang="en-US" sz="1461" dirty="0"/>
          </a:p>
        </p:txBody>
      </p:sp>
      <p:sp>
        <p:nvSpPr>
          <p:cNvPr id="5" name="Text 2"/>
          <p:cNvSpPr txBox="1"/>
          <p:nvPr/>
        </p:nvSpPr>
        <p:spPr>
          <a:xfrm>
            <a:off x="4823600" y="1995740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дома действует строгая иерархия: слово старшего решает многое, женщины и младшие зависят от его воли, а семейные отношения подчиняются порядку и выгоде.
</a:t>
            </a:r>
            <a:endParaRPr lang="en-US" sz="1461" dirty="0"/>
          </a:p>
        </p:txBody>
      </p:sp>
      <p:sp>
        <p:nvSpPr>
          <p:cNvPr id="6" name="Text 3"/>
          <p:cNvSpPr txBox="1"/>
          <p:nvPr/>
        </p:nvSpPr>
        <p:spPr>
          <a:xfrm>
            <a:off x="4823600" y="3406565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9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измеряется не только прибылью, но и «добрым именем»: потерять доверие города значит утратить социальный вес, даже если капитал ещё сохранён.
</a:t>
            </a:r>
            <a:endParaRPr lang="en-US" sz="1509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564100"/>
            <a:ext cx="3982500" cy="190340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черты купеческой морали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качества и их смысл в купеческой среде.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Мораль строится вокруг сохранения статуса, семьи и деловой устойчивости, поэтому внешняя добродетель часто становится частью социального расчёта.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литературным образам купечества XIX века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Торговая лавка в литературе становится местом, где решаются не только сделки, но и судьбы людей. Здесь важны точный счёт, внимательный взгляд и умение говорить коротко, чтобы не терять ни времени, ни выгоды.
</a:t>
            </a:r>
            <a:endParaRPr lang="en-US" sz="964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Лавка, где всё измеряется ценой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Купеческий дом обычно показан тяжёлым, основательным и почти непроницаемым для чужих. Массивная мебель, строгий интерьер и тишина семейных комнат подчёркивают достаток, но одновременно создают ощущение замкнутости и контроля.
</a:t>
            </a:r>
            <a:endParaRPr lang="en-US" sz="886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как закрытый порядок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Семейное застолье в купеческой среде нередко раскрывает отношения лучше любых объяснений. За столом заметны власть старших, скрытое напряжение, осторожность в словах и привычка оценивать человека не по чувствам, а по положению.
</a:t>
            </a:r>
            <a:endParaRPr lang="en-US" sz="859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Пир, где виден характер семьи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купеческий мир в литературе
</a:t>
            </a:r>
            <a:endParaRPr lang="en-US" sz="292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выражения «мораль на все купечество»
</a:t>
            </a:r>
            <a:endParaRPr lang="en-US" sz="2657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не характеристика одного героя, а литературное обобщение целого сословия, в котором личное поведение становится знаком более широкого социального типа.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выражением стоят устойчивые ассоциации: расчётливость, внешняя порядочность, внимание к выгоде и привычка соотносить нравственный выбор с интересом семьи.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купеческая среда у писателей не выглядит одинаковой: рядом с жёсткостью существуют труд, предприимчивость, верность дому и готовность жертвовать ради близких.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формула обозначает не приговор, а способ увидеть, как в одном сословии соединяются противоречивые нравственные начала и разные жизненные стратегии.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литературе воспринимается купечество
</a:t>
            </a:r>
            <a:endParaRPr lang="en-US" sz="2771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стереотипов, писатели отмечали трудовую дисциплину и городскую активность купцов.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купечества двойственен: коммерческий расчёт преобладает, но рядом существуют трудолюбие, щедрость и общественная энергия.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мотивов русской литературы XIX века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9375" y="1371330"/>
            <a:ext cx="754800" cy="6038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19575" y="1337783"/>
            <a:ext cx="754800" cy="6709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269813" y="1371330"/>
            <a:ext cx="754800" cy="60384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20013" y="1337783"/>
            <a:ext cx="754800" cy="670933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19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4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Купеческая мораль в русской литературе XIX века
</a:t>
            </a:r>
            <a:endParaRPr lang="en-US" sz="2546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Сделка и совесть
</a:t>
            </a:r>
            <a:pPr algn="ctr" indent="0" marL="0">
              <a:lnSpc>
                <a:spcPct val="100000"/>
              </a:lnSpc>
              <a:buNone/>
            </a:pPr>
            <a:r>
              <a:rPr lang="en-US" sz="131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14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Торговая логика нередко переносится в отношения между людьми: цена, выгода и расчёт начинают определять выбор героя и влиять на его нравственную оценку.
</a:t>
            </a:r>
            <a:endParaRPr lang="en-US" sz="1314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власть
</a:t>
            </a:r>
            <a:pPr algn="ctr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в купеческой среде строится на подчинении младших старшим. Отсюда возникают конфликты, связанные с браком, наследством и правом на личное решение.
</a:t>
            </a:r>
            <a:endParaRPr lang="en-US" sz="1267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благочестие
</a:t>
            </a:r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Религиозность часто проявляется через обряды, посты и пожертвования, но литература показывает, что внешняя набожность не всегда совпадает с внутренней честностью.
</a:t>
            </a:r>
            <a:endParaRPr lang="en-US" sz="1227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характер
</a:t>
            </a:r>
            <a:pPr algn="ct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03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Наряду с пороками писатели видят в купцах деловую энергию, выносливость, хозяйственную хватку и способность брать ответственность за семью и общее дело.
</a:t>
            </a:r>
            <a:endParaRPr lang="en-US" sz="130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335"/>
            <a:ext cx="4165800" cy="15743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4400" y="1126335"/>
            <a:ext cx="4165800" cy="15743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458075"/>
            <a:ext cx="3746700" cy="10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1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Островского купеческий город живёт по строгим и узнаваемым правилам: все видят всех, всё обсуждается, а репутация значит почти столько же, сколько деньги. На таком фоне особенно заметны страх осуждения и зависимость человека от чужого мнения.
</a:t>
            </a:r>
            <a:endParaRPr lang="en-US" sz="1411" dirty="0"/>
          </a:p>
        </p:txBody>
      </p:sp>
      <p:sp>
        <p:nvSpPr>
          <p:cNvPr id="8" name="Text 1"/>
          <p:cNvSpPr txBox="1"/>
          <p:nvPr/>
        </p:nvSpPr>
        <p:spPr>
          <a:xfrm>
            <a:off x="537150" y="2837575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Провинциальный город как сцена конфликта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873950" y="3458075"/>
            <a:ext cx="3746700" cy="10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Купеческий дом у Островского кажется внешне устойчивым, но внутри него постоянно сталкиваются воля старших, желание молодых и давление традиции. Именно в домашнем разговоре особенно ясно проявляются и власть денег, и цена личной свободы.
</a:t>
            </a:r>
            <a:endParaRPr lang="en-US" sz="1339" dirty="0"/>
          </a:p>
        </p:txBody>
      </p:sp>
      <p:sp>
        <p:nvSpPr>
          <p:cNvPr id="10" name="Text 3"/>
          <p:cNvSpPr txBox="1"/>
          <p:nvPr/>
        </p:nvSpPr>
        <p:spPr>
          <a:xfrm>
            <a:off x="4873950" y="2840650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где борьба ведётся тихо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3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 и художественный образ купеческой России
</a:t>
            </a:r>
            <a:endParaRPr lang="en-US" sz="223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нравственные конфликты купеческого мира
</a:t>
            </a:r>
            <a:endParaRPr lang="en-US" sz="2312" dirty="0"/>
          </a:p>
        </p:txBody>
      </p:sp>
      <p:sp>
        <p:nvSpPr>
          <p:cNvPr id="9" name="Text 1"/>
          <p:cNvSpPr txBox="1"/>
          <p:nvPr/>
        </p:nvSpPr>
        <p:spPr>
          <a:xfrm>
            <a:off x="1459442" y="31701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и расчёт
</a:t>
            </a:r>
            <a:pPr algn="ctr" indent="0" marL="0">
              <a:lnSpc>
                <a:spcPct val="100000"/>
              </a:lnSpc>
              <a:buNone/>
            </a:pPr>
            <a:r>
              <a:rPr lang="en-US" sz="106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сталкивается с выгодой: выбор спутника жизни нередко зависит не от любви, а от положения семьи, капитала и расчёта на будущее.
</a:t>
            </a:r>
            <a:endParaRPr lang="en-US" sz="1067" dirty="0"/>
          </a:p>
        </p:txBody>
      </p:sp>
      <p:sp>
        <p:nvSpPr>
          <p:cNvPr id="10" name="Text 2"/>
          <p:cNvSpPr txBox="1"/>
          <p:nvPr/>
        </p:nvSpPr>
        <p:spPr>
          <a:xfrm>
            <a:off x="3036409" y="977224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желание вступает в конфликт с волей старших. Решения о браке, наследстве и поведении младших принимаются через давление и контроль.
</a:t>
            </a:r>
            <a:pPr algn="ctr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власть
</a:t>
            </a:r>
            <a:endParaRPr lang="en-US" sz="991" dirty="0"/>
          </a:p>
        </p:txBody>
      </p:sp>
      <p:sp>
        <p:nvSpPr>
          <p:cNvPr id="11" name="Text 3"/>
          <p:cNvSpPr txBox="1"/>
          <p:nvPr/>
        </p:nvSpPr>
        <p:spPr>
          <a:xfrm>
            <a:off x="4618221" y="31701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 и формальность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обряды могут сохранять внешний порядок, но не всегда меняют нравственный смысл поступков. Благочестие становится частью общественного образа.
</a:t>
            </a:r>
            <a:endParaRPr lang="en-US" sz="959" dirty="0"/>
          </a:p>
        </p:txBody>
      </p:sp>
      <p:sp>
        <p:nvSpPr>
          <p:cNvPr id="12" name="Text 4"/>
          <p:cNvSpPr txBox="1"/>
          <p:nvPr/>
        </p:nvSpPr>
        <p:spPr>
          <a:xfrm>
            <a:off x="6207146" y="977226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конфликта показывает цену компромисса: герой либо внутренне ломается, либо теряет доверие, и частная история превращается в общественный урок.
</a:t>
            </a:r>
            <a:pPr algn="ctr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Совесть и выгода
</a:t>
            </a:r>
            <a:endParaRPr lang="en-US" sz="941" dirty="0"/>
          </a:p>
        </p:txBody>
      </p:sp>
      <p:sp>
        <p:nvSpPr>
          <p:cNvPr id="13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нравственного выбора в купеческой среде
</a:t>
            </a:r>
            <a:endParaRPr lang="en-US" sz="2628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перехода от материального успеха к внутреннему или общественному кризису в литературных сюжетах о купечестве XIX века
</a:t>
            </a:r>
            <a:endParaRPr lang="en-US" sz="1441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Женщина в купеческом доме в литературе
</a:t>
            </a:r>
            <a:endParaRPr lang="en-US" sz="2994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Женская судьба в купеческой семье часто определяется волей отца, мужа и старших родственников; личный выбор уступает правилам дома, где ценятся послушание, скромность и умение не нарушать привычный уклад.
</a:t>
            </a:r>
            <a:endParaRPr lang="en-US" sz="1567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ней лежат заботы о хозяйстве, детях и приличиях, поэтому повседневная жизнь превращается в постоянную работу по сохранению семейной устойчивости и внешнего благополучия, даже когда внутри назревает конфликт.
</a:t>
            </a:r>
            <a:endParaRPr lang="en-US" sz="1552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женский образ позволяет писателям показать скрытое насилие традиции: брак по расчету, зависимость от наследства, страх осуждения и невозможность открыто отстоять собственное достоинство без риска для семьи.
</a:t>
            </a:r>
            <a:endParaRPr lang="en-US" sz="1394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с тем через героинь в литературе раскрывается стремление к духовной свободе, сочувствию и личной правде, что делает их судьбы особенно выразительным нравственным центром купеческого мира.
</a:t>
            </a:r>
            <a:endParaRPr lang="en-US" sz="1547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Противоречия купеческой морали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только контраст, но и соседство противоположных установок в одном бытовом укладе.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заметнее публичная добродетель, тем острее литературный интерес к скрытым мотивам и семейной власти.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мотивов русской литературы XIX века о купечестве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Благотворительность и общественная польза
</a:t>
            </a:r>
            <a:endParaRPr lang="en-US" sz="2751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61923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Пожертвования на храмы, школы, больницы и приюты делали купеческие фамилии заметными в городской жизни и нередко связывали личный успех с памятью о роде.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402771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театров, музеев и городских инициатив показывала, что купеческий капитал мог работать не только на прибыль, но и на развитие культурной среды.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536458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благотворительность часто изображается двояко: как реальная помощь людям и как способ укрепить репутацию, превратив общественное добро в знак семейного престижа.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95220" y="1128900"/>
            <a:ext cx="4354760" cy="1735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Купеческие практики и их нравственные последствия
</a:t>
            </a:r>
            <a:endParaRPr lang="en-US" sz="2358" dirty="0"/>
          </a:p>
        </p:txBody>
      </p:sp>
      <p:sp>
        <p:nvSpPr>
          <p:cNvPr id="5" name="Text 1"/>
          <p:cNvSpPr txBox="1"/>
          <p:nvPr/>
        </p:nvSpPr>
        <p:spPr>
          <a:xfrm>
            <a:off x="49340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решения у писателей неизбежно становятся моральными: они определяют не только имущество, но и отношения в семье.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971500" y="4463750"/>
            <a:ext cx="51786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купеческого быта в русской литературе XIX века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08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Соотнесение повседневных практик с их моральным эффектом в литературном изображении купеческого мира.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6899" y="-125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92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речевой портрет купечества
</a:t>
            </a:r>
            <a:endParaRPr lang="en-US" sz="2640" dirty="0"/>
          </a:p>
        </p:txBody>
      </p:sp>
      <p:sp>
        <p:nvSpPr>
          <p:cNvPr id="5" name="Text 1"/>
          <p:cNvSpPr txBox="1"/>
          <p:nvPr/>
        </p:nvSpPr>
        <p:spPr>
          <a:xfrm>
            <a:off x="943550" y="1425375"/>
            <a:ext cx="5330400" cy="12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купеческих персонажей строится на пословицах, приговорах, повторениях и просторечии, поэтому звучит одновременно просто и категорично; она выдает привычку судить быстро, с опорой на практический опыт.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43550" y="3026375"/>
            <a:ext cx="3450600" cy="16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Деловая точность, резкие оценки и частые обращения к выгоде делают такой язык узнаваемым; особенно выразительно он раскрывается в лавке, на ярмарке и в семейных разговорах, где слово сразу становится поступком.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Купеческая мораль в исторической перспективе
</a:t>
            </a:r>
            <a:endParaRPr lang="en-US" sz="2619" dirty="0"/>
          </a:p>
        </p:txBody>
      </p:sp>
      <p:sp>
        <p:nvSpPr>
          <p:cNvPr id="8" name="Text 1"/>
          <p:cNvSpPr txBox="1"/>
          <p:nvPr/>
        </p:nvSpPr>
        <p:spPr>
          <a:xfrm>
            <a:off x="126057" y="3416662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XIX века
</a:t>
            </a:r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Купечество сохраняет замкнутый патриархальный уклад: авторитет семьи, религиозные нормы и репутация определяют почти каждое решение.
</a:t>
            </a:r>
            <a:endParaRPr lang="en-US" sz="1056" dirty="0"/>
          </a:p>
        </p:txBody>
      </p:sp>
      <p:sp>
        <p:nvSpPr>
          <p:cNvPr id="9" name="Text 2"/>
          <p:cNvSpPr txBox="1"/>
          <p:nvPr/>
        </p:nvSpPr>
        <p:spPr>
          <a:xfrm>
            <a:off x="2469525" y="1064362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Растут торговые связи, ярмарочная и городская экономика; купеческие семьи становятся заметнее в общественной жизни и благотворительности.
</a:t>
            </a:r>
            <a:pPr algn="ctr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века
</a:t>
            </a:r>
            <a:endParaRPr lang="en-US" sz="1045" dirty="0"/>
          </a:p>
        </p:txBody>
      </p:sp>
      <p:sp>
        <p:nvSpPr>
          <p:cNvPr id="10" name="Text 3"/>
          <p:cNvSpPr txBox="1"/>
          <p:nvPr/>
        </p:nvSpPr>
        <p:spPr>
          <a:xfrm>
            <a:off x="4723777" y="3365737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3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половина XIX века
</a:t>
            </a:r>
            <a:pPr algn="ctr" indent="0" marL="0">
              <a:lnSpc>
                <a:spcPct val="100000"/>
              </a:lnSpc>
              <a:buNone/>
            </a:pPr>
            <a:r>
              <a:rPr lang="en-US" sz="93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новые профессии, образование и промышленно-финансовые формы деятельности, которые постепенно меняют привычные модели поведения.
</a:t>
            </a:r>
            <a:endParaRPr lang="en-US" sz="938" dirty="0"/>
          </a:p>
        </p:txBody>
      </p:sp>
      <p:sp>
        <p:nvSpPr>
          <p:cNvPr id="11" name="Text 4"/>
          <p:cNvSpPr txBox="1"/>
          <p:nvPr/>
        </p:nvSpPr>
        <p:spPr>
          <a:xfrm>
            <a:off x="7332162" y="1186589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нормы уже не исчезают, но сосуществуют с модернизацией, поэтому вопрос морали становится вопросом будущего общества.
</a:t>
            </a:r>
            <a:pPr algn="ctr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XIX века
</a:t>
            </a:r>
            <a:endParaRPr lang="en-US" sz="1045" dirty="0"/>
          </a:p>
        </p:txBody>
      </p:sp>
      <p:sp>
        <p:nvSpPr>
          <p:cNvPr id="12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Традиция и модернизация в купеческом мире
</a:t>
            </a:r>
            <a:endParaRPr lang="en-US" sz="278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новых форм деятельности не отменял привычки опираться на семью, веру и «доброе имя» как главный социальный капитал.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Модернизация шла постепенно: вместе с новыми возможностями сохранялись старые нормы, из-за чего перемены воспринимались противоречиво.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динамика купеческого сословия во второй половине XIX века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72519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Актуальность темы для современного школьника
</a:t>
            </a:r>
            <a:endParaRPr lang="en-US" sz="2279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52003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Купеческая мораль помогает увидеть, что деньги и успех всегда связаны с ответственностью: за решения приходится платить не только материально, но и отношением людей.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5096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особенно полезна для разговора о репутации, семейном давлении и границах личной свободы, потому что многие конфликты остаются узнаваемыми и сегодня.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7673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показывает, как частный выбор влияет на доверие, достоинство и внутреннюю честность, а значит, учит внимательно оценивать собственные мотивы и поступки.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30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Купеческая мораль как зеркало эпохи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образ купечества показывает, как труд, вера, расчет и семейная власть образуют сложный нравственный мир, где цена денег всегда соотносится с ценой человеческой свободы.
</a:t>
            </a:r>
            <a:endParaRPr lang="en-US" sz="430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2026-05-23T11:02:00Z</dcterms:created>
  <dcterms:modified xsi:type="dcterms:W3CDTF">2026-05-23T11:02:00Z</dcterms:modified>
</cp:coreProperties>
</file>