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572" y="-68580"/>
            <a:ext cx="4570855" cy="5212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6562" y="1784294"/>
            <a:ext cx="4179000" cy="14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3. Can We Learn to Live in Peace!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264362" y="3609923"/>
            <a:ext cx="404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с уважения, диалога и общих правил в классе.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уже можно обсуждать нравственные и социальные вопросы глубже: приводить аргументы, сравнивать мнения и опираться на личный опыт. Особенно близки темы общения в коллективе, споров и давления сверстников.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для 9 класса
</a:t>
            </a:r>
            <a:endParaRPr lang="en-US" sz="2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слово peace в учебной теме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802490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учебной теме peace означает не просто мир между странами, а спокойные отношения между людьми, где нет угрозы, вражды и постоянного напряжения.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1198474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отсутствие войны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4826215" y="18940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классе связан с ощущением безопасности: можно говорить, задавать вопросы и работать вместе, не опасаясь насмешек, травли или резких нападок.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222199" y="15437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атмосфера
</a:t>
            </a:r>
            <a:endParaRPr lang="en-US" sz="1500" dirty="0"/>
          </a:p>
        </p:txBody>
      </p:sp>
      <p:sp>
        <p:nvSpPr>
          <p:cNvPr id="15" name="Text 6"/>
          <p:cNvSpPr txBox="1"/>
          <p:nvPr/>
        </p:nvSpPr>
        <p:spPr>
          <a:xfrm>
            <a:off x="802490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Peace поддерживают справедливые правила и готовность слушать других. Когда люди уважают границы друг друга, споры становятся короче и реже переходят в конфликт.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1198474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и правила
</a:t>
            </a:r>
            <a:endParaRPr lang="en-US" sz="1500" dirty="0"/>
          </a:p>
        </p:txBody>
      </p:sp>
      <p:sp>
        <p:nvSpPr>
          <p:cNvPr id="17" name="Text 8"/>
          <p:cNvSpPr txBox="1"/>
          <p:nvPr/>
        </p:nvSpPr>
        <p:spPr>
          <a:xfrm>
            <a:off x="4826215" y="3382736"/>
            <a:ext cx="3500585" cy="66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жизни peace проявляется тогда, когда разногласия обсуждают словами, ищут компромисс и сохраняют нормальные отношения даже после спора.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222199" y="3032436"/>
            <a:ext cx="3105044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без агрессии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9883" y="1647777"/>
            <a:ext cx="4263171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одна и та же ситуация меняется в зависимости от поведения участников.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участники переводят спор в разговор, конфликт становится менее опасным и чаще приводит к договорённости.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Unit 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Peace and conflict: comparison of key features
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52691" y="1179577"/>
            <a:ext cx="2635339" cy="3177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as a basis for peaceful communication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332175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Empathy помогает заметить, что человек расстроен, обижен или злится, и понять возможную причину его реакции, а не сразу отвечать тем же.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32175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чувства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32175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школьники говорят be kind и support a friend, они создают атмосферу доверия. Поддержка особенно важна, если кто-то чувствует себя одиноко.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32175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Поддержать, а не спорить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3426713" y="18779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put yourself in someone’s shoes учит представить себя на месте собеседника. Это снижает резкость оценки и помогает выбрать более добрые слова.
</a:t>
            </a:r>
            <a:endParaRPr lang="en-US" sz="1000" dirty="0"/>
          </a:p>
        </p:txBody>
      </p:sp>
      <p:sp>
        <p:nvSpPr>
          <p:cNvPr id="15" name="Text 7"/>
          <p:cNvSpPr txBox="1"/>
          <p:nvPr/>
        </p:nvSpPr>
        <p:spPr>
          <a:xfrm>
            <a:off x="3426713" y="14996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Посмотреть глазами другого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426713" y="3359075"/>
            <a:ext cx="2520000" cy="81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показывает уважение к собеседнику. Если человека не перебивают, ему легче успокоиться и вместе искать решение без лишних эмоций.
</a:t>
            </a:r>
            <a:endParaRPr lang="en-US" sz="1000" dirty="0"/>
          </a:p>
        </p:txBody>
      </p:sp>
      <p:sp>
        <p:nvSpPr>
          <p:cNvPr id="17" name="Text 9"/>
          <p:cNvSpPr txBox="1"/>
          <p:nvPr/>
        </p:nvSpPr>
        <p:spPr>
          <a:xfrm>
            <a:off x="3426713" y="2980775"/>
            <a:ext cx="2520000" cy="3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внимательно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для мирного решения спора в школе.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a conflict can be solved peacefully
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0493" y="1710453"/>
            <a:ext cx="432000" cy="43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91504" y="1710453"/>
            <a:ext cx="432000" cy="432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6000" y="1753653"/>
            <a:ext cx="432000" cy="345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Language for polite and peaceful dialogue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I think… и I feel… помогают говорить о своей позиции без обвинений. Они звучат мягко и дают собеседнику возможность ответить спокойно.
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1493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спокойно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6192506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I understand your point и I’m sorry показывают готовность услышать другого человека. Такие формулы особенно полезны, когда мнения не совпадают.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92504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добрый тон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357002" y="2661740"/>
            <a:ext cx="243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Let’s talk about it и Can we find a solution? переводят разговор от эмоций к совместному поиску выхода. Это помогает сохранить уважение.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57000" y="2201054"/>
            <a:ext cx="243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Искать решение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наиболее мирные способы поведения в споре. В реальной школе они часто сочетаются, а не используются по одному.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Беседа, извинение и компромисс выглядят наиболее полезными, потому что помогают сохранить отношения и быстрее договориться.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модель распределения способов решения конфликта
</a:t>
            </a:r>
            <a:endParaRPr lang="en-US" sz="995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Ways students usually resolve conflicts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Cooperation in class projects and group work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71042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совместной работе важно заранее договориться, кто за что отвечает. Когда роли понятны, группа тратит меньше времени на споры и быстрее движется к результату.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1042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Распределить роли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796775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в group presentations, sports teams, class events и volunteer activities помогает ученикам чувствовать себя увереннее. Успех команды показывает, что вклад каждого имеет значение.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6775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Развивать уверенность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4767992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Listening skills особенно важны в проектах и презентациях. Если каждый умеет выслушать предложения других, группе легче выбрать удачную идею и избежать лишнего напряжения.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767992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мнение команды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2739208" y="2612600"/>
            <a:ext cx="16368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Cooperation означает, что сильные стороны одного участника поддерживают других. В группе это помогает выполнить задание лучше и делает общий результат более качественным.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2739208" y="2020750"/>
            <a:ext cx="16368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91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друг другу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0930" y="1475188"/>
            <a:ext cx="3645300" cy="25488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for differences in a modern classroom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4879475" y="16469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отличаются интересами, темпом работы и уровнем языка. Когда класс принимает эти различия, каждому легче участвовать в задании и чувствовать себя нужным.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4879475" y="14495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сильные стороны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879475" y="37980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Teamwork становится сильнее, когда каждый выполняет свою часть общего задания. Такое сотрудничество показывает, что diversity может быть преимуществом, а не препятствием.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4879475" y="36006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команде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4879475" y="308102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Respect проявляется в том, как ученики относятся к привычкам, характеру и семейному опыту друг друга. Вежливость помогает сохранить спокойную и безопасную атмосферу.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4879475" y="288361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личности
</a:t>
            </a:r>
            <a:endParaRPr lang="en-US" sz="1000" dirty="0"/>
          </a:p>
        </p:txBody>
      </p:sp>
      <p:sp>
        <p:nvSpPr>
          <p:cNvPr id="18" name="Text 8"/>
          <p:cNvSpPr txBox="1"/>
          <p:nvPr/>
        </p:nvSpPr>
        <p:spPr>
          <a:xfrm>
            <a:off x="4879475" y="2363975"/>
            <a:ext cx="34704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Equality в школе означает, что у всех есть право быть услышанными и получить поддержку. Это делает обучение справедливее и уменьшает чувство исключённости.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4879475" y="2166562"/>
            <a:ext cx="3470400" cy="16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возможности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668019"/>
            <a:ext cx="4356600" cy="22872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3169" y="4157513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Unit 3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5234903" y="1784774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 ежедневные действия помогают сделать общение в классе спокойнее и понятнее для всех.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34903" y="2872070"/>
            <a:ext cx="3287475" cy="9663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Обычные привычки заметно влияют на атмосферу в классе: они уменьшают ссоры, помогают быстрее договариваться и делают общую работу спокойнее.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привычки, которые улучшают школьную жизнь
</a:t>
            </a:r>
            <a:endParaRPr lang="en-US" sz="239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напряжение начинается с плохого понимания, резких слов и неясных ожиданий в группе.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причины связаны не с враждой, а с общением и поведением; поэтому конфликт легче предотвратить, чем потом исправлять.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школьных конфликтов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1494" y="454870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правила нужны для мира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32175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помогают всем понимать, что можно и что нельзя делать. Когда в классе есть общий порядок, ученики реже спорят из-за очереди, материалов и времени.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32175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хаоса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2562046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Справедливые правила делают решения более понятными и честными. Если требования одинаковы для всех, уменьшается чувство несправедливости, а вместе с ним и желание спорить.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2562046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обиды
</a:t>
            </a:r>
            <a:endParaRPr lang="en-US" sz="1400" dirty="0"/>
          </a:p>
        </p:txBody>
      </p:sp>
      <p:sp>
        <p:nvSpPr>
          <p:cNvPr id="11" name="Text 6"/>
          <p:cNvSpPr txBox="1"/>
          <p:nvPr/>
        </p:nvSpPr>
        <p:spPr>
          <a:xfrm>
            <a:off x="4791917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задают рамки для разговора: нельзя перебивать, оскорблять и повышать голос. Это помогает обсуждать проблему спокойно и сохранять уважение даже при несогласии.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4791917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Безопасное общение
</a:t>
            </a:r>
            <a:endParaRPr lang="en-US" sz="1400" dirty="0"/>
          </a:p>
        </p:txBody>
      </p:sp>
      <p:sp>
        <p:nvSpPr>
          <p:cNvPr id="13" name="Text 8"/>
          <p:cNvSpPr txBox="1"/>
          <p:nvPr/>
        </p:nvSpPr>
        <p:spPr>
          <a:xfrm>
            <a:off x="7021788" y="2077450"/>
            <a:ext cx="17826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знают свои обязанности, группа работает быстрее и организованнее. Порядок в классе делает проекты, уроки и совместные дела более результативными и спокойными.
</a:t>
            </a:r>
            <a:endParaRPr lang="en-US" sz="1200" dirty="0"/>
          </a:p>
        </p:txBody>
      </p:sp>
      <p:sp>
        <p:nvSpPr>
          <p:cNvPr id="14" name="Text 9"/>
          <p:cNvSpPr txBox="1"/>
          <p:nvPr/>
        </p:nvSpPr>
        <p:spPr>
          <a:xfrm>
            <a:off x="7021788" y="1499675"/>
            <a:ext cx="17826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общей работы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служба примирения и правила мирного диалога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справедливому решению спора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69721" y="1095725"/>
            <a:ext cx="2752407" cy="32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начинается с повседневных действий
</a:t>
            </a:r>
            <a:endParaRPr lang="en-US" sz="2700" dirty="0"/>
          </a:p>
        </p:txBody>
      </p:sp>
      <p:sp>
        <p:nvSpPr>
          <p:cNvPr id="14" name="Text 2"/>
          <p:cNvSpPr txBox="1"/>
          <p:nvPr/>
        </p:nvSpPr>
        <p:spPr>
          <a:xfrm>
            <a:off x="73222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готов поделиться временем, вещами или идеей, другим легче включиться в общее дело. Простое «можешь присоединиться» уменьшает напряжение и делает группу дружелюбнее.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106921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Делиться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73222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Своевременное извинение помогает остановить ссору до того, как она станет серьёзной. Оно не унижает, а показывает ответственность и готовность исправить ошибку.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106921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Извиняться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344175" y="1613275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однокласснику, который не успевает или волнуется, показывает уважение и заботу. Такие поступки укрепляют доверие и напоминают, что никто не должен справляться один.
</a:t>
            </a:r>
            <a:endParaRPr lang="en-US" sz="800" dirty="0"/>
          </a:p>
        </p:txBody>
      </p:sp>
      <p:sp>
        <p:nvSpPr>
          <p:cNvPr id="19" name="Text 7"/>
          <p:cNvSpPr txBox="1"/>
          <p:nvPr/>
        </p:nvSpPr>
        <p:spPr>
          <a:xfrm>
            <a:off x="3681161" y="1295587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3344175" y="2892159"/>
            <a:ext cx="2228400" cy="64882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не повторять слухи и не обсуждать людей за спиной, в коллективе становится спокойнее. Проверенные слова важнее быстрых эмоций и случайных обвинений.
</a:t>
            </a:r>
            <a:endParaRPr lang="en-US" sz="800" dirty="0"/>
          </a:p>
        </p:txBody>
      </p:sp>
      <p:sp>
        <p:nvSpPr>
          <p:cNvPr id="21" name="Text 9"/>
          <p:cNvSpPr txBox="1"/>
          <p:nvPr/>
        </p:nvSpPr>
        <p:spPr>
          <a:xfrm>
            <a:off x="3681161" y="2574471"/>
            <a:ext cx="1857300" cy="2939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Сдерживать слухи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971900" y="3958025"/>
            <a:ext cx="4550637" cy="321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Пригласить кого-то в игру, группу или проект — это маленький, но важный шаг к миру. Так снижается чувство одиночества и укрепляется уважение в классе.
</a:t>
            </a:r>
            <a:endParaRPr lang="en-US" sz="800" dirty="0"/>
          </a:p>
        </p:txBody>
      </p:sp>
      <p:sp>
        <p:nvSpPr>
          <p:cNvPr id="23" name="Text 11"/>
          <p:cNvSpPr txBox="1"/>
          <p:nvPr/>
        </p:nvSpPr>
        <p:spPr>
          <a:xfrm>
            <a:off x="971900" y="3800550"/>
            <a:ext cx="4550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Включать других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факторы работают вместе: образование помогает понимать друг друга, а доверие и справедливые правила снижают риск насилия.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обществе зависит не только от личного поведения, но и от того, насколько справедливы и поддерживающие его условия.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Unit 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общество более мирным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мирных инициатив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1332731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7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помощь
</a:t>
            </a:r>
            <a:pPr algn="ctr" indent="0" marL="0">
              <a:lnSpc>
                <a:spcPct val="100000"/>
              </a:lnSpc>
              <a:buNone/>
            </a:pPr>
            <a:r>
              <a:rPr lang="en-US" sz="73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Старшие ученики помогают младшим с уроками, объясняют правила и поддерживают их в новых ситуациях. Это создаёт доверие и уменьшает страх перед школой.
</a:t>
            </a:r>
            <a:endParaRPr lang="en-US" sz="1278" dirty="0"/>
          </a:p>
        </p:txBody>
      </p:sp>
      <p:sp>
        <p:nvSpPr>
          <p:cNvPr id="11" name="Text 2"/>
          <p:cNvSpPr txBox="1"/>
          <p:nvPr/>
        </p:nvSpPr>
        <p:spPr>
          <a:xfrm>
            <a:off x="2696485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1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сбор
</a:t>
            </a:r>
            <a:pPr algn="ctr" indent="0" marL="0">
              <a:lnSpc>
                <a:spcPct val="100000"/>
              </a:lnSpc>
              <a:buNone/>
            </a:pPr>
            <a:r>
              <a:rPr lang="en-US" sz="75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собирает книги для библиотеки или материалы для общего дела. Совместная цель объединяет учеников и показывает, что вклад каждого важен.
</a:t>
            </a:r>
            <a:endParaRPr lang="en-US" sz="1319" dirty="0"/>
          </a:p>
        </p:txBody>
      </p:sp>
      <p:sp>
        <p:nvSpPr>
          <p:cNvPr id="12" name="Text 3"/>
          <p:cNvSpPr txBox="1"/>
          <p:nvPr/>
        </p:nvSpPr>
        <p:spPr>
          <a:xfrm>
            <a:off x="4060237" y="3205022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действие для 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акции учат заботиться не только друг о друге, но и о месте, где мы живём. Общая работа развивает ответственность и уважение.
</a:t>
            </a:r>
            <a:endParaRPr lang="en-US" sz="1348" dirty="0"/>
          </a:p>
        </p:txBody>
      </p:sp>
      <p:sp>
        <p:nvSpPr>
          <p:cNvPr id="13" name="Text 4"/>
          <p:cNvSpPr txBox="1"/>
          <p:nvPr/>
        </p:nvSpPr>
        <p:spPr>
          <a:xfrm>
            <a:off x="5423991" y="1468819"/>
            <a:ext cx="23874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против bullying
</a:t>
            </a:r>
            <a:pPr algn="ctr" indent="0" marL="0">
              <a:lnSpc>
                <a:spcPct val="100000"/>
              </a:lnSpc>
              <a:buNone/>
            </a:pPr>
            <a:r>
              <a:rPr lang="en-US" sz="7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школе есть ясная позиция против bullying, ученики чувствуют себя защищённее. Такие правила помогают вовремя остановить обиды и поддержать тех, кому трудно.
</a:t>
            </a:r>
            <a:endParaRPr lang="en-US" sz="1256" dirty="0"/>
          </a:p>
        </p:txBody>
      </p:sp>
      <p:sp>
        <p:nvSpPr>
          <p:cNvPr id="14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делают общение спокойнее и помогают людям находить общий язык даже в сложных ситуациях.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поддерживают не только хорошие намерения, но и конкретные навыки: слушать, сдерживать эмоции, понимать других и договариваться.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Unit 3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Навыки, которые помогают жить в мире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5" y="619125"/>
            <a:ext cx="7076100" cy="13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 классе начинается с повседневных решений: слушать, уважать, помогать и договариваться. Именно такие действия делают общение спокойнее и справедливее.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привычек достаточно, чтобы улучшить школьную атмосферу.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Unit 3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Вывод: мир — это навык, которому учатся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не возникает сам по себе: его создают слова, правила и поступки. Когда люди учатся слушать, уважать и договариваться, отношения становятся крепче, а жизнь — спокойнее.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2026-05-31T13:10:25Z</dcterms:created>
  <dcterms:modified xsi:type="dcterms:W3CDTF">2026-05-31T13:10:25Z</dcterms:modified>
</cp:coreProperties>
</file>