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биологических систем и процессов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жизнь на разных уровнях организации?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процессы нельзя понимать по отдельности: обмен веществ, наследственность и регуляция действуют согласованно. Изучая клетку, организм и экосистему, биология показывает, как одно звено влияет на всю систему живого организма и среды обитания.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система: всё связано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материи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уровне работают ДНК, РНК, белки, липиды и углеводы. Именно здесь закладываются химические основы наследственности, обмена веществ и передачи информации в живых системах.
</a:t>
            </a:r>
            <a:endParaRPr lang="en-US" sz="1325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минимальная единица живого, где идут синтез веществ, получение энергии и хранение наследственной информации. Большинство жизненных процессов начинается именно на этом уровне.
</a:t>
            </a:r>
            <a:endParaRPr lang="en-US" sz="1325" dirty="0"/>
          </a:p>
        </p:txBody>
      </p:sp>
      <p:sp>
        <p:nvSpPr>
          <p:cNvPr id="14" name="Text 4"/>
          <p:cNvSpPr txBox="1"/>
          <p:nvPr/>
        </p:nvSpPr>
        <p:spPr>
          <a:xfrm>
            <a:off x="664400" y="3529005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объединяются в ткани, ткани — в органы, а органы — в системы органов. Такое разделение труда делает возможными специализированные функции, недоступные отдельной клетке.
</a:t>
            </a:r>
            <a:endParaRPr lang="en-US" sz="1325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1186850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и вид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организма проявляется целостная работа всех систем, а на уровне вида изучают общие признаки, наследование и приспособленность, сохраняющие биологическое разнообразие.
</a:t>
            </a:r>
            <a:endParaRPr lang="en-US" sz="1325" dirty="0"/>
          </a:p>
        </p:txBody>
      </p:sp>
      <p:sp>
        <p:nvSpPr>
          <p:cNvPr id="16" name="Text 6"/>
          <p:cNvSpPr txBox="1"/>
          <p:nvPr/>
        </p:nvSpPr>
        <p:spPr>
          <a:xfrm>
            <a:off x="3803825" y="2357927"/>
            <a:ext cx="26694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 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 экосистемы показывают, как живые организмы взаимодействуют между собой и со средой. Здесь особенно заметны круговорот веществ, потоки энергии и устойчивость природы.
</a:t>
            </a:r>
            <a:endParaRPr lang="en-US" sz="13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009" y="0"/>
            <a:ext cx="249138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элементарная единица живого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клетка окружена плазматической мембраной, содержит цитоплазму, рибосомы и наследственный материал. Эти элементы обеспечивают обмен веществ, синтез белка и передачу наследственной информации.
</a:t>
            </a:r>
            <a:endParaRPr lang="en-US" sz="155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растений и животных наследственный материал расположен в ядре. Дополнительно у них есть митохондрии, эндоплазматическая сеть и аппарат Гольджи, обеспечивающие сложные клеточные функции.
</a:t>
            </a:r>
            <a:endParaRPr lang="en-US" sz="1485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прокариот ядро отсутствует, а ДНК находится в цитоплазме. Такое строение делает клетку проще, но не мешает ей расти, делиться и приспосабливаться.
</a:t>
            </a:r>
            <a:endParaRPr lang="en-US" sz="174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Растительные, животные и бактериальные клетки сходны по основным признакам живого, но различаются по строению и функциям. Именно поэтому форма клетки тесно связана с её ролью.
</a:t>
            </a:r>
            <a:endParaRPr lang="en-US" sz="16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в живых системах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процесса обеспечивают жизнь, но используют разные источники энергии и выполняют неодинаковые функции в 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хемосинтез создают органические вещества, а дыхание высвобождает энергию для клетки; вместе они поддерживают обмен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10 класс; обобщение по основным энергетическим процессам живых систем
</a:t>
            </a:r>
            <a:endParaRPr lang="en-US" sz="15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от света к органическим веществам
</a:t>
            </a:r>
            <a:endParaRPr lang="en-US" sz="2759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света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в хлоропластах улавливает энергию света. Она используется для запуска реакций, в которых образуются энергетически богатые соединения и начинается преобразование неорганических веществ.
</a:t>
            </a:r>
            <a:endParaRPr lang="en-US" sz="117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фаза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тилакоидах происходит расщепление воды, выделяется кислород, образуются АТФ и НАДФ·Н. Эти молекулы становятся источником энергии и восстановительной силы для следующих реакций.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Кальвина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строме хлоропласта фиксируется углекислый газ и синтезируются углеводы. Так фотосинтез превращает энергию света в химическую энергию органических веществ.
</a:t>
            </a:r>
            <a:endParaRPr lang="en-US" sz="12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клеточного дыхания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превращений от расщепления глюкозы до образования АТФ в клетке
</a:t>
            </a:r>
            <a:endParaRPr lang="en-US" sz="15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 мейоз: сравнение деления клеток
</a:t>
            </a:r>
            <a:endParaRPr lang="en-US" sz="318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типов деления помогает увидеть, как одна клетка либо сохраняет набор хромосом, либо уменьшает его для образования половых 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сохраняет наследственный набор, а мейоз создаёт гаплоидные гаметы и повышает генетическое разнообразие.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биология, тема «Деление клетки»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24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 носитель наследственной информации
</a:t>
            </a:r>
            <a:endParaRPr lang="en-US" sz="280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нуклеотидов в ДНК содержит информацию о признаках организма. Разные участки молекулы выполняют разные функции, а ген представляет собой участок, связанный с определённым продуктом.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кода
</a:t>
            </a:r>
            <a:endParaRPr lang="en-US" sz="1377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клетки ДНК удваивается, чтобы каждая дочерняя клетка получила полный набор наследственной информации. Точность этого процесса особенно важна для сохранения признаков.
</a:t>
            </a:r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
</a:t>
            </a:r>
            <a:endParaRPr lang="en-US" sz="1382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последовательности ДНК могут возникать естественно или под действием внешних факторов. Они создают новые варианты признаков и являются источником наследственной изменчивости.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endParaRPr lang="en-US" sz="1377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 изменение генетической информации действуют вместе. Благодаря этому вид сохраняет устойчивость, но при этом остаётся способным к приспособлению и эволюции.
</a:t>
            </a:r>
            <a:pPr algn="ctr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разнообразие
</a:t>
            </a:r>
            <a:endParaRPr lang="en-US" sz="13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966" y="1221875"/>
            <a:ext cx="2572467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гена к белку: реализация наследственной информации
</a:t>
            </a:r>
            <a:endParaRPr lang="en-US" sz="2563" dirty="0"/>
          </a:p>
        </p:txBody>
      </p:sp>
      <p:sp>
        <p:nvSpPr>
          <p:cNvPr id="9" name="Text 1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информация с участка ДНК переписывается на мРНК. Эта молекула служит переносчиком кода и определяет, какой белок будет синтезирован в клетке.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рибосомах последовательность кодонов мРНК считывается с участием тРНК. Аминокислоты соединяются в заданном порядке, образуя полипептидную цепь.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 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белки выполняют ферментативные, структурные и регуляторные функции. Именно поэтому реализация генетической информации напрямую связана с признаками организма и его жизнедеятельностью.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работы ферментов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ферментов зависит не только от среды, но и от строения активного центра, чувствительного к малейшим изменениям условий.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фактора есть рабочий диапазон; отклонение от оптимума резко снижает скорость реакции, а избыток субстрата повышает её до насыщения.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биологии: зависимость активности ферментов от температуры, pH и концентрации субстрата
</a:t>
            </a:r>
            <a:endParaRPr lang="en-US" sz="15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и регуляция функций организма
</a:t>
            </a:r>
            <a:endParaRPr lang="en-US" sz="3116" dirty="0"/>
          </a:p>
        </p:txBody>
      </p:sp>
      <p:sp>
        <p:nvSpPr>
          <p:cNvPr id="10" name="Text 2"/>
          <p:cNvSpPr txBox="1"/>
          <p:nvPr/>
        </p:nvSpPr>
        <p:spPr>
          <a:xfrm>
            <a:off x="44936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Отклонение показателя
</a:t>
            </a:r>
            <a:pPr algn="ctr" indent="0" marL="0">
              <a:lnSpc>
                <a:spcPct val="100000"/>
              </a:lnSpc>
              <a:buNone/>
            </a:pPr>
            <a:r>
              <a:rPr lang="en-US" sz="38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температуры, уровня глюкозы или состава крови воспринимается рецепторами и фиксируется как отклонение от нормы.
</a:t>
            </a:r>
            <a:endParaRPr lang="en-US" sz="951" dirty="0"/>
          </a:p>
        </p:txBody>
      </p:sp>
      <p:sp>
        <p:nvSpPr>
          <p:cNvPr id="11" name="Text 3"/>
          <p:cNvSpPr txBox="1"/>
          <p:nvPr/>
        </p:nvSpPr>
        <p:spPr>
          <a:xfrm>
            <a:off x="2669973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Запуск регуляции
</a:t>
            </a:r>
            <a:pPr algn="ctr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 эндокринная системы получают сигнал и активируют механизмы, которые должны скорректировать нарушенный показатель.
</a:t>
            </a:r>
            <a:endParaRPr lang="en-US" sz="901" dirty="0"/>
          </a:p>
        </p:txBody>
      </p:sp>
      <p:sp>
        <p:nvSpPr>
          <p:cNvPr id="12" name="Text 4"/>
          <p:cNvSpPr txBox="1"/>
          <p:nvPr/>
        </p:nvSpPr>
        <p:spPr>
          <a:xfrm>
            <a:off x="489057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Возврат к равновесию
</a:t>
            </a:r>
            <a:pPr algn="ctr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органов усиливается или ослабляется, пока значение параметра не приблизится к физиологическому оптимуму.
</a:t>
            </a:r>
            <a:endParaRPr lang="en-US" sz="953" dirty="0"/>
          </a:p>
        </p:txBody>
      </p:sp>
      <p:sp>
        <p:nvSpPr>
          <p:cNvPr id="13" name="Text 5"/>
          <p:cNvSpPr txBox="1"/>
          <p:nvPr/>
        </p:nvSpPr>
        <p:spPr>
          <a:xfrm>
            <a:off x="71111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Поддержание нормы
</a:t>
            </a:r>
            <a:pPr algn="ctr" indent="0" marL="0">
              <a:lnSpc>
                <a:spcPct val="100000"/>
              </a:lnSpc>
              <a:buNone/>
            </a:pPr>
            <a:r>
              <a:rPr lang="en-US" sz="36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восстановления равновесия обратная связь уменьшает ответ, что помогает сохранить стабильность внутренней среды организма.
</a:t>
            </a:r>
            <a:endParaRPr lang="en-US" sz="90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нервного импульса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сигнала от восприятия раздражителя до ответа эффектора.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9019"/>
            <a:ext cx="4759500" cy="22607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Ткани, органы и их функции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типы тканей обеспечивают работу органов и всего организма.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тип ткани выполняет несколько связанных задач, а полноценная работа органа возможна только при их согласованном сочетании.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«Ткани животных»
</a:t>
            </a:r>
            <a:endParaRPr lang="en-US" sz="158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Иммунитет как система защиты организма
</a:t>
            </a:r>
            <a:endParaRPr lang="en-US" sz="3166" dirty="0"/>
          </a:p>
        </p:txBody>
      </p:sp>
      <p:sp>
        <p:nvSpPr>
          <p:cNvPr id="10" name="Text 1"/>
          <p:cNvSpPr txBox="1"/>
          <p:nvPr/>
        </p:nvSpPr>
        <p:spPr>
          <a:xfrm>
            <a:off x="644429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слизистые оболочки, воспаление и фагоцитоз образуют быстрый неспецифический барьер. Он реагирует сразу после проникновения возбудителя и снижает вероятность развития инфекции.
</a:t>
            </a:r>
            <a:endParaRPr lang="en-US" sz="1566" dirty="0"/>
          </a:p>
        </p:txBody>
      </p:sp>
      <p:sp>
        <p:nvSpPr>
          <p:cNvPr id="11" name="Text 2"/>
          <p:cNvSpPr txBox="1"/>
          <p:nvPr/>
        </p:nvSpPr>
        <p:spPr>
          <a:xfrm>
            <a:off x="644429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Приобретённый иммунитет формируется с участием лимфоцитов и антител. Он распознаёт конкретный антиген и обеспечивает более точную, направленную защиту организма.
</a:t>
            </a:r>
            <a:endParaRPr lang="en-US" sz="1566" dirty="0"/>
          </a:p>
        </p:txBody>
      </p:sp>
      <p:sp>
        <p:nvSpPr>
          <p:cNvPr id="12" name="Text 3"/>
          <p:cNvSpPr txBox="1"/>
          <p:nvPr/>
        </p:nvSpPr>
        <p:spPr>
          <a:xfrm>
            <a:off x="3608674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контакта с возбудителем или вакциной часть лимфоцитов сохраняет информацию о нём. При повторной встрече ответ развивается быстрее и обычно эффективнее.
</a:t>
            </a:r>
            <a:endParaRPr lang="en-US" sz="1587" dirty="0"/>
          </a:p>
        </p:txBody>
      </p:sp>
      <p:sp>
        <p:nvSpPr>
          <p:cNvPr id="13" name="Text 4"/>
          <p:cNvSpPr txBox="1"/>
          <p:nvPr/>
        </p:nvSpPr>
        <p:spPr>
          <a:xfrm>
            <a:off x="3608674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вакцинации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позволяет заранее сформировать защиту без тяжёлого заболевания. Благодаря этому она остаётся одним из самых надёжных способов профилактики инфекций.
</a:t>
            </a:r>
            <a:endParaRPr lang="en-US" sz="1566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популяции и ограничивающие факторы
</a:t>
            </a:r>
            <a:endParaRPr lang="en-US" sz="297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численность зависит от соотношения рождаемости и смертности, а также от миграций, доступности ресурсов и давления хищников.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ограничений численность растёт стремительно, но в природе ресурсный дефицит переводит популяцию к устойчивому уровню.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роста популяции: экспоненциальная и логистическая кривые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Экосистема, пищевые цепи и круговорот веществ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создают органические вещества, консументы потребляют их, а редуценты разлагают остатки. Вместе они образуют устойчивую систему обмена веществ и энергии.
</a:t>
            </a:r>
            <a:endParaRPr lang="en-US" sz="1758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 сети показывают, как энергия проходит через трофические уровни. На каждом этапе часть энергии теряется, поэтому длина цепей ограничена.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Углерод, азот и вода постоянно переходят между живыми организмами и неживой средой. Благодаря этому экосистема не исчерпывает вещества полностью.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видовое разнообразие и чем точнее сбалансированы связи между организмами, тем лучше экосистема противостоит внешним изменениям и нарушениям.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699" y="1171650"/>
            <a:ext cx="2464785" cy="195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в изучении живых систем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под микроскопом молекулярного анализа
</a:t>
            </a:r>
            <a:pPr algn="ctr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пробирке лежит не просто образец, а источник точной информации о живом организме. ПЦР позволяет многократно увеличить нужный участок ДНК, а секвенирование — прочитать его последовательность. Эти методы помогают находить наследственные изменения, устанавливать родство и быстро выявлять возбудителей инфекций.
</a:t>
            </a:r>
            <a:endParaRPr lang="en-US" sz="856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как маленькие фабрики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стерильных культуральных сосудах клетки растут в контролируемых условиях и сохраняют способность синтезировать важные вещества. Именно так получают биологически активные соединения, в том числе инсулин и ферменты. Такой подход соединяет фундаментальную биологию с медициной и промышленностью.
</a:t>
            </a:r>
            <a:endParaRPr lang="en-US" sz="979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селекция и генная инженерия
</a:t>
            </a:r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позволяют не только анализировать наследственный материал, но и направленно изменять его свойства. В селекции это ускоряет отбор полезных признаков, а в генетической инженерии помогает создавать организмы, производящие нужные человеку белки.
</a:t>
            </a:r>
            <a:endParaRPr lang="en-US" sz="10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исследования биологии
</a:t>
            </a:r>
            <a:endParaRPr lang="en-US" sz="309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биологии различаются по тому, что именно они позволяют увидеть, измерить и доказать в живой системе.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метод не универсален: точные выводы получают только при сочетании наблюдения, эксперимента, визуализации и анализа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«Методы исследования»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как единая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молекулы до экосистемы живое организовано иерархически: каждый уровень опирается на предыдущий и одновременно создаёт новые свойства, объясняющие целостность жизни.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2026-06-01T18:15:34Z</dcterms:created>
  <dcterms:modified xsi:type="dcterms:W3CDTF">2026-06-01T18:15:34Z</dcterms:modified>
</cp:coreProperties>
</file>