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96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революции XIX века: борьба за свободу, нацию и гражданские права
</a:t>
            </a:r>
            <a:endParaRPr lang="en-US" sz="3132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Европа шаг за шагом меняла старый порядок.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1515" y="895525"/>
            <a:ext cx="3427970" cy="336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после Венского конгресса: почему вспыхнули революции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1815 года монархии восстановили порядок силой, но запреты, цензура и политическая закрытость лишь усилили недовольство. Идеи свободы, гражданского равенства и национального самоопределения превратили это напряжение в революционную волну.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силы революционного движения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99148" y="980350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Либералы добивались конституций, разделения властей и гарантий свободы слова и печати. Для них парламент должен был стать реальным центром политического решения, а не декоративным приложением к монархии.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31211" y="1835189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Демократы настаивали на расширении избирательных прав и более широком участии граждан в управлении. Их требования выходили за рамки умеренных реформ и затрагивали сам принцип политического представительства.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4031" y="2683716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движения стремились объединить раздробленные народы и создать собственные государства. Особенно сильными они были среди итальянцев и немцев, для которых вопрос единства был связан с политической независимостью.
</a:t>
            </a:r>
            <a:endParaRPr lang="en-US" sz="961" dirty="0"/>
          </a:p>
        </p:txBody>
      </p:sp>
      <p:sp>
        <p:nvSpPr>
          <p:cNvPr id="12" name="Text 5"/>
          <p:cNvSpPr txBox="1"/>
          <p:nvPr/>
        </p:nvSpPr>
        <p:spPr>
          <a:xfrm>
            <a:off x="6496856" y="1820691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низы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и беднота прежде всего ощущали рост цен, безработицу и нестабильность заработка. Их протесты придавали революциям социальную остроту и заставляли элиты опасаться не только перемен, но и массового давления снизу.
</a:t>
            </a:r>
            <a:endParaRPr lang="en-US" sz="99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революционные волны XIX века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 локальные выступления постепенно превращались в общеевропейский кризис политического порядка.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1848 году революционное движение стало значительно шире по географии и вовлечённости стран, чем в предыдущих волнах.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плана презентации; сравнительная схема по ключевым очагам революций XIX века.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2764" y="0"/>
            <a:ext cx="46010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Июльская революция 1830 года во Франции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славных дня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Парижские баррикады в июле 1830 года заставили Карла X отказаться от власти. Уличное восстание показало, что политический кризис уже перерос рамки обычного парламентского конфликта.
</a:t>
            </a:r>
            <a:endParaRPr lang="en-US" sz="902" dirty="0"/>
          </a:p>
        </p:txBody>
      </p:sp>
      <p:sp>
        <p:nvSpPr>
          <p:cNvPr id="10" name="Text 3"/>
          <p:cNvSpPr txBox="1"/>
          <p:nvPr/>
        </p:nvSpPr>
        <p:spPr>
          <a:xfrm>
            <a:off x="372726" y="26497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монархия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власти пришёл Луи-Филипп Орлеанский, а Хартия 1830 года усилила значение парламента. Политическое влияние буржуазии выросло, хотя социальные требования более широких слоёв были удовлетворены лишь частично.
</a:t>
            </a:r>
            <a:endParaRPr lang="en-US" sz="902" dirty="0"/>
          </a:p>
        </p:txBody>
      </p:sp>
      <p:sp>
        <p:nvSpPr>
          <p:cNvPr id="11" name="Text 4"/>
          <p:cNvSpPr txBox="1"/>
          <p:nvPr/>
        </p:nvSpPr>
        <p:spPr>
          <a:xfrm>
            <a:off x="372726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отклик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Французские события вдохновили сторонников перемен в других странах. Особенно важным последствием стало отделение Бельгии от Нидерландов в 1831 году, ставшее одним из заметных успехов революционной волны.
</a:t>
            </a:r>
            <a:endParaRPr lang="en-US" sz="9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2030577"/>
            <a:ext cx="4009200" cy="107894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1830 и 1848 годов: сравнение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от буржуазных требований 1830 года Европа пришла к более широкому и конфликтному движению 1848 года.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1830 году преобладала умеренная конституционная повестка, а в 1848 году к ней добавились острые социальные и национальные требования.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исторического обзора революций XIX века.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1820–1821 годов: первые испытания реставрации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4325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Испания, 1820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Испании восставшие потребовали восстановления конституционного режима и ограничения власти короля. Либеральная программа опиралась на идею политических свобод и законности, но столкнулась с сопротивлением монархии.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89746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Неаполь и Пьемонт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Южной Италии и Пьемонте выступления развивались по сходному сценарию: конституции, реформы и отказ от абсолютизма. Однако эти движения оказались уязвимыми без широкой поддержки и устойчивой армии.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65061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Интервенция Священного союза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монархии быстро перешли к военному подавлению выступлений. Интервенция показала, что реставрационный порядок готов защищать себя силой, хотя причины недовольства никуда не исчезли.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66051" y="-25"/>
            <a:ext cx="367679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Национально-освободительное движение в Италии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20900" y="990800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Раздробленная страна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Итальянские земли в XIX веке оставались политически разделёнными и находились под сильным влиянием Австрии. Это делало вопрос объединения не только национальным, но и антиимперским.
</a:t>
            </a:r>
            <a:endParaRPr lang="en-US" sz="974" dirty="0"/>
          </a:p>
        </p:txBody>
      </p:sp>
      <p:sp>
        <p:nvSpPr>
          <p:cNvPr id="11" name="Text 3"/>
          <p:cNvSpPr txBox="1"/>
          <p:nvPr/>
        </p:nvSpPr>
        <p:spPr>
          <a:xfrm>
            <a:off x="1020900" y="1969213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революционеров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Сторонники перемен добивались изгнания австрийского господства, создания более свободного государства и политического участия граждан. Для них национальное единство было неразделимо с правами и свободами.
</a:t>
            </a:r>
            <a:endParaRPr lang="en-US" sz="966" dirty="0"/>
          </a:p>
        </p:txBody>
      </p:sp>
      <p:sp>
        <p:nvSpPr>
          <p:cNvPr id="12" name="Text 4"/>
          <p:cNvSpPr txBox="1"/>
          <p:nvPr/>
        </p:nvSpPr>
        <p:spPr>
          <a:xfrm>
            <a:off x="1020900" y="2947614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Джузеппе Мадзини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Мадзини стал одним из главных идеологов итальянского движения. Он связывал национальное единство с республиканскими идеалами и считал, что народ должен быть активным участником борьбы.
</a:t>
            </a:r>
            <a:endParaRPr lang="en-US" sz="974" dirty="0"/>
          </a:p>
        </p:txBody>
      </p:sp>
      <p:sp>
        <p:nvSpPr>
          <p:cNvPr id="13" name="Text 5"/>
          <p:cNvSpPr txBox="1"/>
          <p:nvPr/>
        </p:nvSpPr>
        <p:spPr>
          <a:xfrm>
            <a:off x="1020900" y="3926001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«Молодая Италия»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«Молодая Италия» превратила идеи Мадзини в политическую программу. Она помогла распространить представление о единой нации как о будущем политическом сообществе.
</a:t>
            </a:r>
            <a:endParaRPr lang="en-US" sz="97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1848 года: масштаб общеевропейского кризиса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объединяет крупнейшие центры выступлений, где политический кризис переплёлся с национальными и социальными требованиями.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Революционная волна 1848 года охватила почти всю континентальную Европу и стала самым широким потрясением века.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исторической карты революций 1848 года в презентации.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019000" y="144325"/>
            <a:ext cx="71280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Февральская революция 1848 года во Франции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974600" y="2061900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монархии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Февральские события в Париже привели к крушению Июльской монархии и провозглашению Второй республики. Это стало важным сигналом для всей Европы, что режим Луи-Филиппа утратил поддержку.
</a:t>
            </a:r>
            <a:endParaRPr lang="en-US" sz="984" dirty="0"/>
          </a:p>
        </p:txBody>
      </p:sp>
      <p:sp>
        <p:nvSpPr>
          <p:cNvPr id="10" name="Text 3"/>
          <p:cNvSpPr txBox="1"/>
          <p:nvPr/>
        </p:nvSpPr>
        <p:spPr>
          <a:xfrm>
            <a:off x="2808163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Избирательная реформа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власть ввела всеобщее мужское избирательное право. Для середины XIX века это было принципиально важным шагом, резко расширившим политическое участие и изменившим само представление о гражданстве.
</a:t>
            </a:r>
            <a:endParaRPr lang="en-US" sz="984" dirty="0"/>
          </a:p>
        </p:txBody>
      </p:sp>
      <p:sp>
        <p:nvSpPr>
          <p:cNvPr id="11" name="Text 4"/>
          <p:cNvSpPr txBox="1"/>
          <p:nvPr/>
        </p:nvSpPr>
        <p:spPr>
          <a:xfrm>
            <a:off x="4641750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мастерские
</a:t>
            </a:r>
            <a:pPr algn="l" indent="0" marL="0">
              <a:lnSpc>
                <a:spcPct val="115000"/>
              </a:lnSpc>
              <a:buNone/>
            </a:pPr>
            <a:r>
              <a:rPr lang="en-US" sz="7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смягчить безработицу, были созданы национальные мастерские. Этот шаг показал стремление республики ответить на социальный кризис, хотя ожидания рабочих и возможности государства быстро разошлись.
</a:t>
            </a:r>
            <a:endParaRPr lang="en-US" sz="979" dirty="0"/>
          </a:p>
        </p:txBody>
      </p:sp>
      <p:sp>
        <p:nvSpPr>
          <p:cNvPr id="12" name="Text 5"/>
          <p:cNvSpPr txBox="1"/>
          <p:nvPr/>
        </p:nvSpPr>
        <p:spPr>
          <a:xfrm>
            <a:off x="6475325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Июньский конфликт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Июньское восстание 1848 года выявило глубокое противоречие между рабочими требованиями и интересами умеренной буржуазии. Именно это столкновение стало одним из ключевых уроков французской революции.
</a:t>
            </a:r>
            <a:endParaRPr lang="en-US" sz="98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революции 1848 года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Причинно-следственная схема по ключевым событиям революционной волны 1848 года в Европе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Германские земли: движение к единству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 лидерстве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остро обсуждался вопрос, кто должен возглавить объединение — Пруссия или Австрия. Этот конфликт отражал соперничество двух крупнейших германских держав и разный взгляд на устройство Германии.
</a:t>
            </a:r>
            <a:endParaRPr lang="en-US" sz="902" dirty="0"/>
          </a:p>
        </p:txBody>
      </p:sp>
      <p:sp>
        <p:nvSpPr>
          <p:cNvPr id="10" name="Text 3"/>
          <p:cNvSpPr txBox="1"/>
          <p:nvPr/>
        </p:nvSpPr>
        <p:spPr>
          <a:xfrm>
            <a:off x="4943918" y="26570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Корона и отказ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императорской короны прусскому королю Фридриху Вильгельму IV стало решающим испытанием для проекта объединения. Его отказ показал, что монархи не готовы принимать власть из рук революционного собрания.
</a:t>
            </a:r>
            <a:endParaRPr lang="en-US" sz="902" dirty="0"/>
          </a:p>
        </p:txBody>
      </p:sp>
      <p:sp>
        <p:nvSpPr>
          <p:cNvPr id="11" name="Text 4"/>
          <p:cNvSpPr txBox="1"/>
          <p:nvPr/>
        </p:nvSpPr>
        <p:spPr>
          <a:xfrm>
            <a:off x="1278268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Неудача и опыт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объединение «сверху» тогда сорвалось, Франкфуртское собрание стало важным шагом к формированию общегерманской политической программы и укрепило национальное движение в германских землях.
</a:t>
            </a:r>
            <a:endParaRPr lang="en-US" sz="902" dirty="0"/>
          </a:p>
        </p:txBody>
      </p:sp>
      <p:sp>
        <p:nvSpPr>
          <p:cNvPr id="12" name="Text 5"/>
          <p:cNvSpPr txBox="1"/>
          <p:nvPr/>
        </p:nvSpPr>
        <p:spPr>
          <a:xfrm>
            <a:off x="4943926" y="9328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Франкфуртское собрание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Франкфурте-на-Майне депутаты пытались выработать общегерманскую конституцию и создать общие политические основы для будущего государства, опираясь на идеи представительного правления и национального единства.
</a:t>
            </a:r>
            <a:endParaRPr lang="en-US" sz="9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1897247"/>
            <a:ext cx="3971100" cy="13490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революций по странам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как по-разному революции повлияли на отдельные страны Европы.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были неодинаковыми: где-то революции привели к политическим переменам, где-то — к подавлению, но почти везде усилили национальные и конституционные идеи.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1830–1849 годов в Западной, Центральной и Южной Европе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49520"/>
            <a:ext cx="9144000" cy="2589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Венгерская революция и борьба за автономию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06400" y="980375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Требование автономии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1848 году венгерское движение добивалось политической самостоятельности, собственных свобод и расширения прав страны в составе империи Габсбургов, которая управляла многонациональным государством централизованно.
</a:t>
            </a:r>
            <a:endParaRPr lang="en-US" sz="961" dirty="0"/>
          </a:p>
        </p:txBody>
      </p:sp>
      <p:sp>
        <p:nvSpPr>
          <p:cNvPr id="10" name="Text 3"/>
          <p:cNvSpPr txBox="1"/>
          <p:nvPr/>
        </p:nvSpPr>
        <p:spPr>
          <a:xfrm>
            <a:off x="2845700" y="980375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Лайош Кошут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Лайош Кошут стал самым заметным лидером революции и символом венгерского национального движения. Его выступления связывали идею независимости с защитой гражданских свобод и политического участия.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85000" y="980375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Подавление восстания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первых уступок австрийские власти перешли к военному подавлению, а помощь России усилила контрреволюцию. Это показало, насколько трудно было решить национальный вопрос в пределах империи.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революции 1848–1849 годов потерпели поражение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революционеры действовали одновременно, но без общего центра. Это позволило правительствам выигрывать время, собирать войска и переходить от уступок к силовому давлению.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Главной слабостью революций стало отсутствие единства: внутренние конфликты оказались не менее опасны, чем сила армий и поддержка монархических союзников.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революциям 1848–1849 годов в Европе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696" y="180597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82" y="1805966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112" y="3578278"/>
            <a:ext cx="719700" cy="575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3038" y="3524916"/>
            <a:ext cx="597188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последствия революций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Публичная политика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Газеты, листовки и политические клубы превратили общественное мнение в заметную силу. Люди все чаще обсуждали власть не только в салонах, но и на улицах, в аудиториях и на собраниях.
</a:t>
            </a:r>
            <a:endParaRPr lang="en-US" sz="749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Гражданские права
</a:t>
            </a:r>
            <a:pPr algn="l" indent="0" marL="0">
              <a:lnSpc>
                <a:spcPct val="115000"/>
              </a:lnSpc>
              <a:buNone/>
            </a:pPr>
            <a:r>
              <a:rPr lang="en-US" sz="5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ускорили утверждение принципов равенства перед законом и конституционных гарантий. Даже там, где выступления были подавлены, сами требования прав и свобод уже нельзя было игнорировать.
</a:t>
            </a:r>
            <a:endParaRPr lang="en-US" sz="694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участие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Митинги, баррикады и петиции показали, что в политике участвуют не только элиты. Городские слои, студенты и рабочие стали заметной силой общественных перемен.
</a:t>
            </a:r>
            <a:endParaRPr lang="en-US" sz="751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национального единства и политического самоопределения закрепились в исторической памяти европейских обществ. Позднее они стали важной основой для новых конституционных государств и национальных движений.
</a:t>
            </a:r>
            <a:endParaRPr lang="en-US" sz="6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019000" y="144325"/>
            <a:ext cx="71280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Личности эпохи: лидеры революций и реформ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974600" y="2061900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Лафайет и свободы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Лафайет олицетворял связь между революционной традицией и либеральной политикой. Его имя ассоциировалось с гражданскими свободами, конституционными ограничениями власти и уважением к правам личности.
</a:t>
            </a:r>
            <a:endParaRPr lang="en-US" sz="923" dirty="0"/>
          </a:p>
        </p:txBody>
      </p:sp>
      <p:sp>
        <p:nvSpPr>
          <p:cNvPr id="10" name="Text 3"/>
          <p:cNvSpPr txBox="1"/>
          <p:nvPr/>
        </p:nvSpPr>
        <p:spPr>
          <a:xfrm>
            <a:off x="2808163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Мадзини и нация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Джузеппе Мадзини стал одним из главных идеологов итальянского национального движения. Он соединял идеи республики, народного участия и объединения Италии в единое государство.
</a:t>
            </a:r>
            <a:endParaRPr lang="en-US" sz="1042" dirty="0"/>
          </a:p>
        </p:txBody>
      </p:sp>
      <p:sp>
        <p:nvSpPr>
          <p:cNvPr id="11" name="Text 4"/>
          <p:cNvSpPr txBox="1"/>
          <p:nvPr/>
        </p:nvSpPr>
        <p:spPr>
          <a:xfrm>
            <a:off x="4641750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Кошут и Венгрия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Лайош Кошут возглавил венгерскую борьбу за автономию и политические права. Он превратился в символ национального сопротивления и защиты самостоятельности внутри империи Габсбургов.
</a:t>
            </a:r>
            <a:endParaRPr lang="en-US" sz="984" dirty="0"/>
          </a:p>
        </p:txBody>
      </p:sp>
      <p:sp>
        <p:nvSpPr>
          <p:cNvPr id="12" name="Text 5"/>
          <p:cNvSpPr txBox="1"/>
          <p:nvPr/>
        </p:nvSpPr>
        <p:spPr>
          <a:xfrm>
            <a:off x="6475325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Блюм и демократия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Роберт Блюм представлял немецкую демократическую оппозицию и выступал за конституционные свободы. Его судьба показала, насколько опасной оставалась борьба за представительное правление в революционную эпоху.
</a:t>
            </a:r>
            <a:endParaRPr lang="en-US" sz="98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революций к объединению Италии и Германии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политических процессов во второй половине XIX века, связанная с революциями 1830 и 1848 годов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1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революции и современная политическая культура
</a:t>
            </a:r>
            <a:endParaRPr lang="en-US" sz="2187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13650" y="182070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суверенитет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XIX века утвердили мысль, что источник власти связан не только с династией, но и с волей народа. Это стало важной основой современных представлений о политической легитимности.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13650" y="3064652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участие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Общественное мнение, митинги, петиции и партийная деятельность стали постоянными элементами политики. Революции показали, что пассивное подчинение больше не соответствует реалиям нового общества.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798900" y="182070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 законы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прав человека и парламентского контроля над властью постепенно вошли в европейскую политическую норму. Даже поражения революций не остановили распространение этих идей в общественной жизни.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798900" y="306465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революций XIX века сохранился в культуре, школьной истории и общественных спорах. Он напоминает, что свобода, нация и гражданские права формируются через длительную борьбу и компромиссы.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Поражение, ставшее историческим поворотом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XIX века часто завершались поражением, но именно они изменили политический язык Европы: свобода, нация, парламент и права личности стали нормой будущего развития.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2026-06-01T06:05:48Z</dcterms:created>
  <dcterms:modified xsi:type="dcterms:W3CDTF">2026-06-01T06:05:48Z</dcterms:modified>
</cp:coreProperties>
</file>