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1450" y="1000232"/>
            <a:ext cx="9303900" cy="41794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14300"/>
            <a:ext cx="8784000" cy="8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Индийский океан: природа и хозяйственное значение
</a:t>
            </a:r>
            <a:endParaRPr lang="en-US" sz="3023" dirty="0"/>
          </a:p>
        </p:txBody>
      </p:sp>
      <p:sp>
        <p:nvSpPr>
          <p:cNvPr id="5" name="Text 1"/>
          <p:cNvSpPr txBox="1"/>
          <p:nvPr/>
        </p:nvSpPr>
        <p:spPr>
          <a:xfrm>
            <a:off x="5905500" y="3703325"/>
            <a:ext cx="3058500" cy="9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Тёплый океан соединяет страны и влияет на погоду, а его пути связывают континенты.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905500" y="4787634"/>
            <a:ext cx="3058500" cy="17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00025" y="1264148"/>
            <a:ext cx="4991400" cy="39239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87906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1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океана: от Африки до Антарктиды
</a:t>
            </a:r>
            <a:endParaRPr lang="en-US" sz="3184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956175"/>
            <a:ext cx="3942900" cy="20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Индийский океан расположен между Африкой, Азией, Австралией и Антарктидой. Он связывается с Атлантическим, Тихим и Южным океанами. Крупные моря и заливы — Аравийское море, Бенгальский, Красное и Персидский.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4500" y="1111890"/>
            <a:ext cx="4841700" cy="40993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дна и подводные формы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5075100" y="1562075"/>
            <a:ext cx="3888900" cy="12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Хребты и глубоководные впадины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Дно Индийского океана состоит из срединно-океанических хребтов, глубоких котловин и желобов. Эти формы влияют на движение воды и состав донных осадков, а значит — на условия жизни и промысла.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069125" y="3272050"/>
            <a:ext cx="3888900" cy="12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Шельф: мелководье для ресурсов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Шельф — прибрежная мелководная часть дна — удобен для рыболовства и добычи полезных ископаемых. Здесь глубины меньше, поэтому ресурсы проще находить и использовать.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4900" y="1666010"/>
            <a:ext cx="3929100" cy="18812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4325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1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вод Индийского океана
</a:t>
            </a:r>
            <a:endParaRPr lang="en-US" sz="3195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Устойчивое тепло поддерживает высокую биологическую продуктивность: планктон активно растёт, а за ним следуют рыбы.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714810" y="399570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 закономерность: к экватору температура выше, а к югу постепенно снижается. Это влияет на распределение живых организмов по районам.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41500" y="3669950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географии; обобщённые сведения о температуре поверхностных вод (диапазон 25–28 °C в тропиках).
</a:t>
            </a:r>
            <a:endParaRPr lang="en-US" sz="609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и муссонные ветры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998975" y="1739850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особенность побережий — муссоны, сезонные ветры, меняющие направление два раза в год. Они заметно меняют погоду, вызывая сильные дожди или более сухие периоды.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998975" y="2792006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Летний муссон приносит влажный воздух с океана на сушу. Поэтому в Южной и Юго-Восточной Азии в тёплый сезон выпадает больше осадков.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998975" y="3844175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Зимний муссон обычно несёт более сухую погоду. В это время дожди уменьшаются, а условия для сельского хозяйства и жизни людей сильнее зависят от запасов воды.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07350" y="523462"/>
            <a:ext cx="5549700" cy="47421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79941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Течения Индийского океана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447900" y="1591650"/>
            <a:ext cx="31635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Течения в Индийском океане заметно меняются по сезонам: их направление меняют ветры. Южное пассатное течение и муссонные потоки перемещают разные по температуре массы воды.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47900" y="2973150"/>
            <a:ext cx="31635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Сомалийское течение особенно важно для погоды у побережий: оно переносит воду и может менять условия у берегов. При благоприятных течениях увеличивается количество планктона и рыбы.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191" y="1606600"/>
            <a:ext cx="8777617" cy="2970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009300" cy="58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океан формирует погоду у побережий
</a:t>
            </a:r>
            <a:endParaRPr lang="en-US" sz="2256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834000"/>
            <a:ext cx="35463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Логическая цепочка процессов, усиливаемая муссонами в регионе.
</a:t>
            </a:r>
            <a:endParaRPr lang="en-US" sz="909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76782" y="2132400"/>
            <a:ext cx="651038" cy="578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0403" y="1466300"/>
            <a:ext cx="651038" cy="57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66055" y="2242435"/>
            <a:ext cx="578700" cy="578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463654" y="1466300"/>
            <a:ext cx="651038" cy="5787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906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Живой мир океана
</a:t>
            </a:r>
            <a:endParaRPr lang="en-US" sz="3600" dirty="0"/>
          </a:p>
        </p:txBody>
      </p:sp>
      <p:sp>
        <p:nvSpPr>
          <p:cNvPr id="8" name="Text 1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43687" y="3197327"/>
            <a:ext cx="15762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Промысловые рыбы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тёплых водах встречаются тунец и сардины. Они держатся в районах с подходящей температурой и кормом, поэтому их распределение меняется по сезонам.
</a:t>
            </a:r>
            <a:endParaRPr lang="en-US" sz="1090" dirty="0"/>
          </a:p>
        </p:txBody>
      </p:sp>
      <p:sp>
        <p:nvSpPr>
          <p:cNvPr id="10" name="Text 3"/>
          <p:cNvSpPr txBox="1"/>
          <p:nvPr/>
        </p:nvSpPr>
        <p:spPr>
          <a:xfrm>
            <a:off x="2762158" y="3197327"/>
            <a:ext cx="15762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Креветки и летучие рыбы
</a:t>
            </a:r>
            <a:pPr algn="l" indent="0" marL="0">
              <a:lnSpc>
                <a:spcPct val="115000"/>
              </a:lnSpc>
              <a:buNone/>
            </a:pPr>
            <a:r>
              <a:rPr lang="en-US" sz="9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Креветки находят пищу среди донных и прибрежных участков. Летучие рыбы способны планировать над водой, уходя от хищников и пользуясь особенностями течений.
</a:t>
            </a:r>
            <a:endParaRPr lang="en-US" sz="1072" dirty="0"/>
          </a:p>
        </p:txBody>
      </p:sp>
      <p:sp>
        <p:nvSpPr>
          <p:cNvPr id="11" name="Text 4"/>
          <p:cNvSpPr txBox="1"/>
          <p:nvPr/>
        </p:nvSpPr>
        <p:spPr>
          <a:xfrm>
            <a:off x="4960699" y="3197327"/>
            <a:ext cx="15762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черепахи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черепахи используют благоприятные зоны для кормления и размножения. Их жизнь тесно связана с состоянием воды и наличием подходящих мест у побережий.
</a:t>
            </a:r>
            <a:endParaRPr lang="en-US" sz="1090" dirty="0"/>
          </a:p>
        </p:txBody>
      </p:sp>
      <p:sp>
        <p:nvSpPr>
          <p:cNvPr id="12" name="Text 5"/>
          <p:cNvSpPr txBox="1"/>
          <p:nvPr/>
        </p:nvSpPr>
        <p:spPr>
          <a:xfrm>
            <a:off x="7032576" y="3197327"/>
            <a:ext cx="15762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морские животные
</a:t>
            </a:r>
            <a:pPr algn="l" indent="0" marL="0">
              <a:lnSpc>
                <a:spcPct val="115000"/>
              </a:lnSpc>
              <a:buNone/>
            </a:pPr>
            <a:r>
              <a:rPr lang="en-US" sz="9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океане обитают дельфины и киты. Они находят пищу по перемещению планктона и рыбы, а потому их маршруты зависят от течений и сезонных изменений.
</a:t>
            </a:r>
            <a:endParaRPr lang="en-US" sz="1064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710609"/>
            <a:ext cx="4490400" cy="24425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54075" y="633264"/>
            <a:ext cx="4317300" cy="250437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40075" y="3212925"/>
            <a:ext cx="30102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Рифы Мальдив: дом для тысяч организмов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Коралловые рифы лучше всего развиваются в тёплых мелководьях. У Мальдив и Сейшел они особенно хорошо развиты: рифы становятся «адресом» для множества рыб и беспозвоночных. Кроме жизни, они смягчают удары волн у берега.
</a:t>
            </a:r>
            <a:endParaRPr lang="en-US" sz="1169" dirty="0"/>
          </a:p>
        </p:txBody>
      </p:sp>
      <p:sp>
        <p:nvSpPr>
          <p:cNvPr id="8" name="Text 2"/>
          <p:cNvSpPr txBox="1"/>
          <p:nvPr/>
        </p:nvSpPr>
        <p:spPr>
          <a:xfrm>
            <a:off x="5463700" y="3212925"/>
            <a:ext cx="30102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Мангры: природный «фильтр» у берега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Мангровые леса растут в прибрежных лагунах и устьях рек. Корни удерживают ил и помогают защищать берег от размыва. Однако и рифы, и мангры уязвимы к загрязнению, потеплению воды и вырубке.
</a:t>
            </a:r>
            <a:endParaRPr lang="en-US" sz="1169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180000"/>
            <a:ext cx="87909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Коралловые рифы и мангровые леса
</a:t>
            </a:r>
            <a:endParaRPr lang="en-US" sz="2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1550" y="1391983"/>
            <a:ext cx="3929100" cy="160630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72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и порты Индийского океана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37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Побережья Индийского океана заселены и освоены неравномерно, но порты соединяют регионы. Через них идут сырьё, контейнерные перевозки и товары между Азией, Африкой и Австралией.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546764" y="3995700"/>
            <a:ext cx="29937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Точки торговли концентрируются у крупных портов. Это превращает океан в важнейшую транспортную «артерию» даже при неодинаковой плотности населения берегов.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35075" y="3361042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географический атлас; политическая карта мира.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4900" y="1666010"/>
            <a:ext cx="3929100" cy="18812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4325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перевозят морские пути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Помимо потоков между Персидским заливом и Южной Азией, через океан регулярно перевозят грузы для рынков Восточной Африки и Европы.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714810" y="399570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значимы энергоресурсы и контейнерные грузы: они требуют устойчивых морских коридоров и обеспечивают регулярность мировой торговли.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41500" y="3669950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географический атлас; политическая карта мира (оценочная структура грузов, без точных процентов).
</a:t>
            </a:r>
            <a:endParaRPr lang="en-US" sz="609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6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Нефть, газ и ресурсы шельфа
</a:t>
            </a:r>
            <a:endParaRPr lang="en-US" sz="3600" dirty="0"/>
          </a:p>
        </p:txBody>
      </p:sp>
      <p:sp>
        <p:nvSpPr>
          <p:cNvPr id="5" name="Text 1"/>
          <p:cNvSpPr txBox="1"/>
          <p:nvPr/>
        </p:nvSpPr>
        <p:spPr>
          <a:xfrm>
            <a:off x="1008261" y="1280150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районы добычи нефти и природного газа находятся у берегов Персидского залива, а также вблизи Индии и Западной Австралии, где развиты морские платформы и промыслы.
</a:t>
            </a:r>
            <a:endParaRPr lang="en-US" sz="1194" dirty="0"/>
          </a:p>
        </p:txBody>
      </p:sp>
      <p:sp>
        <p:nvSpPr>
          <p:cNvPr id="6" name="Text 2"/>
          <p:cNvSpPr txBox="1"/>
          <p:nvPr/>
        </p:nvSpPr>
        <p:spPr>
          <a:xfrm>
            <a:off x="1908255" y="2237533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океан перевозят нефть и сжиженный природный газ: поэтому Индийский океан напрямую влияет на мировые поставки энергии и работу топливных цепочек.
</a:t>
            </a:r>
            <a:endParaRPr lang="en-US" sz="1194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808274" y="3194915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шельфе получают не только топливные ресурсы, но и сырьё для хозяйства: добывают соль, песок и строительные материалы, которые нужны для инфраструктуры.
</a:t>
            </a:r>
            <a:endParaRPr lang="en-US" sz="1194" dirty="0"/>
          </a:p>
        </p:txBody>
      </p:sp>
      <p:sp>
        <p:nvSpPr>
          <p:cNvPr id="9" name="Text 5"/>
          <p:cNvSpPr txBox="1"/>
          <p:nvPr/>
        </p:nvSpPr>
        <p:spPr>
          <a:xfrm>
            <a:off x="3708257" y="4152310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минеральных ресурсов также связана с прибрежно-шельфовыми зонами, где рельеф дна удобен для разработки и транспортировки добытого сырья морем.
</a:t>
            </a:r>
            <a:endParaRPr lang="en-US" sz="1194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9359" y="1793917"/>
            <a:ext cx="384383" cy="3416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0713" y="3238872"/>
            <a:ext cx="341674" cy="3416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40951" y="2571150"/>
            <a:ext cx="341674" cy="34167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19610" y="3908754"/>
            <a:ext cx="384383" cy="341674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906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Рыболовство в Индийском океане
</a:t>
            </a:r>
            <a:endParaRPr lang="en-US" sz="3600" dirty="0"/>
          </a:p>
        </p:txBody>
      </p:sp>
      <p:sp>
        <p:nvSpPr>
          <p:cNvPr id="8" name="Text 1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44961" y="1796090"/>
            <a:ext cx="2259000" cy="7870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Ценные промысловые виды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ценятся тунец, сардины, креветки и кальмары. Их уловы особенно важны для экономики прибрежных районов, где рыба — основа питания и рабочих мест.
</a:t>
            </a:r>
            <a:endParaRPr lang="en-US" sz="949" dirty="0"/>
          </a:p>
        </p:txBody>
      </p:sp>
      <p:sp>
        <p:nvSpPr>
          <p:cNvPr id="10" name="Text 3"/>
          <p:cNvSpPr txBox="1"/>
          <p:nvPr/>
        </p:nvSpPr>
        <p:spPr>
          <a:xfrm>
            <a:off x="844961" y="3241037"/>
            <a:ext cx="2259000" cy="7870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воды
</a:t>
            </a:r>
            <a:pPr algn="l" indent="0" marL="0">
              <a:lnSpc>
                <a:spcPct val="115000"/>
              </a:lnSpc>
              <a:buNone/>
            </a:pPr>
            <a:r>
              <a:rPr lang="en-US" sz="7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Тёплые и более прохладные участки воды влияют на то, где держатся стаи. Разные температуры также отражаются на численности планктона, которым питаются многие рыбы.
</a:t>
            </a:r>
            <a:endParaRPr lang="en-US" sz="872" dirty="0"/>
          </a:p>
        </p:txBody>
      </p:sp>
      <p:sp>
        <p:nvSpPr>
          <p:cNvPr id="11" name="Text 4"/>
          <p:cNvSpPr txBox="1"/>
          <p:nvPr/>
        </p:nvSpPr>
        <p:spPr>
          <a:xfrm>
            <a:off x="4355186" y="2573317"/>
            <a:ext cx="2141700" cy="7870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Муссоны и сезонность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7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Направление ветров и сезонные смены погоды меняют перемешивание воды и распределение рыбы. Поэтому промысел часто смещается по времени года и иногда по районам вылова.
</a:t>
            </a:r>
            <a:endParaRPr lang="en-US" sz="836" dirty="0"/>
          </a:p>
        </p:txBody>
      </p:sp>
      <p:sp>
        <p:nvSpPr>
          <p:cNvPr id="12" name="Text 5"/>
          <p:cNvSpPr txBox="1"/>
          <p:nvPr/>
        </p:nvSpPr>
        <p:spPr>
          <a:xfrm>
            <a:off x="4355200" y="3910922"/>
            <a:ext cx="2141700" cy="7870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Рифы и кормовая база
</a:t>
            </a:r>
            <a:pPr algn="l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Состояние коралловых рифов и богатство планктона напрямую связаны с успешностью лова. Там, где пищи больше и есть укрытия, рыболовство обычно стабильнее.
</a:t>
            </a:r>
            <a:endParaRPr lang="en-US" sz="876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191" y="1606600"/>
            <a:ext cx="8777617" cy="2970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009300" cy="58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Туризм как часть хозяйственного использования
</a:t>
            </a:r>
            <a:endParaRPr lang="en-US" sz="2006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834000"/>
            <a:ext cx="35463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создания доходов от природных условий к услугам для туристов
</a:t>
            </a:r>
            <a:endParaRPr lang="en-US" sz="909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07350" y="523462"/>
            <a:ext cx="5549700" cy="47421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79941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Стратегические проливы и морские коридоры
</a:t>
            </a:r>
            <a:endParaRPr lang="en-US" sz="2702" dirty="0"/>
          </a:p>
        </p:txBody>
      </p:sp>
      <p:sp>
        <p:nvSpPr>
          <p:cNvPr id="6" name="Text 1"/>
          <p:cNvSpPr txBox="1"/>
          <p:nvPr/>
        </p:nvSpPr>
        <p:spPr>
          <a:xfrm>
            <a:off x="447900" y="1591650"/>
            <a:ext cx="31635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Индийского океана особенно важны Ормузский, Баб-эль-Мандебский и Малаккский проливы: через узкие проходы проходит значительная часть мировых морских перевозок, включая энергоресурсы.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47900" y="2973150"/>
            <a:ext cx="31635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судоходство концентрируется в таких “горлышках”, любые сбои или риски быстро отражаются на сроках доставки. Поэтому контроль и безопасность проливов напрямую связаны с мировой торговлей.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4900" y="1666010"/>
            <a:ext cx="3929100" cy="18812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4325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загрязнения океана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ухудшает условия для рифов и морских животных: пластик может попадать в пищу, а нефтяные загрязнения нарушают газообмен и доступ света под водой.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714810" y="399570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доля пластикового мусора и нефтяных загрязнений означает, что профилактика на суше и строгий контроль перевозок дают наибольший эффект.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41500" y="3669950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учебник географии (7 класс); обобщённые сведения о приоритетных источниках загрязнения (структурные доли приведены условно).
</a:t>
            </a:r>
            <a:endParaRPr lang="en-US" sz="609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1377" y="2038700"/>
            <a:ext cx="552900" cy="552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68393" y="1519575"/>
            <a:ext cx="506363" cy="57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37605" y="2137415"/>
            <a:ext cx="552900" cy="44232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906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опасности в океане
</a:t>
            </a:r>
            <a:endParaRPr lang="en-US" sz="3600" dirty="0"/>
          </a:p>
        </p:txBody>
      </p:sp>
      <p:sp>
        <p:nvSpPr>
          <p:cNvPr id="7" name="Text 1"/>
          <p:cNvSpPr txBox="1"/>
          <p:nvPr/>
        </p:nvSpPr>
        <p:spPr>
          <a:xfrm>
            <a:off x="1181400" y="3190658"/>
            <a:ext cx="18534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Тропические циклоны
</a:t>
            </a:r>
            <a:pPr algn="l" indent="0" marL="0">
              <a:lnSpc>
                <a:spcPct val="115000"/>
              </a:lnSpc>
              <a:buNone/>
            </a:pPr>
            <a:r>
              <a:rPr lang="en-US" sz="10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Индийском океане возможны тропические циклоны, которые вызывают сильные ветры, проливные дожди и штормовой подъём воды. Они особенно опасны для прибрежных городов.
</a:t>
            </a:r>
            <a:endParaRPr lang="en-US" sz="1190" dirty="0"/>
          </a:p>
        </p:txBody>
      </p:sp>
      <p:sp>
        <p:nvSpPr>
          <p:cNvPr id="8" name="Text 2"/>
          <p:cNvSpPr txBox="1"/>
          <p:nvPr/>
        </p:nvSpPr>
        <p:spPr>
          <a:xfrm>
            <a:off x="3748300" y="3190658"/>
            <a:ext cx="18534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штормы и море
</a:t>
            </a:r>
            <a:pPr algn="l" indent="0" marL="0">
              <a:lnSpc>
                <a:spcPct val="115000"/>
              </a:lnSpc>
              <a:buNone/>
            </a:pPr>
            <a:r>
              <a:rPr lang="en-US" sz="10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штормы осложняют судоходство и рыболовство: растёт риск повреждений судов и обрыва безопасных маршрутов. Прибрежные районы получают удар ветром и волнами.
</a:t>
            </a:r>
            <a:endParaRPr lang="en-US" sz="1150" dirty="0"/>
          </a:p>
        </p:txBody>
      </p:sp>
      <p:sp>
        <p:nvSpPr>
          <p:cNvPr id="9" name="Text 3"/>
          <p:cNvSpPr txBox="1"/>
          <p:nvPr/>
        </p:nvSpPr>
        <p:spPr>
          <a:xfrm>
            <a:off x="6381776" y="3190658"/>
            <a:ext cx="18534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Цунами и прибрежные последствия
</a:t>
            </a:r>
            <a:pPr algn="l" indent="0" marL="0">
              <a:lnSpc>
                <a:spcPct val="115000"/>
              </a:lnSpc>
              <a:buNone/>
            </a:pPr>
            <a:r>
              <a:rPr lang="en-US" sz="9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из самых разрушительных цунами произошло в 2004 году и затронуло берега многих стран. Наибольшую угрозу оно несёт густонаселённым побережьям с крупными поселениями.
</a:t>
            </a:r>
            <a:endParaRPr lang="en-US" sz="1089" dirty="0"/>
          </a:p>
        </p:txBody>
      </p:sp>
      <p:sp>
        <p:nvSpPr>
          <p:cNvPr id="10" name="Text 4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2124673"/>
            <a:ext cx="3950100" cy="133025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3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богатства и хозяйственное использование
</a:t>
            </a:r>
            <a:endParaRPr lang="en-US" sz="2520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716834" y="2179300"/>
            <a:ext cx="30555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Соедините “что даёт океан” с тем, как это превращается в экономическую деятельность: от перевозок до добычи и туристических сервисов.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822375" y="3627125"/>
            <a:ext cx="30555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“работают” те ресурсы, которые легко связать с транспортом и услугами: шельф и бухты поддерживают перевозки, а рифы — туризм.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4785300"/>
            <a:ext cx="31119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учебник географии, 7 класс.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0427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4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природы Индийского океана
</a:t>
            </a:r>
            <a:endParaRPr lang="en-US" sz="3466" dirty="0"/>
          </a:p>
        </p:txBody>
      </p:sp>
      <p:sp>
        <p:nvSpPr>
          <p:cNvPr id="5" name="Text 1"/>
          <p:cNvSpPr txBox="1"/>
          <p:nvPr/>
        </p:nvSpPr>
        <p:spPr>
          <a:xfrm>
            <a:off x="3931100" y="2000741"/>
            <a:ext cx="4248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защиты океана создают морские заповедники и вводят правила, ограничивающие вылов. Это помогает сохранить кормовую базу и численность промысловых видов на будущие годы.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91674" y="3063929"/>
            <a:ext cx="4248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Сокращают пластиковые отходы и усиливают контроль за нефтяными разливами. Загрязнение особенно опасно для рифов и морских животных, а последствия нередко затрагивают сразу несколько стран.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097625" y="4127104"/>
            <a:ext cx="4248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Ключевую роль играют международные соглашения: загрязнение и перелов не имеют “государственных границ”. Согласованные меры повышают эффективность охраны морских экосистем.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03350" y="1307425"/>
            <a:ext cx="77373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9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Индийский океан: выводы и значение для людей
</a:t>
            </a:r>
            <a:endParaRPr lang="en-US" sz="2929" dirty="0"/>
          </a:p>
        </p:txBody>
      </p:sp>
      <p:sp>
        <p:nvSpPr>
          <p:cNvPr id="4" name="Text 1"/>
          <p:cNvSpPr txBox="1"/>
          <p:nvPr/>
        </p:nvSpPr>
        <p:spPr>
          <a:xfrm>
            <a:off x="2155750" y="2350100"/>
            <a:ext cx="4832400" cy="17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Индийский океан объединяет тёплый климат, богатую природу и сильную хозяйственную роль: он кормит людей, обеспечивает перевозки, даёт энергию и поддерживает туризм. Но он уязвим к загрязнению и опасностям, поэтому важны бережное использование и сотрудничество стран.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2026-05-13T02:33:25Z</dcterms:created>
  <dcterms:modified xsi:type="dcterms:W3CDTF">2026-05-13T02:33:25Z</dcterms:modified>
</cp:coreProperties>
</file>