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image" Target="../media/image-19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15334" y="0"/>
            <a:ext cx="512843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275" y="734600"/>
            <a:ext cx="3668700" cy="37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Семейство лилейных: основные характеристики и темы урока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Семейство лилейных — многолетние растения с луковицами и яркими цветами, важные для природы и человека.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63275" y="301750"/>
            <a:ext cx="36687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0929" y="216475"/>
            <a:ext cx="3411592" cy="473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1469575"/>
            <a:ext cx="5305200" cy="24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Лилейные известны с древних времён: их использовали в ритуалах и медицине. Они украшают природу и приносят пользу человеку как пища и лекарство.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9100" y="402675"/>
            <a:ext cx="53052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и природная роль лилейных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семейства лилейных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4795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Лилейные относятся к однодольным растениям в отделе покрытосеменных, характеризующихся уникальным строением семян и цветков.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82523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ближайшие родственники — амариллисовые и ирисовые, которые имеют схожие морфологические признаки и экологические ниши.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854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признаки: наличие луковицы, линейные листья и цветки с шестью тычинками и трёхчленным околоцветником.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" y="25"/>
            <a:ext cx="338546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85150" y="266700"/>
            <a:ext cx="6599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растения: части и особенности
</a:t>
            </a:r>
            <a:endParaRPr lang="en-US" sz="2734" dirty="0"/>
          </a:p>
        </p:txBody>
      </p:sp>
      <p:sp>
        <p:nvSpPr>
          <p:cNvPr id="7" name="Text 1"/>
          <p:cNvSpPr txBox="1"/>
          <p:nvPr/>
        </p:nvSpPr>
        <p:spPr>
          <a:xfrm>
            <a:off x="3791225" y="1946549"/>
            <a:ext cx="21567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лилейных длинные, цельные и без черешков, располагаются у основания растения. Стебель обычно прямой и неветвящийся.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490225" y="1946549"/>
            <a:ext cx="21567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Луковица является основным органом хранения питательных веществ, позволяя растению выживать в неблагоприятные сезоны и быстро расти весной.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791227" y="1204374"/>
            <a:ext cx="21567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и стебель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490226" y="1204374"/>
            <a:ext cx="21567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Луковица — орган запаса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и размножение лилейных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3302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покоя зимой
</a:t>
            </a:r>
            <a:pPr algn="ctr" indent="0" marL="0">
              <a:lnSpc>
                <a:spcPct val="100000"/>
              </a:lnSpc>
              <a:buNone/>
            </a:pPr>
            <a:r>
              <a:rPr lang="en-US" sz="13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Растение находится в состоянии покоя благодаря питательным веществам в луковице, сохраняя энергию для весны.
</a:t>
            </a:r>
            <a:endParaRPr lang="en-US" sz="1377" dirty="0"/>
          </a:p>
        </p:txBody>
      </p:sp>
      <p:sp>
        <p:nvSpPr>
          <p:cNvPr id="10" name="Text 2"/>
          <p:cNvSpPr txBox="1"/>
          <p:nvPr/>
        </p:nvSpPr>
        <p:spPr>
          <a:xfrm>
            <a:off x="24257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Весенний рост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Лилейные начинают быстрый рост листьев и стебля, используя запасы луковицы для развития и подготовки к цветению.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5212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3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период цветения происходит весной и в начале лета, когда привлекаются насекомые-опылители для продолжения рода.
</a:t>
            </a:r>
            <a:endParaRPr lang="en-US" sz="1381" dirty="0"/>
          </a:p>
        </p:txBody>
      </p:sp>
      <p:sp>
        <p:nvSpPr>
          <p:cNvPr id="12" name="Text 4"/>
          <p:cNvSpPr txBox="1"/>
          <p:nvPr/>
        </p:nvSpPr>
        <p:spPr>
          <a:xfrm>
            <a:off x="66167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3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осуществляется семенами и дочерними луковицами, что обеспечивает устойчивость и распространение видов.
</a:t>
            </a:r>
            <a:endParaRPr lang="en-US" sz="1345" dirty="0"/>
          </a:p>
        </p:txBody>
      </p:sp>
      <p:sp>
        <p:nvSpPr>
          <p:cNvPr id="13" name="Text 5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46175" y="1159575"/>
            <a:ext cx="2081100" cy="208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5475" y="1159575"/>
            <a:ext cx="2081100" cy="2081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виды цветков лилейных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459700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цветка: околоцветник и тычинки
</a:t>
            </a:r>
            <a:pPr algn="ctr" indent="0" marL="0">
              <a:lnSpc>
                <a:spcPct val="100000"/>
              </a:lnSpc>
              <a:buNone/>
            </a:pPr>
            <a:r>
              <a:rPr lang="en-US" sz="9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Цветки лилейных обычно имеют околоцветник из двух кругов по три лепестка и шесть тычинок. Это строение способствует успешному опылению насекомыми из-за яркости и формы цветка.
</a:t>
            </a:r>
            <a:endParaRPr lang="en-US" sz="946" dirty="0"/>
          </a:p>
        </p:txBody>
      </p:sp>
      <p:sp>
        <p:nvSpPr>
          <p:cNvPr id="10" name="Text 3"/>
          <p:cNvSpPr txBox="1"/>
          <p:nvPr/>
        </p:nvSpPr>
        <p:spPr>
          <a:xfrm>
            <a:off x="524392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форм и оттенков
</a:t>
            </a:r>
            <a:pPr algn="ctr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Цветки могут быть одиночными или собранными в собранные соцветия. Их окрас варьируется от белого и жёлтого до ярко-красного и пурпурного, привлекая разных опылителей.
</a:t>
            </a:r>
            <a:endParaRPr lang="en-US" sz="105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84150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и расселение семян лилейных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80075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обеспечивают насекомые, включая пчёл, бабочек и жуков, привлекаемые яркими цветами и ароматами лилейных.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80076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Плоды чаще всего представляют собой коробочки с семенами, реже – ягоды, что влияет на способы расселения растений.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5131683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распространяются разнообразными способами: ветром, водой и животными, что позволяет занимать новые места обитания.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131683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Эффективность расселения семян обеспечивает устойчивость и широкий ареал распространения семейства лилейных.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922" y="1410150"/>
            <a:ext cx="2219355" cy="231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52022" y="1410150"/>
            <a:ext cx="2219355" cy="231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13122" y="1410150"/>
            <a:ext cx="2219355" cy="2319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44798" y="1410150"/>
            <a:ext cx="2219355" cy="2319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35600" y="3808975"/>
            <a:ext cx="21300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Лилия — королева цветов
</a:t>
            </a:r>
            <a:pPr algn="ctr" indent="0" marL="0">
              <a:lnSpc>
                <a:spcPct val="100000"/>
              </a:lnSpc>
              <a:buNone/>
            </a:pPr>
            <a:r>
              <a:rPr lang="en-US" sz="8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Лилия выделяется крупными и яркими цветами, широко применяется в декоративном садоводстве и символизирует чистоту и красоту в культуре.
</a:t>
            </a:r>
            <a:endParaRPr lang="en-US" sz="839" dirty="0"/>
          </a:p>
        </p:txBody>
      </p:sp>
      <p:sp>
        <p:nvSpPr>
          <p:cNvPr id="10" name="Text 2"/>
          <p:cNvSpPr txBox="1"/>
          <p:nvPr/>
        </p:nvSpPr>
        <p:spPr>
          <a:xfrm>
            <a:off x="2396700" y="3808975"/>
            <a:ext cx="21300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Тюльпан — весеннее украшение
</a:t>
            </a:r>
            <a:pPr algn="ctr" indent="0" marL="0">
              <a:lnSpc>
                <a:spcPct val="100000"/>
              </a:lnSpc>
              <a:buNone/>
            </a:pPr>
            <a:r>
              <a:rPr lang="en-US" sz="8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Тюльпаны – популярные садовые цветы с различными формами и окраской, выращиваются массово на клумбах для сезонного флористического оформления.
</a:t>
            </a:r>
            <a:endParaRPr lang="en-US" sz="860" dirty="0"/>
          </a:p>
        </p:txBody>
      </p:sp>
      <p:sp>
        <p:nvSpPr>
          <p:cNvPr id="11" name="Text 3"/>
          <p:cNvSpPr txBox="1"/>
          <p:nvPr/>
        </p:nvSpPr>
        <p:spPr>
          <a:xfrm>
            <a:off x="4657800" y="3808975"/>
            <a:ext cx="21300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Рябчик — редкий лесной житель
</a:t>
            </a:r>
            <a:pPr algn="ctr" indent="0" marL="0">
              <a:lnSpc>
                <a:spcPct val="100000"/>
              </a:lnSpc>
              <a:buNone/>
            </a:pPr>
            <a:r>
              <a:rPr lang="en-US" sz="9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Рябчик русский входит в Красную книгу из-за уменьшения численности. Это красивое, но уязвимое растение встречается в лесах и заповедниках.
</a:t>
            </a:r>
            <a:endParaRPr lang="en-US" sz="952" dirty="0"/>
          </a:p>
        </p:txBody>
      </p:sp>
      <p:sp>
        <p:nvSpPr>
          <p:cNvPr id="12" name="Text 4"/>
          <p:cNvSpPr txBox="1"/>
          <p:nvPr/>
        </p:nvSpPr>
        <p:spPr>
          <a:xfrm>
            <a:off x="6889475" y="3808975"/>
            <a:ext cx="21300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Гиацинт — аромат и цвет
</a:t>
            </a:r>
            <a:pPr algn="ctr" indent="0" marL="0">
              <a:lnSpc>
                <a:spcPct val="100000"/>
              </a:lnSpc>
              <a:buNone/>
            </a:pPr>
            <a:r>
              <a:rPr lang="en-US" sz="8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Гиацинты известны своим насыщенным ароматом и разнообразием оттенков, часто выращиваются как комнатные растения и для украшения садов весной.
</a:t>
            </a:r>
            <a:endParaRPr lang="en-US" sz="871" dirty="0"/>
          </a:p>
        </p:txBody>
      </p:sp>
      <p:sp>
        <p:nvSpPr>
          <p:cNvPr id="13" name="Text 5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представители семейства лилейных
</a:t>
            </a:r>
            <a:endParaRPr lang="en-US" sz="2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распространения семейства лилейных
</a:t>
            </a:r>
            <a:endParaRPr lang="en-US" sz="2734" dirty="0"/>
          </a:p>
        </p:txBody>
      </p:sp>
      <p:sp>
        <p:nvSpPr>
          <p:cNvPr id="7" name="Text 1"/>
          <p:cNvSpPr txBox="1"/>
          <p:nvPr/>
        </p:nvSpPr>
        <p:spPr>
          <a:xfrm>
            <a:off x="5246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Лилейные широко распространены в умеренных и тёплых климатических зонах Европы, Азии и Северной Америки, занимая разные природные сообщества.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42755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растут на лугах, опушках лесов, горных склонах, а также в засушливых условиях, демонстрируя адаптацию к разнообразным средам.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3305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видовое разнообразие наблюдается в регионах Средиземноморья и юго-западной части Азии, где создаются благоприятные условия для их развития.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видов лилейных по континентам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число видов отмечено в Азии, что связано с разнообразием ландшафтов и климата в регионе.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Азия является центром видового разнообразия лилейных, следом идут Европа и Северная Америка с более скромным числом видов.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Ботанические справочники, 2023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1900" y="1159575"/>
            <a:ext cx="2081100" cy="208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1500" y="1159575"/>
            <a:ext cx="2081100" cy="208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0950" y="1159575"/>
            <a:ext cx="2081100" cy="208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и символика лилейных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75542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Лилия в гербах и эмблемах
</a:t>
            </a:r>
            <a:pPr algn="ctr" indent="0" marL="0">
              <a:lnSpc>
                <a:spcPct val="100000"/>
              </a:lnSpc>
              <a:buNone/>
            </a:pPr>
            <a:r>
              <a:rPr lang="en-US" sz="9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Лилия — важный символ во французской геральдике, олицетворяющий чистоту и благородство. Этот мотив встречается на королевских гербах и средневековых гобеленах, подчеркивая статус и традиции.
</a:t>
            </a:r>
            <a:endParaRPr lang="en-US" sz="999" dirty="0"/>
          </a:p>
        </p:txBody>
      </p:sp>
      <p:sp>
        <p:nvSpPr>
          <p:cNvPr id="12" name="Text 3"/>
          <p:cNvSpPr txBox="1"/>
          <p:nvPr/>
        </p:nvSpPr>
        <p:spPr>
          <a:xfrm>
            <a:off x="3339950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Древнеегипетские фрески с изображением лилий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стенах египетских храмов и гробниц лилии изображались как символ плодородия и возрождения. Эти фрески демонстрируют уважение к природе и её циклам в древних культурах.
</a:t>
            </a:r>
            <a:endParaRPr lang="en-US" sz="1001" dirty="0"/>
          </a:p>
        </p:txBody>
      </p:sp>
      <p:sp>
        <p:nvSpPr>
          <p:cNvPr id="13" name="Text 4"/>
          <p:cNvSpPr txBox="1"/>
          <p:nvPr/>
        </p:nvSpPr>
        <p:spPr>
          <a:xfrm>
            <a:off x="592447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Лилии и тюльпаны в искусстве Возрождения
</a:t>
            </a:r>
            <a:pPr algn="ctr" indent="0" marL="0">
              <a:lnSpc>
                <a:spcPct val="100000"/>
              </a:lnSpc>
              <a:buNone/>
            </a:pPr>
            <a:r>
              <a:rPr lang="en-US" sz="9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эпоху европейского Возрождения мотивы лилий и тюльпанов часто украшали живописные полотна и архитектурные детали. Они символизировали красоту природы и духовное совершенство человека.
</a:t>
            </a:r>
            <a:endParaRPr lang="en-US" sz="91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8878" y="266700"/>
            <a:ext cx="7336200" cy="7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Пищевое значение и применение лилейных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1469325" y="1214875"/>
            <a:ext cx="7300500" cy="102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лилейные, как лук и чеснок, с древних времен используются в кулинарии благодаря высоким питательным и лечебным качествам и содержанию витаминов и минеральных веществ.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1469325" y="2484875"/>
            <a:ext cx="7300500" cy="10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Луковицы тюльпанов и гиацинтов в голодные периоды в истории применялись в пищу, особенно в XVII веке в Нидерландах, где они служили временным источником питания.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1469325" y="3754875"/>
            <a:ext cx="7300500" cy="102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Лилейные содержат ароматические компоненты, придающие вкусу блюд особую пряность, а также витамины, что делает их полезными для здоровья и укрепления иммунитета.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902299"/>
            <a:ext cx="4166100" cy="180735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83691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Сравнительные характеристики видов семейства лилейных
</a:t>
            </a:r>
            <a:endParaRPr lang="en-US" sz="2598" dirty="0"/>
          </a:p>
        </p:txBody>
      </p:sp>
      <p:sp>
        <p:nvSpPr>
          <p:cNvPr id="7" name="Text 1"/>
          <p:cNvSpPr txBox="1"/>
          <p:nvPr/>
        </p:nvSpPr>
        <p:spPr>
          <a:xfrm>
            <a:off x="369100" y="13548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особенности лилий, тюльпанов и рябчиков по времени цветения, месту произрастания, размеру цветка и основному применению в декоративных целях.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69100" y="32874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Лилии выделяются крупными цветами и цветением в июне; тюльпаны и рябчики цветут раньше и приспособлены к разным биотопам, все широко используются в декоративных целях.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Ботаническая энциклопедия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50475" y="1315"/>
            <a:ext cx="5393700" cy="51408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3310200" cy="13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Лилейные как декоративные растения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174750" y="1936400"/>
            <a:ext cx="3089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Лилии и тюльпаны — фавориты в оформлении садов и парков, благодаря ярким цветам и разнообразию форм. Они украшают городские клумбы и создают праздничную атмосферу весной.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174750" y="3528126"/>
            <a:ext cx="45552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посадки тюльпанов стали популярной традицией в парках многих стран, привлекая множество посетителей и улучшая экологическую среду городов.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9100" y="402675"/>
            <a:ext cx="84150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Медицинское и косметическое значение лилейных
</a:t>
            </a:r>
            <a:endParaRPr lang="en-US" sz="2609" dirty="0"/>
          </a:p>
        </p:txBody>
      </p:sp>
      <p:sp>
        <p:nvSpPr>
          <p:cNvPr id="8" name="Text 1"/>
          <p:cNvSpPr txBox="1"/>
          <p:nvPr/>
        </p:nvSpPr>
        <p:spPr>
          <a:xfrm>
            <a:off x="369100" y="1094000"/>
            <a:ext cx="77802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Настойки из лилий давно применяются в народной медицине для лечения ожогов и ушибов благодаря успокаивающему и обезболивающему эффекту.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69100" y="2128475"/>
            <a:ext cx="72087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исследования выявляют противовоспалительные свойства некоторых видов, связанные с наличием природных алкалоидов и фитонцидов.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9100" y="3162975"/>
            <a:ext cx="66261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Экстракты лилий используются в косметике для увлажнения и питания кожи, входя в состав кремов и масок, улучшающих состояние эпидермиса.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69100" y="4197475"/>
            <a:ext cx="60372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Косметические препараты с компонентами лилейных обладают антиоксидантным действием, способствуя замедлению процессов старения кожи.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2497200" cy="46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редких видов лилейных и их роль в экосистеме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265163" y="133475"/>
            <a:ext cx="26154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век
</a:t>
            </a:r>
            <a:pPr algn="r" indent="0" marL="0">
              <a:lnSpc>
                <a:spcPct val="100000"/>
              </a:lnSpc>
              <a:buNone/>
            </a:pPr>
            <a:r>
              <a:rPr lang="en-US" sz="11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систематических охранных мероприятий для редких видов лилейных, включение некоторых растений в Красную книгу России с целью защиты от полного исчезновения.
</a:t>
            </a:r>
            <a:endParaRPr lang="en-US" sz="1163" dirty="0"/>
          </a:p>
        </p:txBody>
      </p:sp>
      <p:sp>
        <p:nvSpPr>
          <p:cNvPr id="10" name="Text 3"/>
          <p:cNvSpPr txBox="1"/>
          <p:nvPr/>
        </p:nvSpPr>
        <p:spPr>
          <a:xfrm>
            <a:off x="3265163" y="3827425"/>
            <a:ext cx="26154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
</a:t>
            </a:r>
            <a:pPr algn="r" indent="0" marL="0">
              <a:lnSpc>
                <a:spcPct val="100000"/>
              </a:lnSpc>
              <a:buNone/>
            </a:pPr>
            <a:r>
              <a:rPr lang="en-US" sz="12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программ экопросвещения и восстановления популяций редких лилейных с помощью генетических технологий и устойчивого природопользования.
</a:t>
            </a:r>
            <a:endParaRPr lang="en-US" sz="1224" dirty="0"/>
          </a:p>
        </p:txBody>
      </p:sp>
      <p:sp>
        <p:nvSpPr>
          <p:cNvPr id="11" name="Text 4"/>
          <p:cNvSpPr txBox="1"/>
          <p:nvPr/>
        </p:nvSpPr>
        <p:spPr>
          <a:xfrm>
            <a:off x="6443138" y="1978500"/>
            <a:ext cx="26154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2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создание заповедников и охраняемых природных территорий, запрет на сбор редких луковиц, проведение научных исследований по сохранению биоразнообразия.
</a:t>
            </a:r>
            <a:endParaRPr lang="en-US" sz="121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99" y="25"/>
            <a:ext cx="354620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94191" y="266700"/>
            <a:ext cx="4887600" cy="7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лилейных к окружающей среде
</a:t>
            </a:r>
            <a:endParaRPr lang="en-US" sz="2792" dirty="0"/>
          </a:p>
        </p:txBody>
      </p:sp>
      <p:sp>
        <p:nvSpPr>
          <p:cNvPr id="7" name="Text 1"/>
          <p:cNvSpPr txBox="1"/>
          <p:nvPr/>
        </p:nvSpPr>
        <p:spPr>
          <a:xfrm>
            <a:off x="3894050" y="1214876"/>
            <a:ext cx="4887600" cy="15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Луковица как спасательный орган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Луковица накапливает питательные вещества и воду, обеспечивая выживание растения в неблагоприятные периоды зимой и засухи. Это позволяет лилейным быстро прорастать весной и цвести.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917972" y="3144293"/>
            <a:ext cx="4887600" cy="15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Защитные механизмы и привлечение опылителей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покрыты восковым налётом, уменьшающим потерю влаги, а яркие крупные цветки эффективно привлекают насекомых-опылителей для успешного размножения в короткий сезон цветения.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лилейных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4795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Тюльпан, являющийся символом Нидерландов, изначально произрастает в Центральной Азии и постепенно распространился по Европе благодаря торговцам.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82523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высокая лилия достигает в высоту около двух метров и выделяется среди других видов своим внушительным размером и декоративностью.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854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Уникальной особенностью некоторых тюльпанов является изменение окраски цветков в зависимости от кислотности почвы, что используется для создания новых сортов.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6963" y="1486951"/>
            <a:ext cx="391500" cy="39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81131" y="1483351"/>
            <a:ext cx="348862" cy="398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92662" y="1486951"/>
            <a:ext cx="391500" cy="391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771750" y="1483351"/>
            <a:ext cx="299025" cy="3987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значение и направления исследований лилейных
</a:t>
            </a:r>
            <a:endParaRPr lang="en-US" sz="2084" dirty="0"/>
          </a:p>
        </p:txBody>
      </p:sp>
      <p:sp>
        <p:nvSpPr>
          <p:cNvPr id="1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17" name="Text 2"/>
          <p:cNvSpPr txBox="1"/>
          <p:nvPr/>
        </p:nvSpPr>
        <p:spPr>
          <a:xfrm>
            <a:off x="3189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Декоративное садоводство
</a:t>
            </a:r>
            <a:pPr algn="ctr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Лилейные служат основой для создания новых сортов декоративных растений, украшающих парки и сады по всему миру и поддерживающих биологическое разнообразие.
</a:t>
            </a:r>
            <a:endParaRPr lang="en-US" sz="1172" dirty="0"/>
          </a:p>
        </p:txBody>
      </p:sp>
      <p:sp>
        <p:nvSpPr>
          <p:cNvPr id="18" name="Text 3"/>
          <p:cNvSpPr txBox="1"/>
          <p:nvPr/>
        </p:nvSpPr>
        <p:spPr>
          <a:xfrm>
            <a:off x="25518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Биотехнологические исследования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разрабатывают методы клонирования и селекции лилейных, повышая их устойчивость к болезням и улучшая декоративные качества.
</a:t>
            </a:r>
            <a:endParaRPr lang="en-US" sz="1278" dirty="0"/>
          </a:p>
        </p:txBody>
      </p:sp>
      <p:sp>
        <p:nvSpPr>
          <p:cNvPr id="19" name="Text 4"/>
          <p:cNvSpPr txBox="1"/>
          <p:nvPr/>
        </p:nvSpPr>
        <p:spPr>
          <a:xfrm>
            <a:off x="47846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Травничество и медицина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Изучаются лекарственные свойства растений для создания натуральных препаратов с противовоспалительным и антимикробным действием.
</a:t>
            </a:r>
            <a:endParaRPr lang="en-US" sz="1278" dirty="0"/>
          </a:p>
        </p:txBody>
      </p:sp>
      <p:sp>
        <p:nvSpPr>
          <p:cNvPr id="20" name="Text 5"/>
          <p:cNvSpPr txBox="1"/>
          <p:nvPr/>
        </p:nvSpPr>
        <p:spPr>
          <a:xfrm>
            <a:off x="70175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Экологический туризм
</a:t>
            </a:r>
            <a:pPr algn="ctr" indent="0" marL="0">
              <a:lnSpc>
                <a:spcPct val="100000"/>
              </a:lnSpc>
              <a:buNone/>
            </a:pPr>
            <a:r>
              <a:rPr lang="en-US" sz="12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цветения лилейных и тюльпанов стали привлекательными туристическими объектами, способствующими развитию экотуризма и локальных экономик.
</a:t>
            </a:r>
            <a:endParaRPr lang="en-US" sz="126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56300" y="2734608"/>
            <a:ext cx="5831400" cy="1907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56300" y="658500"/>
            <a:ext cx="5831400" cy="19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Перспективы изучения семейства лилейных
</a:t>
            </a:r>
            <a:pPr algn="ctr" indent="0" marL="0">
              <a:lnSpc>
                <a:spcPct val="100000"/>
              </a:lnSpc>
              <a:buNone/>
            </a:pPr>
            <a:r>
              <a:rPr lang="en-US" sz="19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лилейных важно для сохранения биоразнообразия и развития сельского хозяйства. В дальнейшем планируется усиление охраны видов и расширение применения в медицине, ландшафтном дизайне и образовании.
</a:t>
            </a:r>
            <a:endParaRPr lang="en-US" sz="3859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2026-05-08T22:48:37Z</dcterms:created>
  <dcterms:modified xsi:type="dcterms:W3CDTF">2026-05-08T22:48:37Z</dcterms:modified>
</cp:coreProperties>
</file>