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кризис империи: протесты, уступки и рождение парламентаризма.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российская революция: перелом 1905–1907 годов
</a:t>
            </a:r>
            <a:endParaRPr lang="en-US" sz="335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накануне революции: кризис самодержавия
</a:t>
            </a:r>
            <a:endParaRPr lang="en-US" sz="2344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XX века империя оставалась преимущественно аграрной, а промышленность росла неровно. В деревне тлели земельные и налоговые проблемы, в городах накапливались рабочие конфликты. Политическая система без парламента и с жестким контролем усиливала недоверие к власти.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почва революции складывалась из аграрной перенаселённости и малоземелья, выкупных платежей и налоговых повинностей. На фабриках тяжёлые условия труда и слабая защита работников превращали недовольство в массовые протесты.
</a:t>
            </a:r>
            <a:endParaRPr lang="en-US" sz="1403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причины отражали сохранение самодержавия и отсутствие гражданских свобод. Цензура, полицейский контроль и ограниченное участие населения в управлении страны не снимали напряжение, а превращали каждую проблему в вопрос о власти.
</a:t>
            </a:r>
            <a:endParaRPr lang="en-US" sz="1448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Социальную динамику усиливали рост рабочего движения и крестьянские выступления. Недовольство интеллигенции дополнялось обострением национального вопроса на окраинах, где разные группы империи сталкивались с неравенством и ограничениями прав.
</a:t>
            </a:r>
            <a:endParaRPr lang="en-US" sz="1416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разные слои общества действовали не изолированно: протесты переплетались. Это повышало вероятность резкого «перелома», когда политический кризис начал разворачиваться не в кабинетах, а на улицах и в производстве.
</a:t>
            </a:r>
            <a:endParaRPr lang="en-US" sz="1517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революции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Русско-японская война как катализатор революции
</a:t>
            </a:r>
            <a:endParaRPr lang="en-US" sz="2584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 авторитету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Русско-японская война 1904–1905 годов подорвала доверие к власти: обществу становилось ясно, что государство не справляется с вызовами. Поражения сопровождались ощущением управленческой беспомощности, что усиливало радикализацию настроений.
</a:t>
            </a:r>
            <a:endParaRPr lang="en-US" sz="1342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Срыв управления и рост напряжения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неудачи шли вместе с перебоями в снабжении, ростом цен и напряжением в армии. Солдаты и матросы воспринимали происходящее как несправедливость, а это ускоряло переход от политического недовольства к открытому протесту.
</a:t>
            </a:r>
            <a:endParaRPr lang="en-US" sz="151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расстрела демонстрации к общероссийскому кризису
</a:t>
            </a:r>
            <a:endParaRPr lang="en-US" sz="2323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событий революционного подъёма 1905 года: от локального шока к массовой мобилизации
</a:t>
            </a:r>
            <a:endParaRPr lang="en-US" sz="143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забастовочного движения в 1905 году
</a:t>
            </a:r>
            <a:endParaRPr lang="en-US" sz="2959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январю протесты были локально выражены, но уже к осени охват становился общероссийским.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скачок активности показывает, что политический кризис перешёл в фазу массового давления на власть.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 стачечной активности в 1905 году: январь ~440 тыс., октябрь &gt;2 млн, за год &gt;3 млн участников (по указанным в задании цифрам).
</a:t>
            </a:r>
            <a:endParaRPr lang="en-US" sz="86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3863" y="1294125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29063" y="1310875"/>
            <a:ext cx="571500" cy="50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44263" y="1294125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29463" y="1336275"/>
            <a:ext cx="571500" cy="457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44663" y="1296175"/>
            <a:ext cx="541500" cy="541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движение и его требования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7307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режим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настаивали на восьмичасовом рабочем дне. Для многих это означало реальную возможность жить не только на смене, но и иметь время для семьи и обучения, а не выживать в усталости.
</a:t>
            </a:r>
            <a:endParaRPr lang="en-US" sz="1075" dirty="0"/>
          </a:p>
        </p:txBody>
      </p:sp>
      <p:sp>
        <p:nvSpPr>
          <p:cNvPr id="16" name="Text 3"/>
          <p:cNvSpPr txBox="1"/>
          <p:nvPr/>
        </p:nvSpPr>
        <p:spPr>
          <a:xfrm>
            <a:off x="23294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Заработная плата
</a:t>
            </a:r>
            <a:pPr algn="l" indent="0" marL="0">
              <a:lnSpc>
                <a:spcPct val="100000"/>
              </a:lnSpc>
              <a:buNone/>
            </a:pPr>
            <a:r>
              <a:rPr lang="en-US" sz="97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Выдвигалось требование повышения заработной платы, чтобы оплата соответствовала реальным тратам и росту цен. Это связывалось с ощущением, что труд даёт прибыль предприятиям, но не обеспечивает достойную жизнь.
</a:t>
            </a:r>
            <a:endParaRPr lang="en-US" sz="977" dirty="0"/>
          </a:p>
        </p:txBody>
      </p:sp>
      <p:sp>
        <p:nvSpPr>
          <p:cNvPr id="17" name="Text 4"/>
          <p:cNvSpPr txBox="1"/>
          <p:nvPr/>
        </p:nvSpPr>
        <p:spPr>
          <a:xfrm>
            <a:off x="39296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штрафов и защита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Требовали отмены штрафов и улучшения условий труда. Рабочие обращали внимание на произвол администрации и на то, что наказания за «неудобные» обстоятельства лишали их правовой защиты.
</a:t>
            </a:r>
            <a:endParaRPr lang="en-US" sz="1020" dirty="0"/>
          </a:p>
        </p:txBody>
      </p:sp>
      <p:sp>
        <p:nvSpPr>
          <p:cNvPr id="18" name="Text 5"/>
          <p:cNvSpPr txBox="1"/>
          <p:nvPr/>
        </p:nvSpPr>
        <p:spPr>
          <a:xfrm>
            <a:off x="55298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объединений
</a:t>
            </a:r>
            <a:pPr algn="l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Важной частью программы была свобода союзов и собраний. Речь шла не только о митингах, но и о возможности договариваться и выступать согласованно без постоянного страха преследований.
</a:t>
            </a:r>
            <a:endParaRPr lang="en-US" sz="1066" dirty="0"/>
          </a:p>
        </p:txBody>
      </p:sp>
      <p:sp>
        <p:nvSpPr>
          <p:cNvPr id="19" name="Text 6"/>
          <p:cNvSpPr txBox="1"/>
          <p:nvPr/>
        </p:nvSpPr>
        <p:spPr>
          <a:xfrm>
            <a:off x="71300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Самоорганизация через советы
</a:t>
            </a:r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протестов, развивались формы самоорганизации: создавались советы рабочих депутатов. Петербургский Совет стал заметным центром координации и формулирования политических требований.
</a:t>
            </a:r>
            <a:endParaRPr lang="en-US" sz="104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Крестьянский вопрос и аграрные выступления
</a:t>
            </a:r>
            <a:endParaRPr lang="en-US" sz="2314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Крестьянские выступления были направлены против помещичьего землевладения, кабальных арендных условий и высоких налогов. Для деревни это означало постоянную нехватку ресурсов и ощущение зависимости от землевладельца.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протест проявлялся в поджогах усадеб, самовольной порубке леса, захвате земли и отказе от повинностей. Такие действия были одновременно демонстрацией силы и способом добиться практического результата.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Аграрный вопрос оказался самым массовым и устойчивым источником напряжения, потому что земля оставалась ключевой проблемой большинства населения. Без решения вопроса даже политические перемены воспринимались как неполные.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Восстания в армии и на флоте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Недовольство затронуло не только рабочие и крестьянские слои, но и армию с флотом. Тяжёлые условия службы усиливались поражениями в войне и падением дисциплины, из-за чего солдаты и матросы теряли веру в порядок «сверху».
</a:t>
            </a:r>
            <a:endParaRPr lang="en-US" sz="1533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известным эпизодом стало восстание на броненосце «Потёмкин» в июне 1905 года. Оно показало, что даже силовые структуры не были полностью надёжной опорой самодержавия в условиях общего кризиса.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революционного подъёма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Столбики показывают не точные масштабы, а распределение наиболее заметных центров протестов по регионам.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география подчёркивает: революция не сводилась к столицам, а включала разные социальные и национальные пространства империи.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характеристика центров революционного подъёма по описанию в учебно-исторических хронологиях революции 1905–1907 годов.
</a:t>
            </a:r>
            <a:endParaRPr lang="en-US" sz="85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Манифест 17 октября и политические уступки
</a:t>
            </a:r>
            <a:endParaRPr lang="en-US" sz="2818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 октября 1905 года Николай II подписал Манифест, пообещав гражданские свободы, расширение избирательных прав и создание законодательной Государственной думы. Решение стало реакцией на общероссийский политический кризис.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Манифест оформили под давлением Всероссийской политической стачки: власть стремилась остановить нарастающий паралич управления. Документ стал крупнейшей уступкой обществу за весь революционный период.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самодержавие не было отменено: ключевые полномочия правителя сохранялись, а контроль над курсом реформ оставался ограниченным. Поэтому современники воспринимали перемены как важный, но неполный поворот.
</a:t>
            </a:r>
            <a:endParaRPr lang="en-US" sz="155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675254"/>
            <a:ext cx="4106400" cy="21920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политические силы 1905–1907 годов
</a:t>
            </a:r>
            <a:endParaRPr lang="en-US" sz="2496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характеристика главных направлений политической борьбы: цели, социальная опора и отношение к самодержавию и парламентаризму.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целей мешало договориться: одни хотели расширить реформы через права, другие — радикальное преобразование, третьи — усилить традиционный порядок. В результате общий фронт против режима не сложился.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политических программ партий начала XX 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1906 год — Первая Дума
</a:t>
            </a:r>
            <a:pPr algn="l" indent="0" marL="0">
              <a:lnSpc>
                <a:spcPct val="100000"/>
              </a:lnSpc>
              <a:buNone/>
            </a:pPr>
            <a:r>
              <a:rPr lang="en-US" sz="14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Депутаты ставили вопросы земельной реформы и ответственности правительства перед парламентом. Конфликт с властью усилился, и Дума была распущена, не успев закрепить перемены.
</a:t>
            </a:r>
            <a:endParaRPr lang="en-US" sz="148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1907 год — Вторая Дума
</a:t>
            </a:r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Дума быстро превратилась в арену острого противостояния между депутатами и правительством. Разногласия о направлении политики не были урегулированы, и её тоже распустили.
</a:t>
            </a:r>
            <a:endParaRPr lang="en-US" sz="1558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парламент без реальной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избирательной системы и зависимость Думы от самодержавия показали: парламентская конструкция не стала самостоятельным центром управления страной.
</a:t>
            </a:r>
            <a:endParaRPr lang="en-US" sz="1544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Государственные думы и их судьба
</a:t>
            </a:r>
            <a:endParaRPr lang="en-US" sz="298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17048" y="948750"/>
            <a:ext cx="3261354" cy="3933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505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Военно-полевые суды и реакция власти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84325" y="1180850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нарастания революционного подъёма власть усилила репрессивный курс. Были введены военно-полевые суды, начались массовые аресты и расстрелы, а также ужесточились ограничения печати и собраний.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84325" y="3277425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Столыпин сочетал жёсткое подавление выступлений с попыткой реформировать деревню. Такой подход временно снижал накал протеста, однако не устранял главные причины политического и социального кризиса.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политической активности в 1905–1907 годах
</a:t>
            </a:r>
            <a:endParaRPr lang="en-US" sz="2312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массовых протестов к частичной стабилизации был связан с сочетанием уступок и последующих репрессий, а затем — с изменением избирательного порядка.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этапам показывают: революционный цикл не завершился устойчивым политическим компромиссом — противоречия сохранялись и требовали дальнейшего разрешения.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Периодизация революции 1905–1907 годов по характеру протестов: подъём (1905), спад (1906), завершение волны (1907).
</a:t>
            </a:r>
            <a:endParaRPr lang="en-US" sz="94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привела к появлению Государственной думы и расширила пространство политической жизни. В обществе заметнее стали публичные споры и использование законных форм давления.
</a:t>
            </a:r>
            <a:endParaRPr lang="en-US" sz="1506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власти допустили только ограниченные свободы слова, печати и собраний. На практике это означало, что новые возможности существовали, но постоянно сталкивались с контролем и запретами.
</a:t>
            </a:r>
            <a:endParaRPr lang="en-US" sz="1439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Сохранилось решающее влияние самодержавия на управление страной. Аграрный вопрос, рабочие проблемы и национальные противоречия не получили окончательного решения и продолжали накапливаться.
</a:t>
            </a:r>
            <a:endParaRPr lang="en-US" sz="1439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итоги оказались противоречивыми: государство изменилось институционально, но основы политической системы не были сломаны. Недовольство не исчезло и имело продолжение в следующих кризисах.
</a:t>
            </a:r>
            <a:endParaRPr lang="en-US" sz="1534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революции: достижения и ограничения
</a:t>
            </a:r>
            <a:endParaRPr lang="en-US" sz="289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революция не привела к полному преобразованию
</a:t>
            </a:r>
            <a:endParaRPr lang="en-US" sz="2232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факторы частичного результата (раскол оппозиции, отсутствие единого руководства, репрессии и ограниченность уступок).
</a:t>
            </a:r>
            <a:endParaRPr lang="en-US" sz="128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революции 1905–1907 годов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стала своего рода репетицией будущих потрясений: она показала, насколько мощной бывает массовая мобилизация через стачки и политическую самоорганизацию. Это был новый опыт для разных групп общества.
</a:t>
            </a:r>
            <a:endParaRPr lang="en-US" sz="1342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столь заметную роль сыграли советы как формы координации. Одновременно выявилась уязвимость силовых структур: армия и флот оказались не полностью надёжными в условиях общего кризиса.
</a:t>
            </a:r>
            <a:endParaRPr lang="en-US" sz="1342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 практики 1905–1907 годов прямо повлияли на события 1917 года. Общество заранее научилось выстраивать борьбу и обсуждать вопрос власти, а значит, кризис нашёл подготовленную почву.
</a:t>
            </a:r>
            <a:endParaRPr lang="en-US" sz="134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3807" y="1038300"/>
            <a:ext cx="275623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ключевых событий, которые отражают переход от военного кризиса к массовому политическому протесту и появлению парламентской рамки.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показывает последовательность: военные неудачи усилили кризис, затем протест получил общероссийский характер, а попытка институциональных реформ не сняла базовые причины конфликта.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революции 1905–1907 годов.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и события революции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революция как незавершённый перелом
</a:t>
            </a:r>
            <a:pPr algn="l" indent="0" marL="0">
              <a:lnSpc>
                <a:spcPct val="100000"/>
              </a:lnSpc>
              <a:buNone/>
            </a:pPr>
            <a:r>
              <a:rPr lang="en-US" sz="2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российская революция разрушила уверенность в незыблемости самодержавия и открыла эпоху реформ и острых конфликтов. Она не решила земельный, рабочий и национальный вопросы, но дала опыт борьбы и парламентской жизни, подготовив почву к 1917 году.
</a:t>
            </a:r>
            <a:endParaRPr lang="en-US" sz="424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2026-05-12T22:23:11Z</dcterms:created>
  <dcterms:modified xsi:type="dcterms:W3CDTF">2026-05-12T22:23:11Z</dcterms:modified>
</cp:coreProperties>
</file>