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jpe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jpe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slideLayout" Target="../slideLayouts/slideLayout1.xml"/><Relationship Id="rId7"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jpeg"/><Relationship Id="rId5" Type="http://schemas.openxmlformats.org/officeDocument/2006/relationships/image" Target="../media/image-14-5.png"/><Relationship Id="rId6" Type="http://schemas.openxmlformats.org/officeDocument/2006/relationships/slideLayout" Target="../slideLayouts/slideLayout1.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1.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jpe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2883495"/>
            <a:ext cx="9144000" cy="2259211"/>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1990800" y="678174"/>
            <a:ext cx="5162400" cy="673200"/>
          </a:xfrm>
          <a:prstGeom prst="rect">
            <a:avLst/>
          </a:prstGeom>
          <a:noFill/>
          <a:ln/>
        </p:spPr>
        <p:txBody>
          <a:bodyPr wrap="square" lIns="0" tIns="0" rIns="0" bIns="0" rtlCol="0" anchor="ctr"/>
          <a:lstStyle/>
          <a:p>
            <a:pPr algn="ctr" indent="0" marL="0">
              <a:lnSpc>
                <a:spcPct val="100000"/>
              </a:lnSpc>
              <a:buNone/>
            </a:pPr>
            <a:r>
              <a:rPr lang="en-US" sz="2650" b="1" dirty="0">
                <a:solidFill>
                  <a:srgbClr val="FFFFFF"/>
                </a:solidFill>
                <a:latin typeface="Arial" pitchFamily="34" charset="0"/>
                <a:ea typeface="Arial" pitchFamily="34" charset="-122"/>
                <a:cs typeface="Arial" pitchFamily="34" charset="-120"/>
              </a:rPr>
              <a:t>Множества точек на координатной прямой
</a:t>
            </a:r>
            <a:endParaRPr lang="en-US" sz="2650" dirty="0"/>
          </a:p>
        </p:txBody>
      </p:sp>
      <p:sp>
        <p:nvSpPr>
          <p:cNvPr id="7" name="Text 1"/>
          <p:cNvSpPr txBox="1"/>
          <p:nvPr/>
        </p:nvSpPr>
        <p:spPr>
          <a:xfrm>
            <a:off x="1990800" y="1501199"/>
            <a:ext cx="5162400" cy="874800"/>
          </a:xfrm>
          <a:prstGeom prst="rect">
            <a:avLst/>
          </a:prstGeom>
          <a:noFill/>
          <a:ln/>
        </p:spPr>
        <p:txBody>
          <a:bodyPr wrap="square" lIns="0" tIns="0" rIns="0" bIns="0" rtlCol="0" anchor="t"/>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Числа, границы и неравенства на одной прямой
</a:t>
            </a:r>
            <a:endParaRPr lang="en-US" sz="1200" dirty="0"/>
          </a:p>
        </p:txBody>
      </p:sp>
      <p:sp>
        <p:nvSpPr>
          <p:cNvPr id="8" name="Text 2"/>
          <p:cNvSpPr txBox="1"/>
          <p:nvPr/>
        </p:nvSpPr>
        <p:spPr>
          <a:xfrm>
            <a:off x="2020950" y="2525823"/>
            <a:ext cx="5102100" cy="196200"/>
          </a:xfrm>
          <a:prstGeom prst="rect">
            <a:avLst/>
          </a:prstGeom>
          <a:noFill/>
          <a:ln/>
        </p:spPr>
        <p:txBody>
          <a:bodyPr wrap="square" lIns="0" tIns="0" rIns="0" bIns="0" rtlCol="0" anchor="ctr"/>
          <a:lstStyle/>
          <a:p>
            <a:pPr algn="ctr" indent="0" marL="0">
              <a:lnSpc>
                <a:spcPct val="115000"/>
              </a:lnSpc>
              <a:buNone/>
            </a:pPr>
            <a:r>
              <a:rPr lang="en-US" sz="1100" b="1" dirty="0">
                <a:solidFill>
                  <a:srgbClr val="FFFFFF"/>
                </a:solidFill>
                <a:latin typeface="Arial" pitchFamily="34" charset="0"/>
                <a:ea typeface="Arial" pitchFamily="34" charset="-122"/>
                <a:cs typeface="Arial" pitchFamily="34" charset="-120"/>
              </a:rPr>
              <a:t>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7675" y="702804"/>
            <a:ext cx="3816600" cy="3760693"/>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270000" y="1440987"/>
            <a:ext cx="4494600" cy="673200"/>
          </a:xfrm>
          <a:prstGeom prst="rect">
            <a:avLst/>
          </a:prstGeom>
          <a:noFill/>
          <a:ln/>
        </p:spPr>
        <p:txBody>
          <a:bodyPr wrap="square" lIns="0" tIns="0" rIns="0" bIns="0" rtlCol="0" anchor="t"/>
          <a:lstStyle/>
          <a:p>
            <a:pPr algn="l" indent="0" marL="0">
              <a:lnSpc>
                <a:spcPct val="100000"/>
              </a:lnSpc>
              <a:buNone/>
            </a:pPr>
            <a:r>
              <a:rPr lang="en-US" sz="2648" b="1" dirty="0">
                <a:solidFill>
                  <a:srgbClr val="FFFFFF"/>
                </a:solidFill>
                <a:latin typeface="Arial" pitchFamily="34" charset="0"/>
                <a:ea typeface="Arial" pitchFamily="34" charset="-122"/>
                <a:cs typeface="Arial" pitchFamily="34" charset="-120"/>
              </a:rPr>
              <a:t>Почему эта тема важна в 7 классе
</a:t>
            </a:r>
            <a:endParaRPr lang="en-US" sz="2648" dirty="0"/>
          </a:p>
        </p:txBody>
      </p:sp>
      <p:sp>
        <p:nvSpPr>
          <p:cNvPr id="7" name="Text 1"/>
          <p:cNvSpPr txBox="1"/>
          <p:nvPr/>
        </p:nvSpPr>
        <p:spPr>
          <a:xfrm>
            <a:off x="270000" y="2622025"/>
            <a:ext cx="4494600" cy="12654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Координатная прямая помогает увидеть не отдельные числа, а целые области значений. Эта тема связана с неравенствами, сравнением чисел и чтением графических записей в задачах о времени, температуре, росте и длине.
</a:t>
            </a:r>
            <a:endParaRPr lang="en-US" sz="1200" dirty="0"/>
          </a:p>
        </p:txBody>
      </p:sp>
      <p:sp>
        <p:nvSpPr>
          <p:cNvPr id="8" name="Text 2"/>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1882" y="701100"/>
            <a:ext cx="3813536" cy="40551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4320000" y="701100"/>
            <a:ext cx="4555200" cy="4185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Что такое множество точек
</a:t>
            </a:r>
            <a:endParaRPr lang="en-US" sz="2200" dirty="0"/>
          </a:p>
        </p:txBody>
      </p:sp>
      <p:sp>
        <p:nvSpPr>
          <p:cNvPr id="10"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1" name="Text 2"/>
          <p:cNvSpPr txBox="1"/>
          <p:nvPr/>
        </p:nvSpPr>
        <p:spPr>
          <a:xfrm>
            <a:off x="4320000" y="1344850"/>
            <a:ext cx="4156500" cy="81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Общее свойство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Множество точек — это набор точек, объединённых одним условием. На прямой таким условием может быть ограничение на значение x, например x&gt;3 или 1&lt;x&lt;5.
</a:t>
            </a:r>
            <a:endParaRPr lang="en-US" sz="1400" dirty="0"/>
          </a:p>
        </p:txBody>
      </p:sp>
      <p:sp>
        <p:nvSpPr>
          <p:cNvPr id="12" name="Text 3"/>
          <p:cNvSpPr txBox="1"/>
          <p:nvPr/>
        </p:nvSpPr>
        <p:spPr>
          <a:xfrm>
            <a:off x="4320000" y="2212035"/>
            <a:ext cx="4156500" cy="81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Каждое число — это точка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Любому числу на координатной прямой соответствует одна точка. Поэтому запись множества через числа позволяет сразу понять, какие точки подходят, а какие исключаются.
</a:t>
            </a:r>
            <a:endParaRPr lang="en-US" sz="1400" dirty="0"/>
          </a:p>
        </p:txBody>
      </p:sp>
      <p:sp>
        <p:nvSpPr>
          <p:cNvPr id="13" name="Text 4"/>
          <p:cNvSpPr txBox="1"/>
          <p:nvPr/>
        </p:nvSpPr>
        <p:spPr>
          <a:xfrm>
            <a:off x="4320000" y="3079219"/>
            <a:ext cx="4156500" cy="81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Условие и рисунок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Одно и то же множество можно задать словами, неравенством и изображением на прямой. Выделенная часть линии показывает все точки, которые удовлетворяют условию.
</a:t>
            </a:r>
            <a:endParaRPr lang="en-US" sz="1400" dirty="0"/>
          </a:p>
        </p:txBody>
      </p:sp>
      <p:sp>
        <p:nvSpPr>
          <p:cNvPr id="14" name="Text 5"/>
          <p:cNvSpPr txBox="1"/>
          <p:nvPr/>
        </p:nvSpPr>
        <p:spPr>
          <a:xfrm>
            <a:off x="4320000" y="3946402"/>
            <a:ext cx="4156500" cy="81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Границы множества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Граница отделяет подходящие точки от неподходящих. В одних случаях она входит в множество, в других — нет, и это обязательно видно по записи и рисунку.
</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0350" y="2805937"/>
            <a:ext cx="8593800" cy="2064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350" y="270000"/>
            <a:ext cx="6687600" cy="431100"/>
          </a:xfrm>
          <a:prstGeom prst="rect">
            <a:avLst/>
          </a:prstGeom>
          <a:noFill/>
          <a:ln/>
        </p:spPr>
        <p:txBody>
          <a:bodyPr wrap="square" lIns="0" tIns="0" rIns="0" bIns="0" rtlCol="0" anchor="ctr"/>
          <a:lstStyle/>
          <a:p>
            <a:pPr algn="l" indent="0" marL="0">
              <a:lnSpc>
                <a:spcPct val="100000"/>
              </a:lnSpc>
              <a:buNone/>
            </a:pPr>
            <a:r>
              <a:rPr lang="en-US" sz="2548" b="1" dirty="0">
                <a:solidFill>
                  <a:srgbClr val="FFFFFF"/>
                </a:solidFill>
                <a:latin typeface="Arial" pitchFamily="34" charset="0"/>
                <a:ea typeface="Arial" pitchFamily="34" charset="-122"/>
                <a:cs typeface="Arial" pitchFamily="34" charset="-120"/>
              </a:rPr>
              <a:t>Координатная прямая и положение точки
</a:t>
            </a:r>
            <a:endParaRPr lang="en-US" sz="2548" dirty="0"/>
          </a:p>
        </p:txBody>
      </p:sp>
      <p:sp>
        <p:nvSpPr>
          <p:cNvPr id="10"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11" name="Text 2"/>
          <p:cNvSpPr txBox="1"/>
          <p:nvPr/>
        </p:nvSpPr>
        <p:spPr>
          <a:xfrm>
            <a:off x="280475" y="1119591"/>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Начало отсчёта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Точка 0 делит прямую на две части. Справа находятся положительные числа, слева — отрицательные, поэтому по координате легко определить положение любой точки.
</a:t>
            </a:r>
            <a:endParaRPr lang="en-US" sz="1400" dirty="0"/>
          </a:p>
        </p:txBody>
      </p:sp>
      <p:sp>
        <p:nvSpPr>
          <p:cNvPr id="12" name="Text 3"/>
          <p:cNvSpPr txBox="1"/>
          <p:nvPr/>
        </p:nvSpPr>
        <p:spPr>
          <a:xfrm>
            <a:off x="2455183"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Единичный отрезок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Расстояние между соседними целыми числами обычно принимают за один единичный отрезок. Это помогает точно отмечать точки и сравнивать их координаты.
</a:t>
            </a:r>
            <a:endParaRPr lang="en-US" sz="1400" dirty="0"/>
          </a:p>
        </p:txBody>
      </p:sp>
      <p:sp>
        <p:nvSpPr>
          <p:cNvPr id="13" name="Text 4"/>
          <p:cNvSpPr txBox="1"/>
          <p:nvPr/>
        </p:nvSpPr>
        <p:spPr>
          <a:xfrm>
            <a:off x="4629891"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Направление вправо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 чертеже удобно показывать стрелку вправо: так видно, где растут значения. Тогда числа 1, 2, 3 располагаются правее нуля, а −1, −2 — левее.
</a:t>
            </a:r>
            <a:endParaRPr lang="en-US" sz="1400" dirty="0"/>
          </a:p>
        </p:txBody>
      </p:sp>
      <p:sp>
        <p:nvSpPr>
          <p:cNvPr id="14" name="Text 5"/>
          <p:cNvSpPr txBox="1"/>
          <p:nvPr/>
        </p:nvSpPr>
        <p:spPr>
          <a:xfrm>
            <a:off x="6804634"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Подписи на схеме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Подписи 0, 1, 2, −1, −2 делают рисунок понятным и позволяют быстро читать координаты. По ним удобно проверять, не перепутано ли положение точки.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652" b="1" dirty="0">
                <a:solidFill>
                  <a:srgbClr val="FFFFFF"/>
                </a:solidFill>
                <a:latin typeface="Arial" pitchFamily="34" charset="0"/>
                <a:ea typeface="Arial" pitchFamily="34" charset="-122"/>
                <a:cs typeface="Arial" pitchFamily="34" charset="-120"/>
              </a:rPr>
              <a:t>Как читать запись множества на прямой
</a:t>
            </a:r>
            <a:endParaRPr lang="en-US" sz="2652"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Схема показывает путь от условия к изображению множества и выбору границ.
</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916974"/>
            <a:ext cx="4646100" cy="148265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Эти записи показывают, какие точки входят в множество и как оно выглядит на прямой.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Школьная запись множеств на координатной прямой
</a:t>
            </a:r>
            <a:endParaRPr lang="en-US" sz="800"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212" b="1" dirty="0">
                <a:solidFill>
                  <a:srgbClr val="FFFFFF"/>
                </a:solidFill>
                <a:latin typeface="Arial" pitchFamily="34" charset="0"/>
                <a:ea typeface="Arial" pitchFamily="34" charset="-122"/>
                <a:cs typeface="Arial" pitchFamily="34" charset="-120"/>
              </a:rPr>
              <a:t>Основные виды множеств на координатной прямой
</a:t>
            </a:r>
            <a:endParaRPr lang="en-US" sz="2212"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По виду записи сразу видно, сколько границ у множества и входят ли они в ответ.
</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Правила записи неравенств на координатной прямой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2363" b="1" dirty="0">
                <a:solidFill>
                  <a:srgbClr val="FFFFFF"/>
                </a:solidFill>
                <a:latin typeface="Arial" pitchFamily="34" charset="0"/>
                <a:ea typeface="Arial" pitchFamily="34" charset="-122"/>
                <a:cs typeface="Arial" pitchFamily="34" charset="-120"/>
              </a:rPr>
              <a:t>Как знаки неравенства связаны с границами
</a:t>
            </a:r>
            <a:endParaRPr lang="en-US" sz="2363"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Строгие и нестрогие знаки отличаются только отношением к границе, но это полностью меняет изображение на прямой.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Если знак строгий, граница исключается; если нестрогий, она принадлежит множеству и отмечается закрашенной точкой.
</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5057675" y="1120915"/>
            <a:ext cx="3816600" cy="363397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10" name="Text 1"/>
          <p:cNvSpPr txBox="1"/>
          <p:nvPr/>
        </p:nvSpPr>
        <p:spPr>
          <a:xfrm>
            <a:off x="280350" y="270000"/>
            <a:ext cx="6543900" cy="431700"/>
          </a:xfrm>
          <a:prstGeom prst="rect">
            <a:avLst/>
          </a:prstGeom>
          <a:noFill/>
          <a:ln/>
        </p:spPr>
        <p:txBody>
          <a:bodyPr wrap="square" lIns="0" tIns="0" rIns="0" bIns="0" rtlCol="0" anchor="ctr"/>
          <a:lstStyle/>
          <a:p>
            <a:pPr algn="l" indent="0" marL="0">
              <a:lnSpc>
                <a:spcPct val="100000"/>
              </a:lnSpc>
              <a:buNone/>
            </a:pPr>
            <a:r>
              <a:rPr lang="en-US" sz="2200" b="1" dirty="0">
                <a:solidFill>
                  <a:srgbClr val="FFFFFF"/>
                </a:solidFill>
                <a:latin typeface="Arial" pitchFamily="34" charset="0"/>
                <a:ea typeface="Arial" pitchFamily="34" charset="-122"/>
                <a:cs typeface="Arial" pitchFamily="34" charset="-120"/>
              </a:rPr>
              <a:t>Отрезок как множество точек
</a:t>
            </a:r>
            <a:endParaRPr lang="en-US" sz="2200" dirty="0"/>
          </a:p>
        </p:txBody>
      </p:sp>
      <p:sp>
        <p:nvSpPr>
          <p:cNvPr id="11" name="Text 2"/>
          <p:cNvSpPr txBox="1"/>
          <p:nvPr/>
        </p:nvSpPr>
        <p:spPr>
          <a:xfrm>
            <a:off x="1660525" y="1127600"/>
            <a:ext cx="3109200" cy="679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Две границы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Отрезок [a; b] содержит все числа от a до b вместе с концами. Его удобно использовать, когда нужно указать точный допустимый диапазон.
</a:t>
            </a:r>
            <a:endParaRPr lang="en-US" sz="1200" dirty="0"/>
          </a:p>
        </p:txBody>
      </p:sp>
      <p:sp>
        <p:nvSpPr>
          <p:cNvPr id="12" name="Text 3"/>
          <p:cNvSpPr txBox="1"/>
          <p:nvPr/>
        </p:nvSpPr>
        <p:spPr>
          <a:xfrm>
            <a:off x="1660525" y="2044538"/>
            <a:ext cx="3109200" cy="679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Пример с числами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Если a=2 и b=6, то множеству принадлежат 2, 3, 4, 5 и 6. Между границами нет пропусков, поэтому все промежуточные точки тоже входят.
</a:t>
            </a:r>
            <a:endParaRPr lang="en-US" sz="1200" dirty="0"/>
          </a:p>
        </p:txBody>
      </p:sp>
      <p:sp>
        <p:nvSpPr>
          <p:cNvPr id="13" name="Text 4"/>
          <p:cNvSpPr txBox="1"/>
          <p:nvPr/>
        </p:nvSpPr>
        <p:spPr>
          <a:xfrm>
            <a:off x="1660525" y="2961488"/>
            <a:ext cx="3109200" cy="679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Как выглядит на прямой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На координатной прямой отрезок изображают сплошной линией между двумя закрашенными точками. Закрашивание показывает, что обе крайние точки входят в множество.
</a:t>
            </a:r>
            <a:endParaRPr lang="en-US" sz="1200" dirty="0"/>
          </a:p>
        </p:txBody>
      </p:sp>
      <p:sp>
        <p:nvSpPr>
          <p:cNvPr id="14" name="Text 5"/>
          <p:cNvSpPr txBox="1"/>
          <p:nvPr/>
        </p:nvSpPr>
        <p:spPr>
          <a:xfrm>
            <a:off x="1660525" y="3878450"/>
            <a:ext cx="3109200" cy="679800"/>
          </a:xfrm>
          <a:prstGeom prst="rect">
            <a:avLst/>
          </a:prstGeom>
          <a:noFill/>
          <a:ln/>
        </p:spPr>
        <p:txBody>
          <a:bodyPr wrap="square" lIns="0" tIns="0" rIns="0" bIns="0" rtlCol="0" anchor="t"/>
          <a:lstStyle/>
          <a:p>
            <a:pPr algn="l" indent="0" marL="0">
              <a:lnSpc>
                <a:spcPct val="115000"/>
              </a:lnSpc>
              <a:buNone/>
            </a:pPr>
            <a:r>
              <a:rPr lang="en-US" sz="1200" b="1" dirty="0">
                <a:solidFill>
                  <a:srgbClr val="FFFFFF"/>
                </a:solidFill>
                <a:latin typeface="Arial" pitchFamily="34" charset="0"/>
                <a:ea typeface="Arial" pitchFamily="34" charset="-122"/>
                <a:cs typeface="Arial" pitchFamily="34" charset="-120"/>
              </a:rPr>
              <a:t>Почему он конечный
</a:t>
            </a:r>
            <a:pPr algn="l" indent="0" marL="0">
              <a:lnSpc>
                <a:spcPct val="115000"/>
              </a:lnSpc>
              <a:buNone/>
            </a:pPr>
            <a:r>
              <a:rPr lang="en-US" sz="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 отрезка есть две известные границы, поэтому его длина конечна. Он не продолжается дальше влево или вправо, а заканчивается на заданных числах.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2023" y="701100"/>
            <a:ext cx="3813254" cy="40548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4320000" y="701100"/>
            <a:ext cx="4555200" cy="418500"/>
          </a:xfrm>
          <a:prstGeom prst="rect">
            <a:avLst/>
          </a:prstGeom>
          <a:noFill/>
          <a:ln/>
        </p:spPr>
        <p:txBody>
          <a:bodyPr wrap="square" lIns="0" tIns="0" rIns="0" bIns="0" rtlCol="0" anchor="ctr"/>
          <a:lstStyle/>
          <a:p>
            <a:pPr algn="l" indent="0" marL="0">
              <a:lnSpc>
                <a:spcPct val="100000"/>
              </a:lnSpc>
              <a:buNone/>
            </a:pPr>
            <a:r>
              <a:rPr lang="en-US" sz="2142" b="1" dirty="0">
                <a:solidFill>
                  <a:srgbClr val="FFFFFF"/>
                </a:solidFill>
                <a:latin typeface="Arial" pitchFamily="34" charset="0"/>
                <a:ea typeface="Arial" pitchFamily="34" charset="-122"/>
                <a:cs typeface="Arial" pitchFamily="34" charset="-120"/>
              </a:rPr>
              <a:t>Промежуток и открытые границы
</a:t>
            </a:r>
            <a:endParaRPr lang="en-US" sz="2142" dirty="0"/>
          </a:p>
        </p:txBody>
      </p:sp>
      <p:sp>
        <p:nvSpPr>
          <p:cNvPr id="9"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10" name="Text 2"/>
          <p:cNvSpPr txBox="1"/>
          <p:nvPr/>
        </p:nvSpPr>
        <p:spPr>
          <a:xfrm>
            <a:off x="4320000" y="1286225"/>
            <a:ext cx="4156500" cy="11049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Только внутренние точки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Промежуток a&lt;x&lt;b включает числа строго между границами. Значит, подходят все значения внутри, но сами крайние числа a и b исключаются из множества.
</a:t>
            </a:r>
            <a:endParaRPr lang="en-US" sz="1500" dirty="0"/>
          </a:p>
        </p:txBody>
      </p:sp>
      <p:sp>
        <p:nvSpPr>
          <p:cNvPr id="11" name="Text 3"/>
          <p:cNvSpPr txBox="1"/>
          <p:nvPr/>
        </p:nvSpPr>
        <p:spPr>
          <a:xfrm>
            <a:off x="4320000" y="2468816"/>
            <a:ext cx="4156500" cy="11049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Пример записи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Неравенство 1&lt;x&lt;4 означает, что x больше 1 и меньше 4. Подходят 1,5; 2; 3,9, а 1 и 4 не входят в ответ.
</a:t>
            </a:r>
            <a:endParaRPr lang="en-US" sz="1500" dirty="0"/>
          </a:p>
        </p:txBody>
      </p:sp>
      <p:sp>
        <p:nvSpPr>
          <p:cNvPr id="12" name="Text 4"/>
          <p:cNvSpPr txBox="1"/>
          <p:nvPr/>
        </p:nvSpPr>
        <p:spPr>
          <a:xfrm>
            <a:off x="4320000" y="3651406"/>
            <a:ext cx="4156500" cy="1104900"/>
          </a:xfrm>
          <a:prstGeom prst="rect">
            <a:avLst/>
          </a:prstGeom>
          <a:noFill/>
          <a:ln/>
        </p:spPr>
        <p:txBody>
          <a:bodyPr wrap="square" lIns="0" tIns="0" rIns="0" bIns="0" rtlCol="0" anchor="t"/>
          <a:lstStyle/>
          <a:p>
            <a:pPr algn="l" indent="0" marL="0">
              <a:lnSpc>
                <a:spcPct val="115000"/>
              </a:lnSpc>
              <a:buNone/>
            </a:pPr>
            <a:r>
              <a:rPr lang="en-US" sz="1500" b="1" dirty="0">
                <a:solidFill>
                  <a:srgbClr val="FFFFFF"/>
                </a:solidFill>
                <a:latin typeface="Arial" pitchFamily="34" charset="0"/>
                <a:ea typeface="Arial" pitchFamily="34" charset="-122"/>
                <a:cs typeface="Arial" pitchFamily="34" charset="-120"/>
              </a:rPr>
              <a:t>Пустые кружки
</a:t>
            </a:r>
            <a:pPr algn="l" indent="0" marL="0">
              <a:lnSpc>
                <a:spcPct val="115000"/>
              </a:lnSpc>
              <a:buNone/>
            </a:pPr>
            <a:r>
              <a:rPr lang="en-US" sz="7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На рисунке открытые границы показывают пустыми кружками. Это быстро подсказывает, что крайние точки не принадлежат множеству и их нельзя включать в ответ.
</a:t>
            </a:r>
            <a:endParaRPr lang="en-US" sz="15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Обобщение основных видов множеств на координатной прямой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1859" b="1" dirty="0">
                <a:solidFill>
                  <a:srgbClr val="FFFFFF"/>
                </a:solidFill>
                <a:latin typeface="Arial" pitchFamily="34" charset="0"/>
                <a:ea typeface="Arial" pitchFamily="34" charset="-122"/>
                <a:cs typeface="Arial" pitchFamily="34" charset="-120"/>
              </a:rPr>
              <a:t>Сравнение отрезка, луча, промежутка и полупромежутка
</a:t>
            </a:r>
            <a:endParaRPr lang="en-US" sz="1859"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Одинаковый тип записи может означать очень разные множества: конечные, бесконечные и с разным отношением к границам.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Чтобы не ошибиться, нужно смотреть сразу на число границ, их принадлежность и наличие бесконечного продолжения.
</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5" name="Text 1"/>
          <p:cNvSpPr txBox="1"/>
          <p:nvPr/>
        </p:nvSpPr>
        <p:spPr>
          <a:xfrm>
            <a:off x="2043175" y="1301875"/>
            <a:ext cx="5056500" cy="673200"/>
          </a:xfrm>
          <a:prstGeom prst="rect">
            <a:avLst/>
          </a:prstGeom>
          <a:noFill/>
          <a:ln/>
        </p:spPr>
        <p:txBody>
          <a:bodyPr wrap="square" lIns="0" tIns="0" rIns="0" bIns="0" rtlCol="0" anchor="ctr"/>
          <a:lstStyle/>
          <a:p>
            <a:pPr algn="ctr" indent="0" marL="0">
              <a:lnSpc>
                <a:spcPct val="100000"/>
              </a:lnSpc>
              <a:buNone/>
            </a:pPr>
            <a:r>
              <a:rPr lang="en-US" sz="3200" b="1" dirty="0">
                <a:solidFill>
                  <a:srgbClr val="FFFFFF"/>
                </a:solidFill>
                <a:latin typeface="Arial" pitchFamily="34" charset="0"/>
                <a:ea typeface="Arial" pitchFamily="34" charset="-122"/>
                <a:cs typeface="Arial" pitchFamily="34" charset="-120"/>
              </a:rPr>
              <a:t>∞
</a:t>
            </a:r>
            <a:endParaRPr lang="en-US" sz="3200" dirty="0"/>
          </a:p>
        </p:txBody>
      </p:sp>
      <p:sp>
        <p:nvSpPr>
          <p:cNvPr id="6" name="Text 2"/>
          <p:cNvSpPr txBox="1"/>
          <p:nvPr/>
        </p:nvSpPr>
        <p:spPr>
          <a:xfrm>
            <a:off x="2043175" y="2105475"/>
            <a:ext cx="5056500" cy="769200"/>
          </a:xfrm>
          <a:prstGeom prst="rect">
            <a:avLst/>
          </a:prstGeom>
          <a:noFill/>
          <a:ln/>
        </p:spPr>
        <p:txBody>
          <a:bodyPr wrap="square" lIns="0" tIns="0" rIns="0" bIns="0" rtlCol="0" anchor="t"/>
          <a:lstStyle/>
          <a:p>
            <a:pPr algn="ctr" indent="0" marL="0">
              <a:lnSpc>
                <a:spcPct val="115000"/>
              </a:lnSpc>
              <a:buNone/>
            </a:pPr>
            <a:r>
              <a:rPr lang="en-US" sz="1754" b="1" dirty="0">
                <a:solidFill>
                  <a:srgbClr val="FFFFFF"/>
                </a:solidFill>
                <a:latin typeface="Arial" pitchFamily="34" charset="0"/>
                <a:ea typeface="Arial" pitchFamily="34" charset="-122"/>
                <a:cs typeface="Arial" pitchFamily="34" charset="-120"/>
              </a:rPr>
              <a:t>это означает, что луч содержит бесконечно много точек и его нельзя перечислить поштучно.
</a:t>
            </a:r>
            <a:endParaRPr lang="en-US" sz="1754" dirty="0"/>
          </a:p>
        </p:txBody>
      </p:sp>
      <p:sp>
        <p:nvSpPr>
          <p:cNvPr id="7" name="Text 3"/>
          <p:cNvSpPr txBox="1"/>
          <p:nvPr/>
        </p:nvSpPr>
        <p:spPr>
          <a:xfrm>
            <a:off x="2040975" y="3005075"/>
            <a:ext cx="5075100" cy="798600"/>
          </a:xfrm>
          <a:prstGeom prst="rect">
            <a:avLst/>
          </a:prstGeom>
          <a:noFill/>
          <a:ln/>
        </p:spPr>
        <p:txBody>
          <a:bodyPr wrap="square" lIns="0" tIns="0" rIns="0" bIns="0" rtlCol="0" anchor="t"/>
          <a:lstStyle/>
          <a:p>
            <a:pPr algn="ctr" indent="0" marL="0">
              <a:lnSpc>
                <a:spcPct val="115000"/>
              </a:lnSpc>
              <a:buNone/>
            </a:pPr>
            <a:r>
              <a:rPr lang="en-US" sz="1400" dirty="0">
                <a:solidFill>
                  <a:srgbClr val="FFFFFF"/>
                </a:solidFill>
                <a:latin typeface="Arial" pitchFamily="34" charset="0"/>
                <a:ea typeface="Arial" pitchFamily="34" charset="-122"/>
                <a:cs typeface="Arial" pitchFamily="34" charset="-120"/>
              </a:rPr>
              <a:t>Луч задаёт сразу целую область значений, а не отдельные числа. Это удобно, когда условие выполнено для всех подходящих точек.
</a:t>
            </a:r>
            <a:endParaRPr lang="en-US" sz="1400" dirty="0"/>
          </a:p>
        </p:txBody>
      </p:sp>
      <p:sp>
        <p:nvSpPr>
          <p:cNvPr id="8" name="Text 4"/>
          <p:cNvSpPr txBox="1"/>
          <p:nvPr/>
        </p:nvSpPr>
        <p:spPr>
          <a:xfrm>
            <a:off x="2040975" y="3856025"/>
            <a:ext cx="5056500" cy="159000"/>
          </a:xfrm>
          <a:prstGeom prst="rect">
            <a:avLst/>
          </a:prstGeom>
          <a:noFill/>
          <a:ln/>
        </p:spPr>
        <p:txBody>
          <a:bodyPr wrap="square" lIns="0" tIns="0" rIns="0" bIns="0" rtlCol="0" anchor="ctr"/>
          <a:lstStyle/>
          <a:p>
            <a:pPr algn="ctr" indent="0" marL="0">
              <a:lnSpc>
                <a:spcPct val="115000"/>
              </a:lnSpc>
              <a:buNone/>
            </a:pPr>
            <a:r>
              <a:rPr lang="en-US" sz="800" i="1" dirty="0">
                <a:solidFill>
                  <a:srgbClr val="595959"/>
                </a:solidFill>
                <a:latin typeface="Arial" pitchFamily="34" charset="0"/>
                <a:ea typeface="Arial" pitchFamily="34" charset="-122"/>
                <a:cs typeface="Arial" pitchFamily="34" charset="-120"/>
              </a:rPr>
              <a:t>Математическое понятие бесконечного множества.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548" b="1" dirty="0">
                <a:solidFill>
                  <a:srgbClr val="FFFFFF"/>
                </a:solidFill>
                <a:latin typeface="Arial" pitchFamily="34" charset="0"/>
                <a:ea typeface="Arial" pitchFamily="34" charset="-122"/>
                <a:cs typeface="Arial" pitchFamily="34" charset="-120"/>
              </a:rPr>
              <a:t>Как решить неравенство и записать ответ
</a:t>
            </a:r>
            <a:endParaRPr lang="en-US" sz="2548"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086" dirty="0">
                <a:solidFill>
                  <a:srgbClr val="FFFFFF"/>
                </a:solidFill>
                <a:latin typeface="Arial" pitchFamily="34" charset="0"/>
                <a:ea typeface="Arial" pitchFamily="34" charset="-122"/>
                <a:cs typeface="Arial" pitchFamily="34" charset="-120"/>
              </a:rPr>
              <a:t>Последовательность действий при работе с неравенством и его изображением на координатной прямой.
</a:t>
            </a:r>
            <a:endParaRPr lang="en-US" sz="1086"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227900" y="1966700"/>
            <a:ext cx="4646100" cy="134600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7" name="Text 1"/>
          <p:cNvSpPr txBox="1"/>
          <p:nvPr/>
        </p:nvSpPr>
        <p:spPr>
          <a:xfrm>
            <a:off x="486950" y="1935148"/>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Короткая памятка по знакам, которые показывают, входит ли граница в множество.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Правила записи неравенств и промежутков.
</a:t>
            </a:r>
            <a:endParaRPr lang="en-US" sz="800" dirty="0"/>
          </a:p>
        </p:txBody>
      </p:sp>
      <p:sp>
        <p:nvSpPr>
          <p:cNvPr id="9" name="Text 3"/>
          <p:cNvSpPr txBox="1"/>
          <p:nvPr/>
        </p:nvSpPr>
        <p:spPr>
          <a:xfrm>
            <a:off x="270000" y="270000"/>
            <a:ext cx="6683400" cy="5583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Символы записи множеств
</a:t>
            </a:r>
            <a:endParaRPr lang="en-US" sz="2800" dirty="0"/>
          </a:p>
        </p:txBody>
      </p:sp>
      <p:sp>
        <p:nvSpPr>
          <p:cNvPr id="10" name="Text 4"/>
          <p:cNvSpPr txBox="1"/>
          <p:nvPr/>
        </p:nvSpPr>
        <p:spPr>
          <a:xfrm>
            <a:off x="486950" y="2936075"/>
            <a:ext cx="3529800" cy="842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Один знак сразу показывает, включена ли крайняя точка, поэтому запись и рисунок легко сопоставить.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80350" y="1089052"/>
            <a:ext cx="4156500" cy="1818469"/>
          </a:xfrm>
          <a:prstGeom prst="rect">
            <a:avLst/>
          </a:prstGeom>
        </p:spPr>
      </p:pic>
      <p:pic>
        <p:nvPicPr>
          <p:cNvPr id="5" name="Image 3" descr="preencoded.png">    </p:cNvPr>
          <p:cNvPicPr>
            <a:picLocks noChangeAspect="1"/>
          </p:cNvPicPr>
          <p:nvPr/>
        </p:nvPicPr>
        <p:blipFill>
          <a:blip r:embed="rId4"/>
          <a:stretch>
            <a:fillRect/>
          </a:stretch>
        </p:blipFill>
        <p:spPr>
          <a:xfrm>
            <a:off x="4707150" y="1089016"/>
            <a:ext cx="4156500" cy="1818469"/>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8" name="Text 1"/>
          <p:cNvSpPr txBox="1"/>
          <p:nvPr/>
        </p:nvSpPr>
        <p:spPr>
          <a:xfrm>
            <a:off x="280350" y="270000"/>
            <a:ext cx="7099800" cy="6207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Две операции над множествами
</a:t>
            </a:r>
            <a:endParaRPr lang="en-US" sz="2800" dirty="0"/>
          </a:p>
        </p:txBody>
      </p:sp>
      <p:sp>
        <p:nvSpPr>
          <p:cNvPr id="9" name="Text 2"/>
          <p:cNvSpPr txBox="1"/>
          <p:nvPr/>
        </p:nvSpPr>
        <p:spPr>
          <a:xfrm>
            <a:off x="280350" y="3171599"/>
            <a:ext cx="4156500" cy="14727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Когда нужна общая часть
</a:t>
            </a:r>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Если два множества пересекаются, нас интересуют только числа, которые подходят сразу обоим условиям. На числовой прямой это выглядит как общий участок, выделенный плотнее или другим цветом. Такой приём помогает быстро увидеть решение системы ограничений.
</a:t>
            </a:r>
            <a:endParaRPr lang="en-US" sz="1600" dirty="0"/>
          </a:p>
        </p:txBody>
      </p:sp>
      <p:sp>
        <p:nvSpPr>
          <p:cNvPr id="10" name="Text 3"/>
          <p:cNvSpPr txBox="1"/>
          <p:nvPr/>
        </p:nvSpPr>
        <p:spPr>
          <a:xfrm>
            <a:off x="4707150" y="3165600"/>
            <a:ext cx="4156500" cy="1472700"/>
          </a:xfrm>
          <a:prstGeom prst="rect">
            <a:avLst/>
          </a:prstGeom>
          <a:noFill/>
          <a:ln/>
        </p:spPr>
        <p:txBody>
          <a:bodyPr wrap="square" lIns="0" tIns="0" rIns="0" bIns="0" rtlCol="0" anchor="t"/>
          <a:lstStyle/>
          <a:p>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Когда нужны все подходящие точки
</a:t>
            </a:r>
            <a:pPr algn="l" indent="0" marL="0">
              <a:lnSpc>
                <a:spcPct val="115000"/>
              </a:lnSpc>
              <a:buNone/>
            </a:pPr>
            <a:r>
              <a:rPr lang="en-US" sz="16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Объединение собирает точки из обоих множеств без потери. Если одно условие верно для одной части прямой, а другое — для другой, объединение показывает весь допустимый диапазон. На рисунке это обычно две выделенные области, соединённые в один ответ.
</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4227900" y="1119804"/>
            <a:ext cx="4646100" cy="334519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8" name="Text 1"/>
          <p:cNvSpPr txBox="1"/>
          <p:nvPr/>
        </p:nvSpPr>
        <p:spPr>
          <a:xfrm>
            <a:off x="4227900" y="4666200"/>
            <a:ext cx="4646100" cy="207300"/>
          </a:xfrm>
          <a:prstGeom prst="rect">
            <a:avLst/>
          </a:prstGeom>
          <a:noFill/>
          <a:ln/>
        </p:spPr>
        <p:txBody>
          <a:bodyPr wrap="square" lIns="0" tIns="0" rIns="0" bIns="0" rtlCol="0" anchor="ctr"/>
          <a:lstStyle/>
          <a:p>
            <a:pPr algn="l" indent="0" marL="0">
              <a:lnSpc>
                <a:spcPct val="115000"/>
              </a:lnSpc>
              <a:buNone/>
            </a:pPr>
            <a:r>
              <a:rPr lang="en-US" sz="800" i="1" dirty="0">
                <a:solidFill>
                  <a:srgbClr val="595959"/>
                </a:solidFill>
                <a:latin typeface="Arial" pitchFamily="34" charset="0"/>
                <a:ea typeface="Arial" pitchFamily="34" charset="-122"/>
                <a:cs typeface="Arial" pitchFamily="34" charset="-120"/>
              </a:rPr>
              <a:t>Примеры из условия слайда; дата не требуется.
</a:t>
            </a:r>
            <a:endParaRPr lang="en-US" sz="800" dirty="0"/>
          </a:p>
        </p:txBody>
      </p:sp>
      <p:sp>
        <p:nvSpPr>
          <p:cNvPr id="9" name="Text 2"/>
          <p:cNvSpPr txBox="1"/>
          <p:nvPr/>
        </p:nvSpPr>
        <p:spPr>
          <a:xfrm>
            <a:off x="270000" y="270000"/>
            <a:ext cx="6691200" cy="431400"/>
          </a:xfrm>
          <a:prstGeom prst="rect">
            <a:avLst/>
          </a:prstGeom>
          <a:noFill/>
          <a:ln/>
        </p:spPr>
        <p:txBody>
          <a:bodyPr wrap="square" lIns="0" tIns="0" rIns="0" bIns="0" rtlCol="0" anchor="ctr"/>
          <a:lstStyle/>
          <a:p>
            <a:pPr algn="l" indent="0" marL="0">
              <a:lnSpc>
                <a:spcPct val="100000"/>
              </a:lnSpc>
              <a:buNone/>
            </a:pPr>
            <a:r>
              <a:rPr lang="en-US" sz="2483" b="1" dirty="0">
                <a:solidFill>
                  <a:srgbClr val="FFFFFF"/>
                </a:solidFill>
                <a:latin typeface="Arial" pitchFamily="34" charset="0"/>
                <a:ea typeface="Arial" pitchFamily="34" charset="-122"/>
                <a:cs typeface="Arial" pitchFamily="34" charset="-120"/>
              </a:rPr>
              <a:t>Где в жизни встречаются множества точек
</a:t>
            </a:r>
            <a:endParaRPr lang="en-US" sz="2483" dirty="0"/>
          </a:p>
        </p:txBody>
      </p:sp>
      <p:sp>
        <p:nvSpPr>
          <p:cNvPr id="10" name="Text 3"/>
          <p:cNvSpPr txBox="1"/>
          <p:nvPr/>
        </p:nvSpPr>
        <p:spPr>
          <a:xfrm>
            <a:off x="497300" y="199345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Такие диапазоны удобно переводить в неравенства: они задают границы допустимых значений в реальных ситуациях.
</a:t>
            </a:r>
            <a:endParaRPr lang="en-US" sz="1000" dirty="0"/>
          </a:p>
        </p:txBody>
      </p:sp>
      <p:sp>
        <p:nvSpPr>
          <p:cNvPr id="11" name="Text 4"/>
          <p:cNvSpPr txBox="1"/>
          <p:nvPr/>
        </p:nvSpPr>
        <p:spPr>
          <a:xfrm>
            <a:off x="497300" y="2877900"/>
            <a:ext cx="3529800" cy="7446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 всех примерах главное — не отдельное число, а допустимый интервал значений. Поэтому неравенство и прямая работают вместе.
</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280350" y="2805937"/>
            <a:ext cx="8593800" cy="2064526"/>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280350" y="270000"/>
            <a:ext cx="6687600" cy="431100"/>
          </a:xfrm>
          <a:prstGeom prst="rect">
            <a:avLst/>
          </a:prstGeom>
          <a:noFill/>
          <a:ln/>
        </p:spPr>
        <p:txBody>
          <a:bodyPr wrap="square" lIns="0" tIns="0" rIns="0" bIns="0" rtlCol="0" anchor="ctr"/>
          <a:lstStyle/>
          <a:p>
            <a:pPr algn="l" indent="0" marL="0">
              <a:lnSpc>
                <a:spcPct val="100000"/>
              </a:lnSpc>
              <a:buNone/>
            </a:pPr>
            <a:r>
              <a:rPr lang="en-US" sz="2466" b="1" dirty="0">
                <a:solidFill>
                  <a:srgbClr val="FFFFFF"/>
                </a:solidFill>
                <a:latin typeface="Arial" pitchFamily="34" charset="0"/>
                <a:ea typeface="Arial" pitchFamily="34" charset="-122"/>
                <a:cs typeface="Arial" pitchFamily="34" charset="-120"/>
              </a:rPr>
              <a:t>Типичные ошибки при работе с границами
</a:t>
            </a:r>
            <a:endParaRPr lang="en-US" sz="2466" dirty="0"/>
          </a:p>
        </p:txBody>
      </p:sp>
      <p:sp>
        <p:nvSpPr>
          <p:cNvPr id="10" name="Text 1"/>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11" name="Text 2"/>
          <p:cNvSpPr txBox="1"/>
          <p:nvPr/>
        </p:nvSpPr>
        <p:spPr>
          <a:xfrm>
            <a:off x="280475" y="1119591"/>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Путаница в знаке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Строгие и нестрогие неравенства выглядят похоже, но дают разный ответ. Если перепутать &lt; и ≤, на прямой изменится принадлежность крайней точки.
</a:t>
            </a:r>
            <a:endParaRPr lang="en-US" sz="1400" dirty="0"/>
          </a:p>
        </p:txBody>
      </p:sp>
      <p:sp>
        <p:nvSpPr>
          <p:cNvPr id="12" name="Text 3"/>
          <p:cNvSpPr txBox="1"/>
          <p:nvPr/>
        </p:nvSpPr>
        <p:spPr>
          <a:xfrm>
            <a:off x="2455183"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Неверное направление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Луч должен идти туда, где находятся подходящие числа. Ошибка в направлении сразу меняет множество и делает ответ несовместимым с условием.
</a:t>
            </a:r>
            <a:endParaRPr lang="en-US" sz="1400" dirty="0"/>
          </a:p>
        </p:txBody>
      </p:sp>
      <p:sp>
        <p:nvSpPr>
          <p:cNvPr id="13" name="Text 4"/>
          <p:cNvSpPr txBox="1"/>
          <p:nvPr/>
        </p:nvSpPr>
        <p:spPr>
          <a:xfrm>
            <a:off x="4629891"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Пустая и закрашенная точка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Закрашенная точка означает, что граница входит в множество, а пустая — что не входит. Если отметить их неверно, рисунок перестанет соответствовать неравенству.
</a:t>
            </a:r>
            <a:endParaRPr lang="en-US" sz="1400" dirty="0"/>
          </a:p>
        </p:txBody>
      </p:sp>
      <p:sp>
        <p:nvSpPr>
          <p:cNvPr id="14" name="Text 5"/>
          <p:cNvSpPr txBox="1"/>
          <p:nvPr/>
        </p:nvSpPr>
        <p:spPr>
          <a:xfrm>
            <a:off x="6804634" y="1119588"/>
            <a:ext cx="2069400" cy="14514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Скобки в записи
</a:t>
            </a:r>
            <a:pPr algn="l" indent="0" marL="0">
              <a:lnSpc>
                <a:spcPct val="115000"/>
              </a:lnSpc>
              <a:buNone/>
            </a:pPr>
            <a:r>
              <a:rPr lang="en-US" sz="10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 отрезка и промежутка разные скобки, поэтому важно читать запись внимательно. Круглые скобки показывают исключённую границу, квадратные — включённую.
</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078944"/>
            <a:ext cx="8604000" cy="3344412"/>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7" name="Text 1"/>
          <p:cNvSpPr txBox="1"/>
          <p:nvPr/>
        </p:nvSpPr>
        <p:spPr>
          <a:xfrm>
            <a:off x="270000" y="270000"/>
            <a:ext cx="67878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Как проверить правильность ответа
</a:t>
            </a:r>
            <a:endParaRPr lang="en-US" sz="2800" dirty="0"/>
          </a:p>
        </p:txBody>
      </p:sp>
      <p:sp>
        <p:nvSpPr>
          <p:cNvPr id="8" name="Text 2"/>
          <p:cNvSpPr txBox="1"/>
          <p:nvPr/>
        </p:nvSpPr>
        <p:spPr>
          <a:xfrm>
            <a:off x="270000" y="750672"/>
            <a:ext cx="6787800" cy="223200"/>
          </a:xfrm>
          <a:prstGeom prst="rect">
            <a:avLst/>
          </a:prstGeom>
          <a:noFill/>
          <a:ln/>
        </p:spPr>
        <p:txBody>
          <a:bodyPr wrap="square" lIns="0" tIns="0" rIns="0" bIns="0" rtlCol="0" anchor="ctr"/>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Проверка по пробным значениям помогает сопоставить условие, запись и рисунок на прямой.
</a:t>
            </a:r>
            <a:endParaRPr lang="en-US" sz="11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902213" y="1490720"/>
            <a:ext cx="454125" cy="726600"/>
          </a:xfrm>
          <a:prstGeom prst="rect">
            <a:avLst/>
          </a:prstGeom>
        </p:spPr>
      </p:pic>
      <p:pic>
        <p:nvPicPr>
          <p:cNvPr id="5" name="Image 3" descr="preencoded.png">    </p:cNvPr>
          <p:cNvPicPr>
            <a:picLocks noChangeAspect="1"/>
          </p:cNvPicPr>
          <p:nvPr/>
        </p:nvPicPr>
        <p:blipFill>
          <a:blip r:embed="rId4"/>
          <a:stretch>
            <a:fillRect/>
          </a:stretch>
        </p:blipFill>
        <p:spPr>
          <a:xfrm>
            <a:off x="765963" y="3174770"/>
            <a:ext cx="726600" cy="726600"/>
          </a:xfrm>
          <a:prstGeom prst="rect">
            <a:avLst/>
          </a:prstGeom>
        </p:spPr>
      </p:pic>
      <p:pic>
        <p:nvPicPr>
          <p:cNvPr id="6" name="Image 4" descr="preencoded.png">    </p:cNvPr>
          <p:cNvPicPr>
            <a:picLocks noChangeAspect="1"/>
          </p:cNvPicPr>
          <p:nvPr/>
        </p:nvPicPr>
        <p:blipFill>
          <a:blip r:embed="rId5"/>
          <a:stretch>
            <a:fillRect/>
          </a:stretch>
        </p:blipFill>
        <p:spPr>
          <a:xfrm>
            <a:off x="4812975" y="1501753"/>
            <a:ext cx="792600" cy="704533"/>
          </a:xfrm>
          <a:prstGeom prst="rect">
            <a:avLst/>
          </a:prstGeom>
        </p:spPr>
      </p:pic>
      <p:pic>
        <p:nvPicPr>
          <p:cNvPr id="7" name="Image 5" descr="preencoded.png">    </p:cNvPr>
          <p:cNvPicPr>
            <a:picLocks noChangeAspect="1"/>
          </p:cNvPicPr>
          <p:nvPr/>
        </p:nvPicPr>
        <p:blipFill>
          <a:blip r:embed="rId6"/>
          <a:stretch>
            <a:fillRect/>
          </a:stretch>
        </p:blipFill>
        <p:spPr>
          <a:xfrm>
            <a:off x="4891388" y="3174770"/>
            <a:ext cx="635775" cy="726600"/>
          </a:xfrm>
          <a:prstGeom prst="rect">
            <a:avLst/>
          </a:prstGeom>
        </p:spPr>
      </p:pic>
      <p:sp>
        <p:nvSpPr>
          <p:cNvPr id="8"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9" name="Text 1"/>
          <p:cNvSpPr txBox="1"/>
          <p:nvPr/>
        </p:nvSpPr>
        <p:spPr>
          <a:xfrm>
            <a:off x="270000" y="270000"/>
            <a:ext cx="7110000" cy="4314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Множества точек в задачах по алгебре
</a:t>
            </a:r>
            <a:endParaRPr lang="en-US" sz="2800" dirty="0"/>
          </a:p>
        </p:txBody>
      </p:sp>
      <p:sp>
        <p:nvSpPr>
          <p:cNvPr id="10" name="Text 2"/>
          <p:cNvSpPr txBox="1"/>
          <p:nvPr/>
        </p:nvSpPr>
        <p:spPr>
          <a:xfrm>
            <a:off x="1942125" y="149071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Движение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Задачи о скорости и пути часто задают допустимый диапазон значений. Тогда удобнее записать условие неравенством и сразу увидеть его на координатной прямой.
</a:t>
            </a:r>
            <a:endParaRPr lang="en-US" sz="1400" dirty="0"/>
          </a:p>
        </p:txBody>
      </p:sp>
      <p:sp>
        <p:nvSpPr>
          <p:cNvPr id="11" name="Text 3"/>
          <p:cNvSpPr txBox="1"/>
          <p:nvPr/>
        </p:nvSpPr>
        <p:spPr>
          <a:xfrm>
            <a:off x="1942113" y="317476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Измерения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Длина, масса и температура почти всегда выражаются числом с ограничением. Поэтому множество точек удобно использовать для описания реальных измеряемых величин.
</a:t>
            </a:r>
            <a:endParaRPr lang="en-US" sz="1400" dirty="0"/>
          </a:p>
        </p:txBody>
      </p:sp>
      <p:sp>
        <p:nvSpPr>
          <p:cNvPr id="12" name="Text 4"/>
          <p:cNvSpPr txBox="1"/>
          <p:nvPr/>
        </p:nvSpPr>
        <p:spPr>
          <a:xfrm>
            <a:off x="6022125" y="149071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Покупки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 цене, количестве или сумме покупки нередко есть нижняя или верхняя граница. Это помогает быстро понять, какие числа подходят, а какие уже нет.
</a:t>
            </a:r>
            <a:endParaRPr lang="en-US" sz="1400" dirty="0"/>
          </a:p>
        </p:txBody>
      </p:sp>
      <p:sp>
        <p:nvSpPr>
          <p:cNvPr id="13" name="Text 5"/>
          <p:cNvSpPr txBox="1"/>
          <p:nvPr/>
        </p:nvSpPr>
        <p:spPr>
          <a:xfrm>
            <a:off x="6022125" y="3174760"/>
            <a:ext cx="2388900" cy="1290000"/>
          </a:xfrm>
          <a:prstGeom prst="rect">
            <a:avLst/>
          </a:prstGeom>
          <a:noFill/>
          <a:ln/>
        </p:spPr>
        <p:txBody>
          <a:bodyPr wrap="square" lIns="0" tIns="0" rIns="0" bIns="0" rtlCol="0" anchor="t"/>
          <a:lstStyle/>
          <a:p>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Возраст и допуск
</a:t>
            </a:r>
            <a:pPr algn="l" indent="0" marL="0">
              <a:lnSpc>
                <a:spcPct val="115000"/>
              </a:lnSpc>
              <a:buNone/>
            </a:pPr>
            <a:r>
              <a:rPr lang="en-US" sz="140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Возраст для участия в конкурсе или экзамене обычно задаётся минимальным значением. Такое условие легко переводится в неравенство и отмечается лучом.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270000" y="1732496"/>
            <a:ext cx="4646100" cy="1851607"/>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8472000" y="270000"/>
            <a:ext cx="402000" cy="279000"/>
          </a:xfrm>
          <a:prstGeom prst="rect">
            <a:avLst/>
          </a:prstGeom>
          <a:noFill/>
          <a:ln/>
        </p:spPr>
        <p:txBody>
          <a:bodyPr wrap="square" lIns="0" tIns="0" rIns="0" bIns="0" rtlCol="0" anchor="t"/>
          <a:lstStyle/>
          <a:p>
            <a:pPr algn="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7" name="Text 1"/>
          <p:cNvSpPr txBox="1"/>
          <p:nvPr/>
        </p:nvSpPr>
        <p:spPr>
          <a:xfrm>
            <a:off x="5344350" y="1584760"/>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Сравнение словесной записи, неравенства и изображения на прямой показывает, что это один и тот же объект.
</a:t>
            </a:r>
            <a:endParaRPr lang="en-US" sz="1000" dirty="0"/>
          </a:p>
        </p:txBody>
      </p:sp>
      <p:sp>
        <p:nvSpPr>
          <p:cNvPr id="8" name="Text 2"/>
          <p:cNvSpPr txBox="1"/>
          <p:nvPr/>
        </p:nvSpPr>
        <p:spPr>
          <a:xfrm>
            <a:off x="270000" y="4694275"/>
            <a:ext cx="2689800" cy="207300"/>
          </a:xfrm>
          <a:prstGeom prst="rect">
            <a:avLst/>
          </a:prstGeom>
          <a:noFill/>
          <a:ln/>
        </p:spPr>
        <p:txBody>
          <a:bodyPr wrap="square" lIns="0" tIns="0" rIns="0" bIns="0" rtlCol="0" anchor="ctr"/>
          <a:lstStyle/>
          <a:p>
            <a:pPr algn="l" indent="0" marL="0">
              <a:lnSpc>
                <a:spcPct val="115000"/>
              </a:lnSpc>
              <a:buNone/>
            </a:pPr>
            <a:r>
              <a:rPr lang="en-US" sz="748" i="1" dirty="0">
                <a:solidFill>
                  <a:srgbClr val="595959"/>
                </a:solidFill>
                <a:latin typeface="Arial" pitchFamily="34" charset="0"/>
                <a:ea typeface="Arial" pitchFamily="34" charset="-122"/>
                <a:cs typeface="Arial" pitchFamily="34" charset="-120"/>
              </a:rPr>
              <a:t>Правила записи множеств точек на координатной прямой.
</a:t>
            </a:r>
            <a:endParaRPr lang="en-US" sz="748" dirty="0"/>
          </a:p>
        </p:txBody>
      </p:sp>
      <p:sp>
        <p:nvSpPr>
          <p:cNvPr id="9" name="Text 3"/>
          <p:cNvSpPr txBox="1"/>
          <p:nvPr/>
        </p:nvSpPr>
        <p:spPr>
          <a:xfrm>
            <a:off x="270000" y="266400"/>
            <a:ext cx="7070100" cy="561900"/>
          </a:xfrm>
          <a:prstGeom prst="rect">
            <a:avLst/>
          </a:prstGeom>
          <a:noFill/>
          <a:ln/>
        </p:spPr>
        <p:txBody>
          <a:bodyPr wrap="square" lIns="0" tIns="0" rIns="0" bIns="0" rtlCol="0" anchor="ctr"/>
          <a:lstStyle/>
          <a:p>
            <a:pPr algn="l" indent="0" marL="0">
              <a:lnSpc>
                <a:spcPct val="100000"/>
              </a:lnSpc>
              <a:buNone/>
            </a:pPr>
            <a:r>
              <a:rPr lang="en-US" sz="2800" b="1" dirty="0">
                <a:solidFill>
                  <a:srgbClr val="FFFFFF"/>
                </a:solidFill>
                <a:latin typeface="Arial" pitchFamily="34" charset="0"/>
                <a:ea typeface="Arial" pitchFamily="34" charset="-122"/>
                <a:cs typeface="Arial" pitchFamily="34" charset="-120"/>
              </a:rPr>
              <a:t>Одно множество — разные записи
</a:t>
            </a:r>
            <a:endParaRPr lang="en-US" sz="2800" dirty="0"/>
          </a:p>
        </p:txBody>
      </p:sp>
      <p:sp>
        <p:nvSpPr>
          <p:cNvPr id="10" name="Text 4"/>
          <p:cNvSpPr txBox="1"/>
          <p:nvPr/>
        </p:nvSpPr>
        <p:spPr>
          <a:xfrm>
            <a:off x="5344350" y="2631624"/>
            <a:ext cx="3529800" cy="8934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Разные формы записи удобны для разных задач, но описывают одинаковый набор точек.
</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2241450" y="1498689"/>
            <a:ext cx="4661100" cy="673200"/>
          </a:xfrm>
          <a:prstGeom prst="rect">
            <a:avLst/>
          </a:prstGeom>
          <a:noFill/>
          <a:ln/>
        </p:spPr>
        <p:txBody>
          <a:bodyPr wrap="square" lIns="0" tIns="0" rIns="0" bIns="0" rtlCol="0" anchor="ctr"/>
          <a:lstStyle/>
          <a:p>
            <a:pPr algn="l" indent="0" marL="0">
              <a:lnSpc>
                <a:spcPct val="100000"/>
              </a:lnSpc>
              <a:buNone/>
            </a:pPr>
            <a:r>
              <a:rPr lang="en-US" sz="3000" b="1" dirty="0">
                <a:solidFill>
                  <a:srgbClr val="FFFFFF"/>
                </a:solidFill>
                <a:latin typeface="Arial" pitchFamily="34" charset="0"/>
                <a:ea typeface="Arial" pitchFamily="34" charset="-122"/>
                <a:cs typeface="Arial" pitchFamily="34" charset="-120"/>
              </a:rPr>
              <a:t>Главная идея темы
</a:t>
            </a:r>
            <a:endParaRPr lang="en-US" sz="3000" dirty="0"/>
          </a:p>
        </p:txBody>
      </p:sp>
      <p:sp>
        <p:nvSpPr>
          <p:cNvPr id="5" name="Text 1"/>
          <p:cNvSpPr txBox="1"/>
          <p:nvPr/>
        </p:nvSpPr>
        <p:spPr>
          <a:xfrm>
            <a:off x="2241450" y="2614300"/>
            <a:ext cx="4661100" cy="11373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Координатная прямая помогает видеть не отдельные числа, а целые области значений. Если уверенно читать границы, знаки и рисунок, можно точно записывать ответы и проверять их без ошибок.
</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2026-05-29T20:22:13Z</dcterms:created>
  <dcterms:modified xsi:type="dcterms:W3CDTF">2026-05-29T20:22:13Z</dcterms:modified>
</cp:coreProperties>
</file>