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jpeg"/><Relationship Id="rId4" Type="http://schemas.openxmlformats.org/officeDocument/2006/relationships/image" Target="../media/image-4-4.jpe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jpe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9606" y="2381250"/>
            <a:ext cx="3304988" cy="2558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005000" y="3284900"/>
            <a:ext cx="4415100" cy="134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Изучаем космос, научные факты и английскую лексику для чтения, общения и письма.
</a:t>
            </a:r>
            <a:endParaRPr lang="en-US" sz="1300" dirty="0"/>
          </a:p>
        </p:txBody>
      </p:sp>
      <p:sp>
        <p:nvSpPr>
          <p:cNvPr id="6" name="Text 1"/>
          <p:cNvSpPr txBox="1"/>
          <p:nvPr/>
        </p:nvSpPr>
        <p:spPr>
          <a:xfrm>
            <a:off x="4005000" y="702675"/>
            <a:ext cx="4415100" cy="2263500"/>
          </a:xfrm>
          <a:prstGeom prst="rect">
            <a:avLst/>
          </a:prstGeom>
          <a:noFill/>
          <a:ln/>
        </p:spPr>
        <p:txBody>
          <a:bodyPr wrap="square" lIns="0" tIns="0" rIns="0" bIns="0" rtlCol="0" anchor="b"/>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Раздел 4. Exploring Space: ключевая тема и словарь
</a:t>
            </a:r>
            <a:endParaRPr lang="en-US" sz="2800" dirty="0"/>
          </a:p>
        </p:txBody>
      </p:sp>
      <p:sp>
        <p:nvSpPr>
          <p:cNvPr id="7" name="Text 2"/>
          <p:cNvSpPr txBox="1"/>
          <p:nvPr/>
        </p:nvSpPr>
        <p:spPr>
          <a:xfrm>
            <a:off x="527750" y="1573800"/>
            <a:ext cx="2648700" cy="615000"/>
          </a:xfrm>
          <a:prstGeom prst="rect">
            <a:avLst/>
          </a:prstGeom>
          <a:noFill/>
          <a:ln/>
        </p:spPr>
        <p:txBody>
          <a:bodyPr wrap="square" lIns="0" tIns="0" rIns="0" bIns="0" rtlCol="0" anchor="b"/>
          <a:lstStyle/>
          <a:p>
            <a:pPr algn="l" indent="0" marL="0">
              <a:lnSpc>
                <a:spcPct val="80000"/>
              </a:lnSpc>
              <a:buNone/>
            </a:pPr>
            <a:r>
              <a:rPr lang="en-US" sz="1200" dirty="0">
                <a:solidFill>
                  <a:srgbClr val="FFFFFF"/>
                </a:solidFill>
                <a:latin typeface="Arial" pitchFamily="34" charset="0"/>
                <a:ea typeface="Arial" pitchFamily="34" charset="-122"/>
                <a:cs typeface="Arial" pitchFamily="34" charset="-120"/>
              </a:rPr>
              <a:t>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9132" y="206200"/>
            <a:ext cx="3275537" cy="26259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0000" y="3405200"/>
            <a:ext cx="7986600" cy="1221300"/>
          </a:xfrm>
          <a:prstGeom prst="rect">
            <a:avLst/>
          </a:prstGeom>
          <a:noFill/>
          <a:ln/>
        </p:spPr>
        <p:txBody>
          <a:bodyPr wrap="square" lIns="0" tIns="0" rIns="0" bIns="0" rtlCol="0" anchor="b"/>
          <a:lstStyle/>
          <a:p>
            <a:pPr algn="l" indent="0" marL="0">
              <a:lnSpc>
                <a:spcPct val="100000"/>
              </a:lnSpc>
              <a:buNone/>
            </a:pPr>
            <a:r>
              <a:rPr lang="en-US" sz="3200" dirty="0">
                <a:solidFill>
                  <a:srgbClr val="FFFFFF"/>
                </a:solidFill>
                <a:latin typeface="Arial" pitchFamily="34" charset="0"/>
                <a:ea typeface="Arial" pitchFamily="34" charset="-122"/>
                <a:cs typeface="Arial" pitchFamily="34" charset="-120"/>
              </a:rPr>
              <a:t>Почему космос помогает учить английский
</a:t>
            </a:r>
            <a:endParaRPr lang="en-US" sz="3200" dirty="0"/>
          </a:p>
        </p:txBody>
      </p:sp>
      <p:sp>
        <p:nvSpPr>
          <p:cNvPr id="6" name="Text 1"/>
          <p:cNvSpPr txBox="1"/>
          <p:nvPr/>
        </p:nvSpPr>
        <p:spPr>
          <a:xfrm>
            <a:off x="4206800" y="676700"/>
            <a:ext cx="4415100" cy="1539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Космическая тема встречается в новостях и научных текстах, а многие слова звучат почти одинаково в разных языках. Она помогает читать короткие факты, работать с датами и уверенно пересказывать информацию простыми фразами.
</a:t>
            </a:r>
            <a:endParaRPr lang="en-US" sz="1400" dirty="0"/>
          </a:p>
        </p:txBody>
      </p:sp>
      <p:sp>
        <p:nvSpPr>
          <p:cNvPr id="7"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40000" y="517075"/>
            <a:ext cx="8079900" cy="4773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Основная лексика по теме Space
</a:t>
            </a:r>
            <a:endParaRPr lang="en-US" sz="2800" dirty="0"/>
          </a:p>
        </p:txBody>
      </p:sp>
      <p:sp>
        <p:nvSpPr>
          <p:cNvPr id="8" name="Text 1"/>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
        <p:nvSpPr>
          <p:cNvPr id="9" name="Text 2"/>
          <p:cNvSpPr txBox="1"/>
          <p:nvPr/>
        </p:nvSpPr>
        <p:spPr>
          <a:xfrm>
            <a:off x="540043" y="2070429"/>
            <a:ext cx="1895070" cy="1507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Объекты космоса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Сначала запомните базовые слова: the Sun, the Moon, planet, star, comet, asteroid, galaxy, universe. Они часто встречаются в текстах о Солнечной системе и дальнем космосе.
</a:t>
            </a:r>
            <a:endParaRPr lang="en-US" sz="1300" dirty="0"/>
          </a:p>
        </p:txBody>
      </p:sp>
      <p:sp>
        <p:nvSpPr>
          <p:cNvPr id="10" name="Text 3"/>
          <p:cNvSpPr txBox="1"/>
          <p:nvPr/>
        </p:nvSpPr>
        <p:spPr>
          <a:xfrm>
            <a:off x="2596324" y="2070429"/>
            <a:ext cx="1895070" cy="1507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Глаголы действия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Для описания событий в космосе полезны launch, explore, observe, discover, travel, collect, communicate, land, return. Эти глаголы помогают говорить о миссиях и научных исследованиях.
</a:t>
            </a:r>
            <a:endParaRPr lang="en-US" sz="1300" dirty="0"/>
          </a:p>
        </p:txBody>
      </p:sp>
      <p:sp>
        <p:nvSpPr>
          <p:cNvPr id="11" name="Text 4"/>
          <p:cNvSpPr txBox="1"/>
          <p:nvPr/>
        </p:nvSpPr>
        <p:spPr>
          <a:xfrm>
            <a:off x="4652565" y="2070429"/>
            <a:ext cx="1895070" cy="1507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Признаки и свойства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Часто используются прилагательные vast, bright, distant, powerful, unmanned, successful, scientific. Они делают описание объектов и миссий точным, а речь — более выразительной.
</a:t>
            </a:r>
            <a:endParaRPr lang="en-US" sz="1300" dirty="0"/>
          </a:p>
        </p:txBody>
      </p:sp>
      <p:sp>
        <p:nvSpPr>
          <p:cNvPr id="12" name="Text 5"/>
          <p:cNvSpPr txBox="1"/>
          <p:nvPr/>
        </p:nvSpPr>
        <p:spPr>
          <a:xfrm>
            <a:off x="6708880" y="2070412"/>
            <a:ext cx="1895100" cy="1507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Устойчивые сочетания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Для 8 класса особенно важны фразы to explore space, to launch a rocket, to send a satellite, to study the Solar System, to travel into orbit.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615" y="2607162"/>
            <a:ext cx="2522614" cy="1923900"/>
          </a:xfrm>
          <a:prstGeom prst="rect">
            <a:avLst/>
          </a:prstGeom>
        </p:spPr>
      </p:pic>
      <p:pic>
        <p:nvPicPr>
          <p:cNvPr id="4" name="Image 2" descr="preencoded.png">    </p:cNvPr>
          <p:cNvPicPr>
            <a:picLocks noChangeAspect="1"/>
          </p:cNvPicPr>
          <p:nvPr/>
        </p:nvPicPr>
        <p:blipFill>
          <a:blip r:embed="rId3"/>
          <a:stretch>
            <a:fillRect/>
          </a:stretch>
        </p:blipFill>
        <p:spPr>
          <a:xfrm>
            <a:off x="6096640" y="2607162"/>
            <a:ext cx="2522614" cy="1923900"/>
          </a:xfrm>
          <a:prstGeom prst="rect">
            <a:avLst/>
          </a:prstGeom>
        </p:spPr>
      </p:pic>
      <p:pic>
        <p:nvPicPr>
          <p:cNvPr id="5" name="Image 3" descr="preencoded.png">    </p:cNvPr>
          <p:cNvPicPr>
            <a:picLocks noChangeAspect="1"/>
          </p:cNvPicPr>
          <p:nvPr/>
        </p:nvPicPr>
        <p:blipFill>
          <a:blip r:embed="rId4"/>
          <a:stretch>
            <a:fillRect/>
          </a:stretch>
        </p:blipFill>
        <p:spPr>
          <a:xfrm>
            <a:off x="3318627" y="2607162"/>
            <a:ext cx="2522614" cy="1923900"/>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7" name="Text 1"/>
          <p:cNvSpPr txBox="1"/>
          <p:nvPr/>
        </p:nvSpPr>
        <p:spPr>
          <a:xfrm>
            <a:off x="554250" y="517075"/>
            <a:ext cx="80355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Солнечная система в английской лексике
</a:t>
            </a:r>
            <a:endParaRPr lang="en-US" sz="2800" dirty="0"/>
          </a:p>
        </p:txBody>
      </p:sp>
      <p:sp>
        <p:nvSpPr>
          <p:cNvPr id="8" name="Text 2"/>
          <p:cNvSpPr txBox="1"/>
          <p:nvPr/>
        </p:nvSpPr>
        <p:spPr>
          <a:xfrm>
            <a:off x="539980" y="1352225"/>
            <a:ext cx="2523882" cy="1159500"/>
          </a:xfrm>
          <a:prstGeom prst="rect">
            <a:avLst/>
          </a:prstGeom>
          <a:noFill/>
          <a:ln/>
        </p:spPr>
        <p:txBody>
          <a:bodyPr wrap="square" lIns="0" tIns="0" rIns="0" bIns="0" rtlCol="0" anchor="t"/>
          <a:lstStyle/>
          <a:p>
            <a:pPr algn="ctr" indent="0" marL="0">
              <a:lnSpc>
                <a:spcPct val="100000"/>
              </a:lnSpc>
              <a:buNone/>
            </a:pPr>
            <a:r>
              <a:rPr lang="en-US" sz="1211" b="1" dirty="0">
                <a:solidFill>
                  <a:srgbClr val="FFFFFF"/>
                </a:solidFill>
                <a:latin typeface="Arial" pitchFamily="34" charset="0"/>
                <a:ea typeface="Arial" pitchFamily="34" charset="-122"/>
                <a:cs typeface="Arial" pitchFamily="34" charset="-120"/>
              </a:rPr>
              <a:t>Планеты по порядку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В английском языке названия планет пишутся с заглавной буквы: Mercury, Venus, Earth, Mars, Jupiter, Saturn, Uranus, Neptune. Это важно помнить при чтении подписей и кратких фактов на схемах.
</a:t>
            </a:r>
            <a:endParaRPr lang="en-US" sz="1211" dirty="0"/>
          </a:p>
        </p:txBody>
      </p:sp>
      <p:sp>
        <p:nvSpPr>
          <p:cNvPr id="9" name="Text 3"/>
          <p:cNvSpPr txBox="1"/>
          <p:nvPr/>
        </p:nvSpPr>
        <p:spPr>
          <a:xfrm>
            <a:off x="6096005" y="1352225"/>
            <a:ext cx="2523882" cy="1159500"/>
          </a:xfrm>
          <a:prstGeom prst="rect">
            <a:avLst/>
          </a:prstGeom>
          <a:noFill/>
          <a:ln/>
        </p:spPr>
        <p:txBody>
          <a:bodyPr wrap="square" lIns="0" tIns="0" rIns="0" bIns="0" rtlCol="0" anchor="t"/>
          <a:lstStyle/>
          <a:p>
            <a:pPr algn="ctr" indent="0" marL="0">
              <a:lnSpc>
                <a:spcPct val="100000"/>
              </a:lnSpc>
              <a:buNone/>
            </a:pPr>
            <a:r>
              <a:rPr lang="en-US" sz="1211" b="1" dirty="0">
                <a:solidFill>
                  <a:srgbClr val="FFFFFF"/>
                </a:solidFill>
                <a:latin typeface="Arial" pitchFamily="34" charset="0"/>
                <a:ea typeface="Arial" pitchFamily="34" charset="-122"/>
                <a:cs typeface="Arial" pitchFamily="34" charset="-120"/>
              </a:rPr>
              <a:t>Подписи к изображению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На иллюстрации можно показать порядок планет от Солнца и добавить по одному факту к каждой. Например, Earth is home to life, Jupiter is the largest planet, and Neptune is very distant.
</a:t>
            </a:r>
            <a:endParaRPr lang="en-US" sz="1211" dirty="0"/>
          </a:p>
        </p:txBody>
      </p:sp>
      <p:sp>
        <p:nvSpPr>
          <p:cNvPr id="10" name="Text 4"/>
          <p:cNvSpPr txBox="1"/>
          <p:nvPr/>
        </p:nvSpPr>
        <p:spPr>
          <a:xfrm>
            <a:off x="3317993" y="1352225"/>
            <a:ext cx="2523882" cy="1159500"/>
          </a:xfrm>
          <a:prstGeom prst="rect">
            <a:avLst/>
          </a:prstGeom>
          <a:noFill/>
          <a:ln/>
        </p:spPr>
        <p:txBody>
          <a:bodyPr wrap="square" lIns="0" tIns="0" rIns="0" bIns="0" rtlCol="0" anchor="t"/>
          <a:lstStyle/>
          <a:p>
            <a:pPr algn="ctr" indent="0" marL="0">
              <a:lnSpc>
                <a:spcPct val="100000"/>
              </a:lnSpc>
              <a:buNone/>
            </a:pPr>
            <a:r>
              <a:rPr lang="en-US" sz="1129" b="1" dirty="0">
                <a:solidFill>
                  <a:srgbClr val="FFFFFF"/>
                </a:solidFill>
                <a:latin typeface="Arial" pitchFamily="34" charset="0"/>
                <a:ea typeface="Arial" pitchFamily="34" charset="-122"/>
                <a:cs typeface="Arial" pitchFamily="34" charset="-120"/>
              </a:rPr>
              <a:t>Как сравнивать планеты
</a:t>
            </a:r>
            <a:pPr algn="ctr" indent="0" marL="0">
              <a:lnSpc>
                <a:spcPct val="100000"/>
              </a:lnSpc>
              <a:buNone/>
            </a:pPr>
            <a:r>
              <a:rPr lang="en-US" sz="1054"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054" dirty="0">
                <a:solidFill>
                  <a:srgbClr val="FFFFFF"/>
                </a:solidFill>
                <a:latin typeface="Arial" pitchFamily="34" charset="0"/>
                <a:ea typeface="Arial" pitchFamily="34" charset="-122"/>
                <a:cs typeface="Arial" pitchFamily="34" charset="-120"/>
              </a:rPr>
              <a:t>Для описания планет удобно использовать выражения the closest planet to the Sun, the largest planet, the coldest planet и a red planet. Такие формулировки помогают строить короткие информативные предложения.
</a:t>
            </a:r>
            <a:endParaRPr lang="en-US" sz="1129"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100" y="1396347"/>
            <a:ext cx="3891600" cy="240545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008850" y="1392725"/>
            <a:ext cx="3520800" cy="9612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Диаграмма помогает быстро увидеть порядок планет и использовать comparative structures в описании объектов.
</a:t>
            </a:r>
            <a:endParaRPr lang="en-US" sz="1200" dirty="0"/>
          </a:p>
        </p:txBody>
      </p:sp>
      <p:sp>
        <p:nvSpPr>
          <p:cNvPr id="7" name="Text 1"/>
          <p:cNvSpPr txBox="1"/>
          <p:nvPr/>
        </p:nvSpPr>
        <p:spPr>
          <a:xfrm>
            <a:off x="539975" y="3974250"/>
            <a:ext cx="3891600" cy="3591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Общеизвестные астрономические сведения
</a:t>
            </a:r>
            <a:endParaRPr lang="en-US" sz="1100" dirty="0"/>
          </a:p>
        </p:txBody>
      </p:sp>
      <p:sp>
        <p:nvSpPr>
          <p:cNvPr id="8"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9" name="Text 3"/>
          <p:cNvSpPr txBox="1"/>
          <p:nvPr/>
        </p:nvSpPr>
        <p:spPr>
          <a:xfrm>
            <a:off x="540000" y="517075"/>
            <a:ext cx="3891600" cy="620100"/>
          </a:xfrm>
          <a:prstGeom prst="rect">
            <a:avLst/>
          </a:prstGeom>
          <a:noFill/>
          <a:ln/>
        </p:spPr>
        <p:txBody>
          <a:bodyPr wrap="square" lIns="0" tIns="0" rIns="0" bIns="0" rtlCol="0" anchor="t"/>
          <a:lstStyle/>
          <a:p>
            <a:pPr algn="l" indent="0" marL="0">
              <a:lnSpc>
                <a:spcPct val="100000"/>
              </a:lnSpc>
              <a:buNone/>
            </a:pPr>
            <a:r>
              <a:rPr lang="en-US" sz="2201" dirty="0">
                <a:solidFill>
                  <a:srgbClr val="FFFFFF"/>
                </a:solidFill>
                <a:latin typeface="Arial" pitchFamily="34" charset="0"/>
                <a:ea typeface="Arial" pitchFamily="34" charset="-122"/>
                <a:cs typeface="Arial" pitchFamily="34" charset="-120"/>
              </a:rPr>
              <a:t>Планеты и ключевые факты для сравнения на английском
</a:t>
            </a:r>
            <a:endParaRPr lang="en-US" sz="2201" dirty="0"/>
          </a:p>
        </p:txBody>
      </p:sp>
      <p:sp>
        <p:nvSpPr>
          <p:cNvPr id="10" name="Text 4"/>
          <p:cNvSpPr txBox="1"/>
          <p:nvPr/>
        </p:nvSpPr>
        <p:spPr>
          <a:xfrm>
            <a:off x="5008850" y="2756625"/>
            <a:ext cx="3520800" cy="9612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Внутренние планеты ближе к Солнцу, а внешние — дальше и крупнее; это удобно для сравнения на английском.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72425" y="2094046"/>
            <a:ext cx="4821300" cy="139675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7" name="Text 1"/>
          <p:cNvSpPr txBox="1"/>
          <p:nvPr/>
        </p:nvSpPr>
        <p:spPr>
          <a:xfrm>
            <a:off x="487350" y="1518452"/>
            <a:ext cx="2401500" cy="11013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Слова легче запоминать в контексте, когда они связаны с примерами и привычными ситуациями.
</a:t>
            </a:r>
            <a:endParaRPr lang="en-US" sz="1200" dirty="0"/>
          </a:p>
        </p:txBody>
      </p:sp>
      <p:sp>
        <p:nvSpPr>
          <p:cNvPr id="8" name="Text 2"/>
          <p:cNvSpPr txBox="1"/>
          <p:nvPr/>
        </p:nvSpPr>
        <p:spPr>
          <a:xfrm>
            <a:off x="487350" y="2978800"/>
            <a:ext cx="2401500" cy="11013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Контекст помогает увидеть значение слова и способ его употребления в предложении, а не заучивать перевод отдельно.
</a:t>
            </a:r>
            <a:endParaRPr lang="en-US" sz="1200" dirty="0"/>
          </a:p>
        </p:txBody>
      </p:sp>
      <p:sp>
        <p:nvSpPr>
          <p:cNvPr id="9" name="Text 3"/>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1977" dirty="0">
                <a:solidFill>
                  <a:srgbClr val="FFFFFF"/>
                </a:solidFill>
                <a:latin typeface="Arial" pitchFamily="34" charset="0"/>
                <a:ea typeface="Arial" pitchFamily="34" charset="-122"/>
                <a:cs typeface="Arial" pitchFamily="34" charset="-120"/>
              </a:rPr>
              <a:t>Сравнение космической лексики: существительные, глаголы, прилагательные
</a:t>
            </a:r>
            <a:endParaRPr lang="en-US" sz="1977" dirty="0"/>
          </a:p>
        </p:txBody>
      </p:sp>
      <p:sp>
        <p:nvSpPr>
          <p:cNvPr id="10" name="Text 4"/>
          <p:cNvSpPr txBox="1"/>
          <p:nvPr/>
        </p:nvSpPr>
        <p:spPr>
          <a:xfrm>
            <a:off x="3578875" y="4230450"/>
            <a:ext cx="4821300" cy="3591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Учебная лексика по теме Space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3462" y="1205475"/>
            <a:ext cx="420300" cy="420300"/>
          </a:xfrm>
          <a:prstGeom prst="rect">
            <a:avLst/>
          </a:prstGeom>
        </p:spPr>
      </p:pic>
      <p:pic>
        <p:nvPicPr>
          <p:cNvPr id="4" name="Image 2" descr="preencoded.png">    </p:cNvPr>
          <p:cNvPicPr>
            <a:picLocks noChangeAspect="1"/>
          </p:cNvPicPr>
          <p:nvPr/>
        </p:nvPicPr>
        <p:blipFill>
          <a:blip r:embed="rId3"/>
          <a:stretch>
            <a:fillRect/>
          </a:stretch>
        </p:blipFill>
        <p:spPr>
          <a:xfrm>
            <a:off x="4777862" y="1205475"/>
            <a:ext cx="420300" cy="420300"/>
          </a:xfrm>
          <a:prstGeom prst="rect">
            <a:avLst/>
          </a:prstGeom>
        </p:spPr>
      </p:pic>
      <p:pic>
        <p:nvPicPr>
          <p:cNvPr id="5" name="Image 3" descr="preencoded.png">    </p:cNvPr>
          <p:cNvPicPr>
            <a:picLocks noChangeAspect="1"/>
          </p:cNvPicPr>
          <p:nvPr/>
        </p:nvPicPr>
        <p:blipFill>
          <a:blip r:embed="rId4"/>
          <a:stretch>
            <a:fillRect/>
          </a:stretch>
        </p:blipFill>
        <p:spPr>
          <a:xfrm>
            <a:off x="543462" y="3040650"/>
            <a:ext cx="420300" cy="420300"/>
          </a:xfrm>
          <a:prstGeom prst="rect">
            <a:avLst/>
          </a:prstGeom>
        </p:spPr>
      </p:pic>
      <p:pic>
        <p:nvPicPr>
          <p:cNvPr id="6" name="Image 4" descr="preencoded.png">    </p:cNvPr>
          <p:cNvPicPr>
            <a:picLocks noChangeAspect="1"/>
          </p:cNvPicPr>
          <p:nvPr/>
        </p:nvPicPr>
        <p:blipFill>
          <a:blip r:embed="rId5"/>
          <a:stretch>
            <a:fillRect/>
          </a:stretch>
        </p:blipFill>
        <p:spPr>
          <a:xfrm>
            <a:off x="4804131" y="3040650"/>
            <a:ext cx="367763" cy="420300"/>
          </a:xfrm>
          <a:prstGeom prst="rect">
            <a:avLst/>
          </a:prstGeom>
        </p:spPr>
      </p:pic>
      <p:sp>
        <p:nvSpPr>
          <p:cNvPr id="7"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
        <p:nvSpPr>
          <p:cNvPr id="8"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177" dirty="0">
                <a:solidFill>
                  <a:srgbClr val="FFFFFF"/>
                </a:solidFill>
                <a:latin typeface="Arial" pitchFamily="34" charset="0"/>
                <a:ea typeface="Arial" pitchFamily="34" charset="-122"/>
                <a:cs typeface="Arial" pitchFamily="34" charset="-120"/>
              </a:rPr>
              <a:t>Грамматика в теме Space: Present Simple и Present Continuous
</a:t>
            </a:r>
            <a:endParaRPr lang="en-US" sz="2177" dirty="0"/>
          </a:p>
        </p:txBody>
      </p:sp>
      <p:sp>
        <p:nvSpPr>
          <p:cNvPr id="9" name="Text 2"/>
          <p:cNvSpPr txBox="1"/>
          <p:nvPr/>
        </p:nvSpPr>
        <p:spPr>
          <a:xfrm>
            <a:off x="540762" y="1808225"/>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Факты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Present Simple используется для общих истин и научных фактов: The Earth goes around the Sun. Spacecraft travel through space.
</a:t>
            </a:r>
            <a:endParaRPr lang="en-US" sz="1300" dirty="0"/>
          </a:p>
        </p:txBody>
      </p:sp>
      <p:sp>
        <p:nvSpPr>
          <p:cNvPr id="10" name="Text 3"/>
          <p:cNvSpPr txBox="1"/>
          <p:nvPr/>
        </p:nvSpPr>
        <p:spPr>
          <a:xfrm>
            <a:off x="4775162" y="1808225"/>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Процесс сейчас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Present Continuous нужен для действий в момент речи или в текущий период: Scientists are studying Mars now. A new satellite is sending images today.
</a:t>
            </a:r>
            <a:endParaRPr lang="en-US" sz="1300" dirty="0"/>
          </a:p>
        </p:txBody>
      </p:sp>
      <p:sp>
        <p:nvSpPr>
          <p:cNvPr id="11" name="Text 4"/>
          <p:cNvSpPr txBox="1"/>
          <p:nvPr/>
        </p:nvSpPr>
        <p:spPr>
          <a:xfrm>
            <a:off x="540762" y="3643400"/>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Маркеры времени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Для выбора времени полезны слова always, usually, now, today, at the moment и every year. Они подсказывают, о факте или о текущем действии идёт речь.
</a:t>
            </a:r>
            <a:endParaRPr lang="en-US" sz="1300" dirty="0"/>
          </a:p>
        </p:txBody>
      </p:sp>
      <p:sp>
        <p:nvSpPr>
          <p:cNvPr id="12" name="Text 5"/>
          <p:cNvSpPr txBox="1"/>
          <p:nvPr/>
        </p:nvSpPr>
        <p:spPr>
          <a:xfrm>
            <a:off x="4775162" y="3643400"/>
            <a:ext cx="3457800" cy="8880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Язык науки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научных текстах часто сочетаются factual statements и current research. Поэтому важно уметь распознавать постоянные факты и описания новых исследований.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4142" y="1563550"/>
            <a:ext cx="8071866" cy="2950800"/>
          </a:xfrm>
          <a:prstGeom prst="rect">
            <a:avLst/>
          </a:prstGeom>
        </p:spPr>
      </p:pic>
      <p:sp>
        <p:nvSpPr>
          <p:cNvPr id="4"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
        <p:nvSpPr>
          <p:cNvPr id="5"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Путь космической миссии в английских глаголах
</a:t>
            </a:r>
            <a:endParaRPr lang="en-US" sz="2800" dirty="0"/>
          </a:p>
        </p:txBody>
      </p:sp>
      <p:sp>
        <p:nvSpPr>
          <p:cNvPr id="6" name="Text 2"/>
          <p:cNvSpPr txBox="1"/>
          <p:nvPr/>
        </p:nvSpPr>
        <p:spPr>
          <a:xfrm>
            <a:off x="540000" y="1116441"/>
            <a:ext cx="8079900" cy="35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Последовательность действий в типичном описании миссии на английском языке.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200" y="-290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785825" y="1456525"/>
            <a:ext cx="7342800" cy="573600"/>
          </a:xfrm>
          <a:prstGeom prst="rect">
            <a:avLst/>
          </a:prstGeom>
          <a:noFill/>
          <a:ln/>
        </p:spPr>
        <p:txBody>
          <a:bodyPr wrap="square" lIns="0" tIns="0" rIns="0" bIns="0" rtlCol="0" anchor="ctr"/>
          <a:lstStyle/>
          <a:p>
            <a:pPr algn="l" indent="0" marL="0">
              <a:lnSpc>
                <a:spcPct val="100000"/>
              </a:lnSpc>
              <a:buNone/>
            </a:pPr>
            <a:r>
              <a:rPr lang="en-US" sz="2600" dirty="0">
                <a:solidFill>
                  <a:srgbClr val="1500E2"/>
                </a:solidFill>
                <a:latin typeface="Arial" pitchFamily="34" charset="0"/>
                <a:ea typeface="Arial" pitchFamily="34" charset="-122"/>
                <a:cs typeface="Arial" pitchFamily="34" charset="-120"/>
              </a:rPr>
              <a:t>Космические технологии в повседневной жизни
</a:t>
            </a:r>
            <a:endParaRPr lang="en-US" sz="2600" dirty="0"/>
          </a:p>
        </p:txBody>
      </p:sp>
      <p:sp>
        <p:nvSpPr>
          <p:cNvPr id="9" name="Text 1"/>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
        <p:nvSpPr>
          <p:cNvPr id="10" name="Text 2"/>
          <p:cNvSpPr txBox="1"/>
          <p:nvPr/>
        </p:nvSpPr>
        <p:spPr>
          <a:xfrm>
            <a:off x="785801" y="2180525"/>
            <a:ext cx="1722349" cy="1296000"/>
          </a:xfrm>
          <a:prstGeom prst="rect">
            <a:avLst/>
          </a:prstGeom>
          <a:noFill/>
          <a:ln/>
        </p:spPr>
        <p:txBody>
          <a:bodyPr wrap="square" lIns="0" tIns="0" rIns="0" bIns="0" rtlCol="0" anchor="t"/>
          <a:lstStyle/>
          <a:p>
            <a:pPr algn="l" indent="0" marL="0">
              <a:lnSpc>
                <a:spcPct val="100000"/>
              </a:lnSpc>
              <a:buNone/>
            </a:pPr>
            <a:r>
              <a:rPr lang="en-US" sz="1000" dirty="0">
                <a:solidFill>
                  <a:srgbClr val="1500E2"/>
                </a:solidFill>
                <a:latin typeface="Arial" pitchFamily="34" charset="0"/>
                <a:ea typeface="Arial" pitchFamily="34" charset="-122"/>
                <a:cs typeface="Arial" pitchFamily="34" charset="-120"/>
              </a:rPr>
              <a:t>Спутники и связь
</a:t>
            </a:r>
            <a:pPr algn="l" indent="0" marL="0">
              <a:lnSpc>
                <a:spcPct val="100000"/>
              </a:lnSpc>
              <a:buNone/>
            </a:pPr>
            <a:r>
              <a:rPr lang="en-US" sz="8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500E2"/>
                </a:solidFill>
                <a:latin typeface="Arial" pitchFamily="34" charset="0"/>
                <a:ea typeface="Arial" pitchFamily="34" charset="-122"/>
                <a:cs typeface="Arial" pitchFamily="34" charset="-120"/>
              </a:rPr>
              <a:t>Спутники помогают передавать телевизионные сигналы, поддерживать communication и обеспечивать internet. Благодаря им люди остаются на связи даже на большом расстоянии.
</a:t>
            </a:r>
            <a:endParaRPr lang="en-US" sz="1000" dirty="0"/>
          </a:p>
        </p:txBody>
      </p:sp>
      <p:sp>
        <p:nvSpPr>
          <p:cNvPr id="11" name="Text 3"/>
          <p:cNvSpPr txBox="1"/>
          <p:nvPr/>
        </p:nvSpPr>
        <p:spPr>
          <a:xfrm>
            <a:off x="2659165" y="2180525"/>
            <a:ext cx="1722349" cy="1296000"/>
          </a:xfrm>
          <a:prstGeom prst="rect">
            <a:avLst/>
          </a:prstGeom>
          <a:noFill/>
          <a:ln/>
        </p:spPr>
        <p:txBody>
          <a:bodyPr wrap="square" lIns="0" tIns="0" rIns="0" bIns="0" rtlCol="0" anchor="t"/>
          <a:lstStyle/>
          <a:p>
            <a:pPr algn="l" indent="0" marL="0">
              <a:lnSpc>
                <a:spcPct val="100000"/>
              </a:lnSpc>
              <a:buNone/>
            </a:pPr>
            <a:r>
              <a:rPr lang="en-US" sz="1000" dirty="0">
                <a:solidFill>
                  <a:srgbClr val="1500E2"/>
                </a:solidFill>
                <a:latin typeface="Arial" pitchFamily="34" charset="0"/>
                <a:ea typeface="Arial" pitchFamily="34" charset="-122"/>
                <a:cs typeface="Arial" pitchFamily="34" charset="-120"/>
              </a:rPr>
              <a:t>Навигация в пути
</a:t>
            </a:r>
            <a:pPr algn="l" indent="0" marL="0">
              <a:lnSpc>
                <a:spcPct val="100000"/>
              </a:lnSpc>
              <a:buNone/>
            </a:pPr>
            <a:r>
              <a:rPr lang="en-US" sz="8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500E2"/>
                </a:solidFill>
                <a:latin typeface="Arial" pitchFamily="34" charset="0"/>
                <a:ea typeface="Arial" pitchFamily="34" charset="-122"/>
                <a:cs typeface="Arial" pitchFamily="34" charset="-120"/>
              </a:rPr>
              <a:t>Система GPS и maps помогают находить маршрут, выбирать дорогу и быстрее добираться до нужного места. Space technology делает travel проще и точнее.
</a:t>
            </a:r>
            <a:endParaRPr lang="en-US" sz="1000" dirty="0"/>
          </a:p>
        </p:txBody>
      </p:sp>
      <p:sp>
        <p:nvSpPr>
          <p:cNvPr id="12" name="Text 4"/>
          <p:cNvSpPr txBox="1"/>
          <p:nvPr/>
        </p:nvSpPr>
        <p:spPr>
          <a:xfrm>
            <a:off x="4532821" y="2180525"/>
            <a:ext cx="1722356" cy="1296000"/>
          </a:xfrm>
          <a:prstGeom prst="rect">
            <a:avLst/>
          </a:prstGeom>
          <a:noFill/>
          <a:ln/>
        </p:spPr>
        <p:txBody>
          <a:bodyPr wrap="square" lIns="0" tIns="0" rIns="0" bIns="0" rtlCol="0" anchor="t"/>
          <a:lstStyle/>
          <a:p>
            <a:pPr algn="l" indent="0" marL="0">
              <a:lnSpc>
                <a:spcPct val="100000"/>
              </a:lnSpc>
              <a:buNone/>
            </a:pPr>
            <a:r>
              <a:rPr lang="en-US" sz="1000" dirty="0">
                <a:solidFill>
                  <a:srgbClr val="1500E2"/>
                </a:solidFill>
                <a:latin typeface="Arial" pitchFamily="34" charset="0"/>
                <a:ea typeface="Arial" pitchFamily="34" charset="-122"/>
                <a:cs typeface="Arial" pitchFamily="34" charset="-120"/>
              </a:rPr>
              <a:t>Погода и прогноз
</a:t>
            </a:r>
            <a:pPr algn="l" indent="0" marL="0">
              <a:lnSpc>
                <a:spcPct val="100000"/>
              </a:lnSpc>
              <a:buNone/>
            </a:pPr>
            <a:r>
              <a:rPr lang="en-US" sz="8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500E2"/>
                </a:solidFill>
                <a:latin typeface="Arial" pitchFamily="34" charset="0"/>
                <a:ea typeface="Arial" pitchFamily="34" charset="-122"/>
                <a:cs typeface="Arial" pitchFamily="34" charset="-120"/>
              </a:rPr>
              <a:t>Weather forecast тоже связан со спутниками: они собирают images и данные об облаках, ветре и температуре. Это помогает лучше понимать изменения погоды.
</a:t>
            </a:r>
            <a:endParaRPr lang="en-US" sz="1000" dirty="0"/>
          </a:p>
        </p:txBody>
      </p:sp>
      <p:sp>
        <p:nvSpPr>
          <p:cNvPr id="13" name="Text 5"/>
          <p:cNvSpPr txBox="1"/>
          <p:nvPr/>
        </p:nvSpPr>
        <p:spPr>
          <a:xfrm>
            <a:off x="6406468" y="2180525"/>
            <a:ext cx="1722356" cy="1296000"/>
          </a:xfrm>
          <a:prstGeom prst="rect">
            <a:avLst/>
          </a:prstGeom>
          <a:noFill/>
          <a:ln/>
        </p:spPr>
        <p:txBody>
          <a:bodyPr wrap="square" lIns="0" tIns="0" rIns="0" bIns="0" rtlCol="0" anchor="t"/>
          <a:lstStyle/>
          <a:p>
            <a:pPr algn="l" indent="0" marL="0">
              <a:lnSpc>
                <a:spcPct val="100000"/>
              </a:lnSpc>
              <a:buNone/>
            </a:pPr>
            <a:r>
              <a:rPr lang="en-US" sz="1000" dirty="0">
                <a:solidFill>
                  <a:srgbClr val="1500E2"/>
                </a:solidFill>
                <a:latin typeface="Arial" pitchFamily="34" charset="0"/>
                <a:ea typeface="Arial" pitchFamily="34" charset="-122"/>
                <a:cs typeface="Arial" pitchFamily="34" charset="-120"/>
              </a:rPr>
              <a:t>Технологии рядом с нами
</a:t>
            </a:r>
            <a:pPr algn="l" indent="0" marL="0">
              <a:lnSpc>
                <a:spcPct val="100000"/>
              </a:lnSpc>
              <a:buNone/>
            </a:pPr>
            <a:r>
              <a:rPr lang="en-US" sz="8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800" dirty="0">
                <a:solidFill>
                  <a:srgbClr val="1500E2"/>
                </a:solidFill>
                <a:latin typeface="Arial" pitchFamily="34" charset="0"/>
                <a:ea typeface="Arial" pitchFamily="34" charset="-122"/>
                <a:cs typeface="Arial" pitchFamily="34" charset="-120"/>
              </a:rPr>
              <a:t>Многие космические разработки используются каждый день. Поэтому фраза Space technology is used every day хорошо отражает связь науки и обычной жизни.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
        <p:nvSpPr>
          <p:cNvPr id="8"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800" dirty="0">
                <a:solidFill>
                  <a:srgbClr val="FFFFFF"/>
                </a:solidFill>
                <a:latin typeface="Arial" pitchFamily="34" charset="0"/>
                <a:ea typeface="Arial" pitchFamily="34" charset="-122"/>
                <a:cs typeface="Arial" pitchFamily="34" charset="-120"/>
              </a:rPr>
              <a:t>Луна и первые шаги человека в космосе
</a:t>
            </a:r>
            <a:endParaRPr lang="en-US" sz="2800" dirty="0"/>
          </a:p>
        </p:txBody>
      </p:sp>
      <p:sp>
        <p:nvSpPr>
          <p:cNvPr id="9" name="Text 2"/>
          <p:cNvSpPr txBox="1"/>
          <p:nvPr/>
        </p:nvSpPr>
        <p:spPr>
          <a:xfrm>
            <a:off x="540000" y="1235100"/>
            <a:ext cx="1969500" cy="1400700"/>
          </a:xfrm>
          <a:prstGeom prst="rect">
            <a:avLst/>
          </a:prstGeom>
          <a:noFill/>
          <a:ln/>
        </p:spPr>
        <p:txBody>
          <a:bodyPr wrap="square" lIns="0" tIns="0" rIns="0" bIns="0" rtlCol="0" anchor="b"/>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1960-е годы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Учёные и инженеры разрабатывали spacecraft и готовили миссии к Луне. Эти работы заложили основу для будущих полётов и новых научных открытий.
</a:t>
            </a:r>
            <a:endParaRPr lang="en-US" sz="1300" dirty="0"/>
          </a:p>
        </p:txBody>
      </p:sp>
      <p:sp>
        <p:nvSpPr>
          <p:cNvPr id="10" name="Text 3"/>
          <p:cNvSpPr txBox="1"/>
          <p:nvPr/>
        </p:nvSpPr>
        <p:spPr>
          <a:xfrm>
            <a:off x="2849200" y="2983100"/>
            <a:ext cx="1867500" cy="15075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1969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Astronauts from Apollo 11 landed on the Moon. Это историческое событие стало одним из самых известных достижений в освоении космоса.
</a:t>
            </a:r>
            <a:endParaRPr lang="en-US" sz="1300" dirty="0"/>
          </a:p>
        </p:txBody>
      </p:sp>
      <p:sp>
        <p:nvSpPr>
          <p:cNvPr id="11" name="Text 4"/>
          <p:cNvSpPr txBox="1"/>
          <p:nvPr/>
        </p:nvSpPr>
        <p:spPr>
          <a:xfrm>
            <a:off x="4871750" y="2329925"/>
            <a:ext cx="1704300" cy="15075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На поверхности Луны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Астронавты walked on the surface, collected samples and studied craters. Такие действия помогают понять, как описывать научную миссию в Past Simple.
</a:t>
            </a:r>
            <a:endParaRPr lang="en-US" sz="1300" dirty="0"/>
          </a:p>
        </p:txBody>
      </p:sp>
      <p:sp>
        <p:nvSpPr>
          <p:cNvPr id="12" name="Text 5"/>
          <p:cNvSpPr txBox="1"/>
          <p:nvPr/>
        </p:nvSpPr>
        <p:spPr>
          <a:xfrm>
            <a:off x="6892675" y="1582300"/>
            <a:ext cx="1704300" cy="1550100"/>
          </a:xfrm>
          <a:prstGeom prst="rect">
            <a:avLst/>
          </a:prstGeom>
          <a:noFill/>
          <a:ln/>
        </p:spPr>
        <p:txBody>
          <a:bodyPr wrap="square" lIns="0" tIns="0" rIns="0" bIns="0" rtlCol="0" anchor="t"/>
          <a:lstStyle/>
          <a:p>
            <a:pPr algn="l" indent="0" marL="0">
              <a:lnSpc>
                <a:spcPct val="100000"/>
              </a:lnSpc>
              <a:buNone/>
            </a:pPr>
            <a:r>
              <a:rPr lang="en-US" sz="1282" dirty="0">
                <a:solidFill>
                  <a:srgbClr val="FFFFFF"/>
                </a:solidFill>
                <a:latin typeface="Arial" pitchFamily="34" charset="0"/>
                <a:ea typeface="Arial" pitchFamily="34" charset="-122"/>
                <a:cs typeface="Arial" pitchFamily="34" charset="-120"/>
              </a:rPr>
              <a:t>Возвращение на Землю
</a:t>
            </a:r>
            <a:pPr algn="l" indent="0" marL="0">
              <a:lnSpc>
                <a:spcPct val="100000"/>
              </a:lnSpc>
              <a:buNone/>
            </a:pPr>
            <a:r>
              <a:rPr lang="en-US" sz="108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85" dirty="0">
                <a:solidFill>
                  <a:srgbClr val="FFFFFF"/>
                </a:solidFill>
                <a:latin typeface="Arial" pitchFamily="34" charset="0"/>
                <a:ea typeface="Arial" pitchFamily="34" charset="-122"/>
                <a:cs typeface="Arial" pitchFamily="34" charset="-120"/>
              </a:rPr>
              <a:t>После выполнения mission экипаж returned to Earth. Этот этап завершил полёт и показал, как важно точно рассказывать о последовательности событий.
</a:t>
            </a:r>
            <a:endParaRPr lang="en-US" sz="1282"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100" y="1396347"/>
            <a:ext cx="3891600" cy="240545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008850" y="1392725"/>
            <a:ext cx="3520800" cy="9612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На линии времени показаны ключевые вехи космической истории. Подписи помогают читать годы и кратко пересказывать события простыми английскими фразами.
</a:t>
            </a:r>
            <a:endParaRPr lang="en-US" sz="1200" dirty="0"/>
          </a:p>
        </p:txBody>
      </p:sp>
      <p:sp>
        <p:nvSpPr>
          <p:cNvPr id="7" name="Text 1"/>
          <p:cNvSpPr txBox="1"/>
          <p:nvPr/>
        </p:nvSpPr>
        <p:spPr>
          <a:xfrm>
            <a:off x="539975" y="3974250"/>
            <a:ext cx="3891600" cy="3591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Общепризнанные исторические даты: 1957, 1961, 1969, 1998, 2021.
</a:t>
            </a:r>
            <a:endParaRPr lang="en-US" sz="1100" dirty="0"/>
          </a:p>
        </p:txBody>
      </p:sp>
      <p:sp>
        <p:nvSpPr>
          <p:cNvPr id="8"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
        <p:nvSpPr>
          <p:cNvPr id="9" name="Text 3"/>
          <p:cNvSpPr txBox="1"/>
          <p:nvPr/>
        </p:nvSpPr>
        <p:spPr>
          <a:xfrm>
            <a:off x="540000" y="517075"/>
            <a:ext cx="3891600" cy="620100"/>
          </a:xfrm>
          <a:prstGeom prst="rect">
            <a:avLst/>
          </a:prstGeom>
          <a:noFill/>
          <a:ln/>
        </p:spPr>
        <p:txBody>
          <a:bodyPr wrap="square" lIns="0" tIns="0" rIns="0" bIns="0" rtlCol="0" anchor="t"/>
          <a:lstStyle/>
          <a:p>
            <a:pPr algn="l" indent="0" marL="0">
              <a:lnSpc>
                <a:spcPct val="100000"/>
              </a:lnSpc>
              <a:buNone/>
            </a:pPr>
            <a:r>
              <a:rPr lang="en-US" sz="1895" dirty="0">
                <a:solidFill>
                  <a:srgbClr val="FFFFFF"/>
                </a:solidFill>
                <a:latin typeface="Arial" pitchFamily="34" charset="0"/>
                <a:ea typeface="Arial" pitchFamily="34" charset="-122"/>
                <a:cs typeface="Arial" pitchFamily="34" charset="-120"/>
              </a:rPr>
              <a:t>Хронология космических открытий для чтения дат на английском
</a:t>
            </a:r>
            <a:endParaRPr lang="en-US" sz="1895" dirty="0"/>
          </a:p>
        </p:txBody>
      </p:sp>
      <p:sp>
        <p:nvSpPr>
          <p:cNvPr id="10" name="Text 4"/>
          <p:cNvSpPr txBox="1"/>
          <p:nvPr/>
        </p:nvSpPr>
        <p:spPr>
          <a:xfrm>
            <a:off x="5008850" y="2756625"/>
            <a:ext cx="3520800" cy="9612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Хронология показывает, как удобно тренировать даты, порядковые числительные и прошедшее время на материалах о космосе.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40000" y="517075"/>
            <a:ext cx="8079900" cy="562800"/>
          </a:xfrm>
          <a:prstGeom prst="rect">
            <a:avLst/>
          </a:prstGeom>
          <a:noFill/>
          <a:ln/>
        </p:spPr>
        <p:txBody>
          <a:bodyPr wrap="square" lIns="0" tIns="0" rIns="0" bIns="0" rtlCol="0" anchor="t"/>
          <a:lstStyle/>
          <a:p>
            <a:pPr algn="l" indent="0" marL="0">
              <a:lnSpc>
                <a:spcPct val="100000"/>
              </a:lnSpc>
              <a:buNone/>
            </a:pPr>
            <a:r>
              <a:rPr lang="en-US" sz="2620" dirty="0">
                <a:solidFill>
                  <a:srgbClr val="FFFFFF"/>
                </a:solidFill>
                <a:latin typeface="Arial" pitchFamily="34" charset="0"/>
                <a:ea typeface="Arial" pitchFamily="34" charset="-122"/>
                <a:cs typeface="Arial" pitchFamily="34" charset="-120"/>
              </a:rPr>
              <a:t>Как описывать научные факты на английском языке
</a:t>
            </a:r>
            <a:endParaRPr lang="en-US" sz="2620" dirty="0"/>
          </a:p>
        </p:txBody>
      </p:sp>
      <p:sp>
        <p:nvSpPr>
          <p:cNvPr id="7" name="Text 1"/>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
        <p:nvSpPr>
          <p:cNvPr id="8" name="Text 2"/>
          <p:cNvSpPr txBox="1"/>
          <p:nvPr/>
        </p:nvSpPr>
        <p:spPr>
          <a:xfrm>
            <a:off x="734350" y="2100675"/>
            <a:ext cx="1561200" cy="19380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Факты и конструкции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 научно-популярных текстах часто встречаются there is и there are. Эти модели помогают быстро представить информацию о количестве объектов, например планет, спутников или миссий.
</a:t>
            </a:r>
            <a:endParaRPr lang="en-US" sz="1100" dirty="0"/>
          </a:p>
        </p:txBody>
      </p:sp>
      <p:sp>
        <p:nvSpPr>
          <p:cNvPr id="9" name="Text 3"/>
          <p:cNvSpPr txBox="1"/>
          <p:nvPr/>
        </p:nvSpPr>
        <p:spPr>
          <a:xfrm>
            <a:off x="2763695" y="2100675"/>
            <a:ext cx="1561200" cy="1938000"/>
          </a:xfrm>
          <a:prstGeom prst="rect">
            <a:avLst/>
          </a:prstGeom>
          <a:noFill/>
          <a:ln/>
        </p:spPr>
        <p:txBody>
          <a:bodyPr wrap="square" lIns="0" tIns="0" rIns="0" bIns="0" rtlCol="0" anchor="t"/>
          <a:lstStyle/>
          <a:p>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Причина и результат
</a:t>
            </a:r>
            <a:pPr algn="l" indent="0" marL="0">
              <a:lnSpc>
                <a:spcPct val="100000"/>
              </a:lnSpc>
              <a:buNone/>
            </a:pPr>
            <a:r>
              <a:rPr lang="en-US" sz="9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900" dirty="0">
                <a:solidFill>
                  <a:srgbClr val="1500E2"/>
                </a:solidFill>
                <a:latin typeface="Arial" pitchFamily="34" charset="0"/>
                <a:ea typeface="Arial" pitchFamily="34" charset="-122"/>
                <a:cs typeface="Arial" pitchFamily="34" charset="-120"/>
              </a:rPr>
              <a:t>Связки because, so, and и but делают объяснение логичным. С их помощью легко показать, почему происходит явление, чем оно отличается и к какому выводу приводит.
</a:t>
            </a:r>
            <a:endParaRPr lang="en-US" sz="1100" dirty="0"/>
          </a:p>
        </p:txBody>
      </p:sp>
      <p:sp>
        <p:nvSpPr>
          <p:cNvPr id="10" name="Text 4"/>
          <p:cNvSpPr txBox="1"/>
          <p:nvPr/>
        </p:nvSpPr>
        <p:spPr>
          <a:xfrm>
            <a:off x="4788205" y="2100675"/>
            <a:ext cx="1561200" cy="19380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Короткие точные фразы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Тексты о космосе обычно состоят из простых предложений с ясным смыслом. Такой стиль помогает выделять главное и не терять важные научные детали.
</a:t>
            </a:r>
            <a:endParaRPr lang="en-US" sz="1100" dirty="0"/>
          </a:p>
        </p:txBody>
      </p:sp>
      <p:sp>
        <p:nvSpPr>
          <p:cNvPr id="11" name="Text 5"/>
          <p:cNvSpPr txBox="1"/>
          <p:nvPr/>
        </p:nvSpPr>
        <p:spPr>
          <a:xfrm>
            <a:off x="6817530" y="2100675"/>
            <a:ext cx="1561200" cy="1938000"/>
          </a:xfrm>
          <a:prstGeom prst="rect">
            <a:avLst/>
          </a:prstGeom>
          <a:noFill/>
          <a:ln/>
        </p:spPr>
        <p:txBody>
          <a:bodyPr wrap="square" lIns="0" tIns="0" rIns="0" bIns="0" rtlCol="0" anchor="t"/>
          <a:lstStyle/>
          <a:p>
            <a:pPr algn="l" indent="0" marL="0">
              <a:lnSpc>
                <a:spcPct val="100000"/>
              </a:lnSpc>
              <a:buNone/>
            </a:pPr>
            <a:r>
              <a:rPr lang="en-US" sz="1100" dirty="0">
                <a:solidFill>
                  <a:srgbClr val="1500E2"/>
                </a:solidFill>
                <a:latin typeface="Arial" pitchFamily="34" charset="0"/>
                <a:ea typeface="Arial" pitchFamily="34" charset="-122"/>
                <a:cs typeface="Arial" pitchFamily="34" charset="-120"/>
              </a:rPr>
              <a:t>Факт или мнение
</a:t>
            </a:r>
            <a:pPr algn="l" indent="0" marL="0">
              <a:lnSpc>
                <a:spcPct val="100000"/>
              </a:lnSpc>
              <a:buNone/>
            </a:pPr>
            <a:r>
              <a:rPr lang="en-US" sz="900" dirty="0">
                <a:solidFill>
                  <a:srgbClr val="1500E2"/>
                </a:solidFill>
                <a:latin typeface="Arial" pitchFamily="34" charset="0"/>
                <a:ea typeface="Arial" pitchFamily="34" charset="-122"/>
                <a:cs typeface="Arial" pitchFamily="34" charset="-120"/>
              </a:rPr>
              <a:t>
</a:t>
            </a:r>
            <a:pPr algn="l" indent="0" marL="0">
              <a:lnSpc>
                <a:spcPct val="100000"/>
              </a:lnSpc>
              <a:buNone/>
            </a:pPr>
            <a:r>
              <a:rPr lang="en-US" sz="900" dirty="0">
                <a:solidFill>
                  <a:srgbClr val="1500E2"/>
                </a:solidFill>
                <a:latin typeface="Arial" pitchFamily="34" charset="0"/>
                <a:ea typeface="Arial" pitchFamily="34" charset="-122"/>
                <a:cs typeface="Arial" pitchFamily="34" charset="-120"/>
              </a:rPr>
              <a:t>В 8 классе важно отличать проверяемую информацию от личной оценки. Факты можно подтвердить, а мнение чаще выражает отношение автора и не требует доказательств.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391825" y="2232624"/>
            <a:ext cx="4228200" cy="98865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
        <p:nvSpPr>
          <p:cNvPr id="6"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458" dirty="0">
                <a:solidFill>
                  <a:srgbClr val="FFFFFF"/>
                </a:solidFill>
                <a:latin typeface="Arial" pitchFamily="34" charset="0"/>
                <a:ea typeface="Arial" pitchFamily="34" charset="-122"/>
                <a:cs typeface="Arial" pitchFamily="34" charset="-120"/>
              </a:rPr>
              <a:t>Земля, Луна и Марс: сравнение для языковой практики
</a:t>
            </a:r>
            <a:endParaRPr lang="en-US" sz="2458" dirty="0"/>
          </a:p>
        </p:txBody>
      </p:sp>
      <p:sp>
        <p:nvSpPr>
          <p:cNvPr id="7" name="Text 2"/>
          <p:cNvSpPr txBox="1"/>
          <p:nvPr/>
        </p:nvSpPr>
        <p:spPr>
          <a:xfrm>
            <a:off x="540000" y="1563550"/>
            <a:ext cx="3293100" cy="9612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Краткое сравнение помогает использовать прилагательные, степени сравнения и простые фактические предложения о небесных телах.
</a:t>
            </a:r>
            <a:endParaRPr lang="en-US" sz="1200" dirty="0"/>
          </a:p>
        </p:txBody>
      </p:sp>
      <p:sp>
        <p:nvSpPr>
          <p:cNvPr id="8" name="Text 3"/>
          <p:cNvSpPr txBox="1"/>
          <p:nvPr/>
        </p:nvSpPr>
        <p:spPr>
          <a:xfrm>
            <a:off x="540000" y="2927450"/>
            <a:ext cx="3293100" cy="9612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Земля заметно отличается наличием плотной атмосферы и воды; Луна почти без атмосферы, а Марс интересен признаками древней воды.
</a:t>
            </a:r>
            <a:endParaRPr lang="en-US" sz="1200" dirty="0"/>
          </a:p>
        </p:txBody>
      </p:sp>
      <p:sp>
        <p:nvSpPr>
          <p:cNvPr id="9" name="Text 4"/>
          <p:cNvSpPr txBox="1"/>
          <p:nvPr/>
        </p:nvSpPr>
        <p:spPr>
          <a:xfrm>
            <a:off x="4391825" y="4050900"/>
            <a:ext cx="4228200" cy="3591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Общепризнанные астрономические сведения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39980" y="1352931"/>
            <a:ext cx="2523882" cy="1922488"/>
          </a:xfrm>
          <a:prstGeom prst="rect">
            <a:avLst/>
          </a:prstGeom>
        </p:spPr>
      </p:pic>
      <p:pic>
        <p:nvPicPr>
          <p:cNvPr id="4" name="Image 2" descr="preencoded.png">    </p:cNvPr>
          <p:cNvPicPr>
            <a:picLocks noChangeAspect="1"/>
          </p:cNvPicPr>
          <p:nvPr/>
        </p:nvPicPr>
        <p:blipFill>
          <a:blip r:embed="rId3"/>
          <a:stretch>
            <a:fillRect/>
          </a:stretch>
        </p:blipFill>
        <p:spPr>
          <a:xfrm>
            <a:off x="6096640" y="1352225"/>
            <a:ext cx="2522614" cy="1923900"/>
          </a:xfrm>
          <a:prstGeom prst="rect">
            <a:avLst/>
          </a:prstGeom>
        </p:spPr>
      </p:pic>
      <p:pic>
        <p:nvPicPr>
          <p:cNvPr id="5" name="Image 3" descr="preencoded.png">    </p:cNvPr>
          <p:cNvPicPr>
            <a:picLocks noChangeAspect="1"/>
          </p:cNvPicPr>
          <p:nvPr/>
        </p:nvPicPr>
        <p:blipFill>
          <a:blip r:embed="rId4"/>
          <a:stretch>
            <a:fillRect/>
          </a:stretch>
        </p:blipFill>
        <p:spPr>
          <a:xfrm>
            <a:off x="3317993" y="1352931"/>
            <a:ext cx="2523882" cy="1922488"/>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
        <p:nvSpPr>
          <p:cNvPr id="7"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778" dirty="0">
                <a:solidFill>
                  <a:srgbClr val="FFFFFF"/>
                </a:solidFill>
                <a:latin typeface="Arial" pitchFamily="34" charset="0"/>
                <a:ea typeface="Arial" pitchFamily="34" charset="-122"/>
                <a:cs typeface="Arial" pitchFamily="34" charset="-120"/>
              </a:rPr>
              <a:t>Марс в текстах и заданиях по английскому языку
</a:t>
            </a:r>
            <a:endParaRPr lang="en-US" sz="2778" dirty="0"/>
          </a:p>
        </p:txBody>
      </p:sp>
      <p:sp>
        <p:nvSpPr>
          <p:cNvPr id="8" name="Text 2"/>
          <p:cNvSpPr txBox="1"/>
          <p:nvPr/>
        </p:nvSpPr>
        <p:spPr>
          <a:xfrm>
            <a:off x="539980" y="3376850"/>
            <a:ext cx="2523882" cy="1159500"/>
          </a:xfrm>
          <a:prstGeom prst="rect">
            <a:avLst/>
          </a:prstGeom>
          <a:noFill/>
          <a:ln/>
        </p:spPr>
        <p:txBody>
          <a:bodyPr wrap="square" lIns="0" tIns="0" rIns="0" bIns="0" rtlCol="0" anchor="t"/>
          <a:lstStyle/>
          <a:p>
            <a:pPr algn="ctr" indent="0" marL="0">
              <a:lnSpc>
                <a:spcPct val="100000"/>
              </a:lnSpc>
              <a:buNone/>
            </a:pPr>
            <a:r>
              <a:rPr lang="en-US" sz="1211" b="1" dirty="0">
                <a:solidFill>
                  <a:srgbClr val="FFFFFF"/>
                </a:solidFill>
                <a:latin typeface="Arial" pitchFamily="34" charset="0"/>
                <a:ea typeface="Arial" pitchFamily="34" charset="-122"/>
                <a:cs typeface="Arial" pitchFamily="34" charset="-120"/>
              </a:rPr>
              <a:t>Красная планета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Mars is often called the Red Planet because its surface looks dusty and reddish. In class texts, students can describe craters, rocks, and wide empty plains with clear adjectives and verbs.
</a:t>
            </a:r>
            <a:endParaRPr lang="en-US" sz="1211" dirty="0"/>
          </a:p>
        </p:txBody>
      </p:sp>
      <p:sp>
        <p:nvSpPr>
          <p:cNvPr id="9" name="Text 3"/>
          <p:cNvSpPr txBox="1"/>
          <p:nvPr/>
        </p:nvSpPr>
        <p:spPr>
          <a:xfrm>
            <a:off x="6096005" y="3376850"/>
            <a:ext cx="2523882" cy="1159500"/>
          </a:xfrm>
          <a:prstGeom prst="rect">
            <a:avLst/>
          </a:prstGeom>
          <a:noFill/>
          <a:ln/>
        </p:spPr>
        <p:txBody>
          <a:bodyPr wrap="square" lIns="0" tIns="0" rIns="0" bIns="0" rtlCol="0" anchor="t"/>
          <a:lstStyle/>
          <a:p>
            <a:pPr algn="ctr" indent="0" marL="0">
              <a:lnSpc>
                <a:spcPct val="100000"/>
              </a:lnSpc>
              <a:buNone/>
            </a:pPr>
            <a:r>
              <a:rPr lang="en-US" sz="1211" b="1" dirty="0">
                <a:solidFill>
                  <a:srgbClr val="FFFFFF"/>
                </a:solidFill>
                <a:latin typeface="Arial" pitchFamily="34" charset="0"/>
                <a:ea typeface="Arial" pitchFamily="34" charset="-122"/>
                <a:cs typeface="Arial" pitchFamily="34" charset="-120"/>
              </a:rPr>
              <a:t>Поиск воды и жизни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Scientists study Mars to search for evidence of ancient water and possible signs of life. Such articles often include useful words like search, explore, observe, and discover, which are easy to reuse in speaking tasks.
</a:t>
            </a:r>
            <a:endParaRPr lang="en-US" sz="1211" dirty="0"/>
          </a:p>
        </p:txBody>
      </p:sp>
      <p:sp>
        <p:nvSpPr>
          <p:cNvPr id="10" name="Text 4"/>
          <p:cNvSpPr txBox="1"/>
          <p:nvPr/>
        </p:nvSpPr>
        <p:spPr>
          <a:xfrm>
            <a:off x="3317993" y="3376850"/>
            <a:ext cx="2523882" cy="1159500"/>
          </a:xfrm>
          <a:prstGeom prst="rect">
            <a:avLst/>
          </a:prstGeom>
          <a:noFill/>
          <a:ln/>
        </p:spPr>
        <p:txBody>
          <a:bodyPr wrap="square" lIns="0" tIns="0" rIns="0" bIns="0" rtlCol="0" anchor="t"/>
          <a:lstStyle/>
          <a:p>
            <a:pPr algn="ctr" indent="0" marL="0">
              <a:lnSpc>
                <a:spcPct val="100000"/>
              </a:lnSpc>
              <a:buNone/>
            </a:pPr>
            <a:r>
              <a:rPr lang="en-US" sz="1211" b="1" dirty="0">
                <a:solidFill>
                  <a:srgbClr val="FFFFFF"/>
                </a:solidFill>
                <a:latin typeface="Arial" pitchFamily="34" charset="0"/>
                <a:ea typeface="Arial" pitchFamily="34" charset="-122"/>
                <a:cs typeface="Arial" pitchFamily="34" charset="-120"/>
              </a:rPr>
              <a:t>Марсоход на поверхности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1" dirty="0">
                <a:solidFill>
                  <a:srgbClr val="FFFFFF"/>
                </a:solidFill>
                <a:latin typeface="Arial" pitchFamily="34" charset="0"/>
                <a:ea typeface="Arial" pitchFamily="34" charset="-122"/>
                <a:cs typeface="Arial" pitchFamily="34" charset="-120"/>
              </a:rPr>
              <a:t>A robotic rover can drive across the ground, collect samples, and analyze soil. This makes Mars an excellent topic for image captions, because every part of the picture can be named in simple English.
</a:t>
            </a:r>
            <a:endParaRPr lang="en-US" sz="121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9" name="Text 1"/>
          <p:cNvSpPr txBox="1"/>
          <p:nvPr/>
        </p:nvSpPr>
        <p:spPr>
          <a:xfrm>
            <a:off x="540000" y="517075"/>
            <a:ext cx="8079900" cy="562800"/>
          </a:xfrm>
          <a:prstGeom prst="rect">
            <a:avLst/>
          </a:prstGeom>
          <a:noFill/>
          <a:ln/>
        </p:spPr>
        <p:txBody>
          <a:bodyPr wrap="square" lIns="0" tIns="0" rIns="0" bIns="0" rtlCol="0" anchor="t"/>
          <a:lstStyle/>
          <a:p>
            <a:pPr algn="l" indent="0" marL="0">
              <a:lnSpc>
                <a:spcPct val="100000"/>
              </a:lnSpc>
              <a:buNone/>
            </a:pPr>
            <a:r>
              <a:rPr lang="en-US" sz="2425" dirty="0">
                <a:solidFill>
                  <a:srgbClr val="FFFFFF"/>
                </a:solidFill>
                <a:latin typeface="Arial" pitchFamily="34" charset="0"/>
                <a:ea typeface="Arial" pitchFamily="34" charset="-122"/>
                <a:cs typeface="Arial" pitchFamily="34" charset="-120"/>
              </a:rPr>
              <a:t>Чтение научно-популярного текста: ключевые стратегии
</a:t>
            </a:r>
            <a:endParaRPr lang="en-US" sz="2425" dirty="0"/>
          </a:p>
        </p:txBody>
      </p:sp>
      <p:sp>
        <p:nvSpPr>
          <p:cNvPr id="10" name="Text 2"/>
          <p:cNvSpPr txBox="1"/>
          <p:nvPr/>
        </p:nvSpPr>
        <p:spPr>
          <a:xfrm>
            <a:off x="728750" y="1322250"/>
            <a:ext cx="7819200" cy="485700"/>
          </a:xfrm>
          <a:prstGeom prst="rect">
            <a:avLst/>
          </a:prstGeom>
          <a:noFill/>
          <a:ln/>
        </p:spPr>
        <p:txBody>
          <a:bodyPr wrap="square" lIns="0" tIns="0" rIns="0" bIns="0" rtlCol="0" anchor="ctr"/>
          <a:lstStyle/>
          <a:p>
            <a:pPr algn="l" indent="0" marL="0">
              <a:lnSpc>
                <a:spcPct val="100000"/>
              </a:lnSpc>
              <a:buNone/>
            </a:pPr>
            <a:r>
              <a:rPr lang="en-US" sz="1080" dirty="0">
                <a:solidFill>
                  <a:srgbClr val="FFFFFF"/>
                </a:solidFill>
                <a:latin typeface="Arial" pitchFamily="34" charset="0"/>
                <a:ea typeface="Arial" pitchFamily="34" charset="-122"/>
                <a:cs typeface="Arial" pitchFamily="34" charset="-120"/>
              </a:rPr>
              <a:t>Сначала заголовок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Прежде чем читать текст, посмотрите на заголовок, подзаголовки и иллюстрации. Они подсказывают тему, направление рассказа и помогают быстрее понять, о чём будет речь.
</a:t>
            </a:r>
            <a:endParaRPr lang="en-US" sz="1080" dirty="0"/>
          </a:p>
        </p:txBody>
      </p:sp>
      <p:sp>
        <p:nvSpPr>
          <p:cNvPr id="11" name="Text 3"/>
          <p:cNvSpPr txBox="1"/>
          <p:nvPr/>
        </p:nvSpPr>
        <p:spPr>
          <a:xfrm>
            <a:off x="729400" y="1995513"/>
            <a:ext cx="7819200" cy="485700"/>
          </a:xfrm>
          <a:prstGeom prst="rect">
            <a:avLst/>
          </a:prstGeom>
          <a:noFill/>
          <a:ln/>
        </p:spPr>
        <p:txBody>
          <a:bodyPr wrap="square" lIns="0" tIns="0" rIns="0" bIns="0" rtlCol="0" anchor="ctr"/>
          <a:lstStyle/>
          <a:p>
            <a:pPr algn="l" indent="0" marL="0">
              <a:lnSpc>
                <a:spcPct val="100000"/>
              </a:lnSpc>
              <a:buNone/>
            </a:pPr>
            <a:r>
              <a:rPr lang="en-US" sz="1080" dirty="0">
                <a:solidFill>
                  <a:srgbClr val="FFFFFF"/>
                </a:solidFill>
                <a:latin typeface="Arial" pitchFamily="34" charset="0"/>
                <a:ea typeface="Arial" pitchFamily="34" charset="-122"/>
                <a:cs typeface="Arial" pitchFamily="34" charset="-120"/>
              </a:rPr>
              <a:t>Ищем ключевые слова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Отмечайте слова orbit, mission, telescope, planet и discover. Такие маркеры часто повторяются и показывают главную мысль, даже если отдельные предложения кажутся сложными.
</a:t>
            </a:r>
            <a:endParaRPr lang="en-US" sz="1080" dirty="0"/>
          </a:p>
        </p:txBody>
      </p:sp>
      <p:sp>
        <p:nvSpPr>
          <p:cNvPr id="12" name="Text 4"/>
          <p:cNvSpPr txBox="1"/>
          <p:nvPr/>
        </p:nvSpPr>
        <p:spPr>
          <a:xfrm>
            <a:off x="729400" y="2656563"/>
            <a:ext cx="7819200" cy="485700"/>
          </a:xfrm>
          <a:prstGeom prst="rect">
            <a:avLst/>
          </a:prstGeom>
          <a:noFill/>
          <a:ln/>
        </p:spPr>
        <p:txBody>
          <a:bodyPr wrap="square" lIns="0" tIns="0" rIns="0" bIns="0" rtlCol="0" anchor="ctr"/>
          <a:lstStyle/>
          <a:p>
            <a:pPr algn="l" indent="0" marL="0">
              <a:lnSpc>
                <a:spcPct val="100000"/>
              </a:lnSpc>
              <a:buNone/>
            </a:pPr>
            <a:r>
              <a:rPr lang="en-US" sz="1080" dirty="0">
                <a:solidFill>
                  <a:srgbClr val="FFFFFF"/>
                </a:solidFill>
                <a:latin typeface="Arial" pitchFamily="34" charset="0"/>
                <a:ea typeface="Arial" pitchFamily="34" charset="-122"/>
                <a:cs typeface="Arial" pitchFamily="34" charset="-120"/>
              </a:rPr>
              <a:t>Опора на контекст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Незнакомые слова легче понять через соседние предложения, интернациональные слова и знакомые корни. Этот приём особенно полезен в коротких научно-популярных текстах.
</a:t>
            </a:r>
            <a:endParaRPr lang="en-US" sz="1080" dirty="0"/>
          </a:p>
        </p:txBody>
      </p:sp>
      <p:sp>
        <p:nvSpPr>
          <p:cNvPr id="13" name="Text 5"/>
          <p:cNvSpPr txBox="1"/>
          <p:nvPr/>
        </p:nvSpPr>
        <p:spPr>
          <a:xfrm>
            <a:off x="728750" y="3328288"/>
            <a:ext cx="7819200" cy="485700"/>
          </a:xfrm>
          <a:prstGeom prst="rect">
            <a:avLst/>
          </a:prstGeom>
          <a:noFill/>
          <a:ln/>
        </p:spPr>
        <p:txBody>
          <a:bodyPr wrap="square" lIns="0" tIns="0" rIns="0" bIns="0" rtlCol="0" anchor="ctr"/>
          <a:lstStyle/>
          <a:p>
            <a:pPr algn="l" indent="0" marL="0">
              <a:lnSpc>
                <a:spcPct val="100000"/>
              </a:lnSpc>
              <a:buNone/>
            </a:pPr>
            <a:r>
              <a:rPr lang="en-US" sz="1080" dirty="0">
                <a:solidFill>
                  <a:srgbClr val="FFFFFF"/>
                </a:solidFill>
                <a:latin typeface="Arial" pitchFamily="34" charset="0"/>
                <a:ea typeface="Arial" pitchFamily="34" charset="-122"/>
                <a:cs typeface="Arial" pitchFamily="34" charset="-120"/>
              </a:rPr>
              <a:t>Работа с заданиями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После чтения обычно выполняют matching, true/false, multiple choice и поиск конкретной информации. Эти задания проверяют точность понимания, а не только общий смысл.
</a:t>
            </a:r>
            <a:endParaRPr lang="en-US" sz="1080" dirty="0"/>
          </a:p>
        </p:txBody>
      </p:sp>
      <p:sp>
        <p:nvSpPr>
          <p:cNvPr id="14" name="Text 6"/>
          <p:cNvSpPr txBox="1"/>
          <p:nvPr/>
        </p:nvSpPr>
        <p:spPr>
          <a:xfrm>
            <a:off x="728750" y="4000012"/>
            <a:ext cx="7819200" cy="485700"/>
          </a:xfrm>
          <a:prstGeom prst="rect">
            <a:avLst/>
          </a:prstGeom>
          <a:noFill/>
          <a:ln/>
        </p:spPr>
        <p:txBody>
          <a:bodyPr wrap="square" lIns="0" tIns="0" rIns="0" bIns="0" rtlCol="0" anchor="ctr"/>
          <a:lstStyle/>
          <a:p>
            <a:pPr algn="l" indent="0" marL="0">
              <a:lnSpc>
                <a:spcPct val="100000"/>
              </a:lnSpc>
              <a:buNone/>
            </a:pPr>
            <a:r>
              <a:rPr lang="en-US" sz="1080" dirty="0">
                <a:solidFill>
                  <a:srgbClr val="FFFFFF"/>
                </a:solidFill>
                <a:latin typeface="Arial" pitchFamily="34" charset="0"/>
                <a:ea typeface="Arial" pitchFamily="34" charset="-122"/>
                <a:cs typeface="Arial" pitchFamily="34" charset="-120"/>
              </a:rPr>
              <a:t>Читаем внимательно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14" dirty="0">
                <a:solidFill>
                  <a:srgbClr val="FFFFFF"/>
                </a:solidFill>
                <a:latin typeface="Arial" pitchFamily="34" charset="0"/>
                <a:ea typeface="Arial" pitchFamily="34" charset="-122"/>
                <a:cs typeface="Arial" pitchFamily="34" charset="-120"/>
              </a:rPr>
              <a:t>Важно не торопиться и проверять цифры, даты, имена и факты. В теме space именно такие детали чаще всего становятся правильным ответом в упражнении.
</a:t>
            </a:r>
            <a:endParaRPr lang="en-US" sz="10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0100" y="1396347"/>
            <a:ext cx="3891600" cy="240545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008850" y="1392725"/>
            <a:ext cx="3520800" cy="961200"/>
          </a:xfrm>
          <a:prstGeom prst="rect">
            <a:avLst/>
          </a:prstGeom>
          <a:noFill/>
          <a:ln/>
        </p:spPr>
        <p:txBody>
          <a:bodyPr wrap="square" lIns="0" tIns="0" rIns="0" bIns="0" rtlCol="0" anchor="b"/>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Тема объединяет работу с фактами, описаниями и короткими высказываниями. Она подходит для повторения сравнений, прошедшего времени и прилагательных.
</a:t>
            </a:r>
            <a:endParaRPr lang="en-US" sz="1200" dirty="0"/>
          </a:p>
        </p:txBody>
      </p:sp>
      <p:sp>
        <p:nvSpPr>
          <p:cNvPr id="7" name="Text 1"/>
          <p:cNvSpPr txBox="1"/>
          <p:nvPr/>
        </p:nvSpPr>
        <p:spPr>
          <a:xfrm>
            <a:off x="539975" y="3974250"/>
            <a:ext cx="3891600" cy="3591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Учебные цели раздела Exploring Space
</a:t>
            </a:r>
            <a:endParaRPr lang="en-US" sz="1100" dirty="0"/>
          </a:p>
        </p:txBody>
      </p:sp>
      <p:sp>
        <p:nvSpPr>
          <p:cNvPr id="8" name="Text 2"/>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
        <p:nvSpPr>
          <p:cNvPr id="9" name="Text 3"/>
          <p:cNvSpPr txBox="1"/>
          <p:nvPr/>
        </p:nvSpPr>
        <p:spPr>
          <a:xfrm>
            <a:off x="540000" y="517075"/>
            <a:ext cx="3891600" cy="620100"/>
          </a:xfrm>
          <a:prstGeom prst="rect">
            <a:avLst/>
          </a:prstGeom>
          <a:noFill/>
          <a:ln/>
        </p:spPr>
        <p:txBody>
          <a:bodyPr wrap="square" lIns="0" tIns="0" rIns="0" bIns="0" rtlCol="0" anchor="t"/>
          <a:lstStyle/>
          <a:p>
            <a:pPr algn="l" indent="0" marL="0">
              <a:lnSpc>
                <a:spcPct val="100000"/>
              </a:lnSpc>
              <a:buNone/>
            </a:pPr>
            <a:r>
              <a:rPr lang="en-US" sz="2439" dirty="0">
                <a:solidFill>
                  <a:srgbClr val="FFFFFF"/>
                </a:solidFill>
                <a:latin typeface="Arial" pitchFamily="34" charset="0"/>
                <a:ea typeface="Arial" pitchFamily="34" charset="-122"/>
                <a:cs typeface="Arial" pitchFamily="34" charset="-120"/>
              </a:rPr>
              <a:t>Какие навыки развивает тема Exploring Space
</a:t>
            </a:r>
            <a:endParaRPr lang="en-US" sz="2439" dirty="0"/>
          </a:p>
        </p:txBody>
      </p:sp>
      <p:sp>
        <p:nvSpPr>
          <p:cNvPr id="10" name="Text 4"/>
          <p:cNvSpPr txBox="1"/>
          <p:nvPr/>
        </p:nvSpPr>
        <p:spPr>
          <a:xfrm>
            <a:off x="5008850" y="2756625"/>
            <a:ext cx="3520800" cy="9612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Наибольшую пользу дают словарь и чтение, но все виды речевой деятельности развиваются вместе.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44142" y="1563550"/>
            <a:ext cx="8071866" cy="2950800"/>
          </a:xfrm>
          <a:prstGeom prst="rect">
            <a:avLst/>
          </a:prstGeom>
        </p:spPr>
      </p:pic>
      <p:sp>
        <p:nvSpPr>
          <p:cNvPr id="4"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
        <p:nvSpPr>
          <p:cNvPr id="5" name="Text 1"/>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004" dirty="0">
                <a:solidFill>
                  <a:srgbClr val="FFFFFF"/>
                </a:solidFill>
                <a:latin typeface="Arial" pitchFamily="34" charset="0"/>
                <a:ea typeface="Arial" pitchFamily="34" charset="-122"/>
                <a:cs typeface="Arial" pitchFamily="34" charset="-120"/>
              </a:rPr>
              <a:t>Как подготовить краткое сообщение о космосе на английском языке
</a:t>
            </a:r>
            <a:endParaRPr lang="en-US" sz="2004" dirty="0"/>
          </a:p>
        </p:txBody>
      </p:sp>
      <p:sp>
        <p:nvSpPr>
          <p:cNvPr id="6" name="Text 2"/>
          <p:cNvSpPr txBox="1"/>
          <p:nvPr/>
        </p:nvSpPr>
        <p:spPr>
          <a:xfrm>
            <a:off x="540000" y="1116441"/>
            <a:ext cx="8079900" cy="3591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Последовательность шагов для создания короткого устного или письменного сообщения по теме space.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40000" y="517075"/>
            <a:ext cx="8079900" cy="477300"/>
          </a:xfrm>
          <a:prstGeom prst="rect">
            <a:avLst/>
          </a:prstGeom>
          <a:noFill/>
          <a:ln/>
        </p:spPr>
        <p:txBody>
          <a:bodyPr wrap="square" lIns="0" tIns="0" rIns="0" bIns="0" rtlCol="0" anchor="t"/>
          <a:lstStyle/>
          <a:p>
            <a:pPr algn="l" indent="0" marL="0">
              <a:lnSpc>
                <a:spcPct val="100000"/>
              </a:lnSpc>
              <a:buNone/>
            </a:pPr>
            <a:r>
              <a:rPr lang="en-US" sz="2382" dirty="0">
                <a:solidFill>
                  <a:srgbClr val="FFFFFF"/>
                </a:solidFill>
                <a:latin typeface="Arial" pitchFamily="34" charset="0"/>
                <a:ea typeface="Arial" pitchFamily="34" charset="-122"/>
                <a:cs typeface="Arial" pitchFamily="34" charset="-120"/>
              </a:rPr>
              <a:t>Мини-проект по теме Space для урока английского языка
</a:t>
            </a:r>
            <a:endParaRPr lang="en-US" sz="2382" dirty="0"/>
          </a:p>
        </p:txBody>
      </p:sp>
      <p:sp>
        <p:nvSpPr>
          <p:cNvPr id="9" name="Text 1"/>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10" name="Text 2"/>
          <p:cNvSpPr txBox="1"/>
          <p:nvPr/>
        </p:nvSpPr>
        <p:spPr>
          <a:xfrm>
            <a:off x="540044" y="2059027"/>
            <a:ext cx="1509930" cy="1507200"/>
          </a:xfrm>
          <a:prstGeom prst="rect">
            <a:avLst/>
          </a:prstGeom>
          <a:noFill/>
          <a:ln/>
        </p:spPr>
        <p:txBody>
          <a:bodyPr wrap="square" lIns="0" tIns="0" rIns="0" bIns="0" rtlCol="0" anchor="t"/>
          <a:lstStyle/>
          <a:p>
            <a:pPr algn="l" indent="0" marL="0">
              <a:lnSpc>
                <a:spcPct val="100000"/>
              </a:lnSpc>
              <a:buNone/>
            </a:pPr>
            <a:r>
              <a:rPr lang="en-US" sz="1254" dirty="0">
                <a:solidFill>
                  <a:srgbClr val="FFFFFF"/>
                </a:solidFill>
                <a:latin typeface="Arial" pitchFamily="34" charset="0"/>
                <a:ea typeface="Arial" pitchFamily="34" charset="-122"/>
                <a:cs typeface="Arial" pitchFamily="34" charset="-120"/>
              </a:rPr>
              <a:t>Постер о планете
</a:t>
            </a:r>
            <a:pPr algn="l" indent="0" marL="0">
              <a:lnSpc>
                <a:spcPct val="100000"/>
              </a:lnSpc>
              <a:buNone/>
            </a:pPr>
            <a:r>
              <a:rPr lang="en-US" sz="106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61" dirty="0">
                <a:solidFill>
                  <a:srgbClr val="FFFFFF"/>
                </a:solidFill>
                <a:latin typeface="Arial" pitchFamily="34" charset="0"/>
                <a:ea typeface="Arial" pitchFamily="34" charset="-122"/>
                <a:cs typeface="Arial" pitchFamily="34" charset="-120"/>
              </a:rPr>
              <a:t>Постер может содержать название планеты, 3–4 факта, изображение и короткий вывод. Такой формат помогает отбирать только самую важную информацию и оформлять её ясно.
</a:t>
            </a:r>
            <a:endParaRPr lang="en-US" sz="1254" dirty="0"/>
          </a:p>
        </p:txBody>
      </p:sp>
      <p:sp>
        <p:nvSpPr>
          <p:cNvPr id="11" name="Text 3"/>
          <p:cNvSpPr txBox="1"/>
          <p:nvPr/>
        </p:nvSpPr>
        <p:spPr>
          <a:xfrm>
            <a:off x="2178422" y="2059027"/>
            <a:ext cx="1509930" cy="1507200"/>
          </a:xfrm>
          <a:prstGeom prst="rect">
            <a:avLst/>
          </a:prstGeom>
          <a:noFill/>
          <a:ln/>
        </p:spPr>
        <p:txBody>
          <a:bodyPr wrap="square" lIns="0" tIns="0" rIns="0" bIns="0" rtlCol="0" anchor="t"/>
          <a:lstStyle/>
          <a:p>
            <a:pPr algn="l" indent="0" marL="0">
              <a:lnSpc>
                <a:spcPct val="100000"/>
              </a:lnSpc>
              <a:buNone/>
            </a:pPr>
            <a:r>
              <a:rPr lang="en-US" sz="1234" dirty="0">
                <a:solidFill>
                  <a:srgbClr val="FFFFFF"/>
                </a:solidFill>
                <a:latin typeface="Arial" pitchFamily="34" charset="0"/>
                <a:ea typeface="Arial" pitchFamily="34" charset="-122"/>
                <a:cs typeface="Arial" pitchFamily="34" charset="-120"/>
              </a:rPr>
              <a:t>Рассказ об астронавте
</a:t>
            </a:r>
            <a:pPr algn="l" indent="0" marL="0">
              <a:lnSpc>
                <a:spcPct val="100000"/>
              </a:lnSpc>
              <a:buNone/>
            </a:pPr>
            <a:r>
              <a:rPr lang="en-US" sz="104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44" dirty="0">
                <a:solidFill>
                  <a:srgbClr val="FFFFFF"/>
                </a:solidFill>
                <a:latin typeface="Arial" pitchFamily="34" charset="0"/>
                <a:ea typeface="Arial" pitchFamily="34" charset="-122"/>
                <a:cs typeface="Arial" pitchFamily="34" charset="-120"/>
              </a:rPr>
              <a:t>Краткое выступление удобно строить из двух-трёх полных предложений. Можно упомянуть миссию, место подготовки и один интересный факт о работе в космосе.
</a:t>
            </a:r>
            <a:endParaRPr lang="en-US" sz="1234" dirty="0"/>
          </a:p>
        </p:txBody>
      </p:sp>
      <p:sp>
        <p:nvSpPr>
          <p:cNvPr id="12" name="Text 4"/>
          <p:cNvSpPr txBox="1"/>
          <p:nvPr/>
        </p:nvSpPr>
        <p:spPr>
          <a:xfrm>
            <a:off x="3816855" y="2059027"/>
            <a:ext cx="1509930" cy="1507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Файл о Луне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Fact file лучше делать в виде компактной карточки: title, key facts, dates и несколько новых слов. Этот формат тренирует точность и краткость.
</a:t>
            </a:r>
            <a:endParaRPr lang="en-US" sz="1300" dirty="0"/>
          </a:p>
        </p:txBody>
      </p:sp>
      <p:sp>
        <p:nvSpPr>
          <p:cNvPr id="13" name="Text 5"/>
          <p:cNvSpPr txBox="1"/>
          <p:nvPr/>
        </p:nvSpPr>
        <p:spPr>
          <a:xfrm>
            <a:off x="5455455" y="2064706"/>
            <a:ext cx="1510037" cy="1507200"/>
          </a:xfrm>
          <a:prstGeom prst="rect">
            <a:avLst/>
          </a:prstGeom>
          <a:noFill/>
          <a:ln/>
        </p:spPr>
        <p:txBody>
          <a:bodyPr wrap="square" lIns="0" tIns="0" rIns="0" bIns="0" rtlCol="0" anchor="t"/>
          <a:lstStyle/>
          <a:p>
            <a:pPr algn="l" indent="0" marL="0">
              <a:lnSpc>
                <a:spcPct val="100000"/>
              </a:lnSpc>
              <a:buNone/>
            </a:pPr>
            <a:r>
              <a:rPr lang="en-US" sz="1234" dirty="0">
                <a:solidFill>
                  <a:srgbClr val="FFFFFF"/>
                </a:solidFill>
                <a:latin typeface="Arial" pitchFamily="34" charset="0"/>
                <a:ea typeface="Arial" pitchFamily="34" charset="-122"/>
                <a:cs typeface="Arial" pitchFamily="34" charset="-120"/>
              </a:rPr>
              <a:t>Викторина для класса
</a:t>
            </a:r>
            <a:pPr algn="l" indent="0" marL="0">
              <a:lnSpc>
                <a:spcPct val="100000"/>
              </a:lnSpc>
              <a:buNone/>
            </a:pPr>
            <a:r>
              <a:rPr lang="en-US" sz="1044"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44" dirty="0">
                <a:solidFill>
                  <a:srgbClr val="FFFFFF"/>
                </a:solidFill>
                <a:latin typeface="Arial" pitchFamily="34" charset="0"/>
                <a:ea typeface="Arial" pitchFamily="34" charset="-122"/>
                <a:cs typeface="Arial" pitchFamily="34" charset="-120"/>
              </a:rPr>
              <a:t>Quiz требует хорошо понимать тему и формулировать простые вопросы. В него удобно включать цифры, даты, названия объектов и проверку словаря по теме space.
</a:t>
            </a:r>
            <a:endParaRPr lang="en-US" sz="1234" dirty="0"/>
          </a:p>
        </p:txBody>
      </p:sp>
      <p:sp>
        <p:nvSpPr>
          <p:cNvPr id="14" name="Text 6"/>
          <p:cNvSpPr txBox="1"/>
          <p:nvPr/>
        </p:nvSpPr>
        <p:spPr>
          <a:xfrm>
            <a:off x="7093984" y="2062511"/>
            <a:ext cx="1510112" cy="1507200"/>
          </a:xfrm>
          <a:prstGeom prst="rect">
            <a:avLst/>
          </a:prstGeom>
          <a:noFill/>
          <a:ln/>
        </p:spPr>
        <p:txBody>
          <a:bodyPr wrap="square" lIns="0" tIns="0" rIns="0" bIns="0" rtlCol="0" anchor="t"/>
          <a:lstStyle/>
          <a:p>
            <a:pPr algn="l" indent="0" marL="0">
              <a:lnSpc>
                <a:spcPct val="100000"/>
              </a:lnSpc>
              <a:buNone/>
            </a:pPr>
            <a:r>
              <a:rPr lang="en-US" sz="1254" dirty="0">
                <a:solidFill>
                  <a:srgbClr val="FFFFFF"/>
                </a:solidFill>
                <a:latin typeface="Arial" pitchFamily="34" charset="0"/>
                <a:ea typeface="Arial" pitchFamily="34" charset="-122"/>
                <a:cs typeface="Arial" pitchFamily="34" charset="-120"/>
              </a:rPr>
              <a:t>Итог проекта
</a:t>
            </a:r>
            <a:pPr algn="l" indent="0" marL="0">
              <a:lnSpc>
                <a:spcPct val="100000"/>
              </a:lnSpc>
              <a:buNone/>
            </a:pPr>
            <a:r>
              <a:rPr lang="en-US" sz="106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61" dirty="0">
                <a:solidFill>
                  <a:srgbClr val="FFFFFF"/>
                </a:solidFill>
                <a:latin typeface="Arial" pitchFamily="34" charset="0"/>
                <a:ea typeface="Arial" pitchFamily="34" charset="-122"/>
                <a:cs typeface="Arial" pitchFamily="34" charset="-120"/>
              </a:rPr>
              <a:t>Хорошая работа показывает, что ученик умеет искать информацию, выбирать главное и представлять её на английском языке без лишних деталей и повторов.
</a:t>
            </a:r>
            <a:endParaRPr lang="en-US" sz="1254"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4533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72425" y="2094046"/>
            <a:ext cx="4821300" cy="139675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529550" y="4626500"/>
            <a:ext cx="379500" cy="779100"/>
          </a:xfrm>
          <a:prstGeom prst="rect">
            <a:avLst/>
          </a:prstGeom>
          <a:noFill/>
          <a:ln/>
        </p:spPr>
        <p:txBody>
          <a:bodyPr wrap="square" lIns="0" tIns="0" rIns="0" bIns="0" rtlCol="0" anchor="t"/>
          <a:lstStyle/>
          <a:p>
            <a:pPr algn="ct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7" name="Text 1"/>
          <p:cNvSpPr txBox="1"/>
          <p:nvPr/>
        </p:nvSpPr>
        <p:spPr>
          <a:xfrm>
            <a:off x="487350" y="1518452"/>
            <a:ext cx="2401500" cy="11013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Сравнение частых ошибок помогает запомнить написание названий, предлоги и базовые факты о космосе.
</a:t>
            </a:r>
            <a:endParaRPr lang="en-US" sz="1200" dirty="0"/>
          </a:p>
        </p:txBody>
      </p:sp>
      <p:sp>
        <p:nvSpPr>
          <p:cNvPr id="8" name="Text 2"/>
          <p:cNvSpPr txBox="1"/>
          <p:nvPr/>
        </p:nvSpPr>
        <p:spPr>
          <a:xfrm>
            <a:off x="487350" y="2978800"/>
            <a:ext cx="2401500" cy="11013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Точность особенно важна в именах собственных, предлогах и научных названиях: именно там чаще всего возникают ошибки.
</a:t>
            </a:r>
            <a:endParaRPr lang="en-US" sz="1200" dirty="0"/>
          </a:p>
        </p:txBody>
      </p:sp>
      <p:sp>
        <p:nvSpPr>
          <p:cNvPr id="9" name="Text 3"/>
          <p:cNvSpPr txBox="1"/>
          <p:nvPr/>
        </p:nvSpPr>
        <p:spPr>
          <a:xfrm>
            <a:off x="540000" y="517075"/>
            <a:ext cx="8079900" cy="502200"/>
          </a:xfrm>
          <a:prstGeom prst="rect">
            <a:avLst/>
          </a:prstGeom>
          <a:noFill/>
          <a:ln/>
        </p:spPr>
        <p:txBody>
          <a:bodyPr wrap="square" lIns="0" tIns="0" rIns="0" bIns="0" rtlCol="0" anchor="t"/>
          <a:lstStyle/>
          <a:p>
            <a:pPr algn="l" indent="0" marL="0">
              <a:lnSpc>
                <a:spcPct val="100000"/>
              </a:lnSpc>
              <a:buNone/>
            </a:pPr>
            <a:r>
              <a:rPr lang="en-US" sz="2414" dirty="0">
                <a:solidFill>
                  <a:srgbClr val="FFFFFF"/>
                </a:solidFill>
                <a:latin typeface="Arial" pitchFamily="34" charset="0"/>
                <a:ea typeface="Arial" pitchFamily="34" charset="-122"/>
                <a:cs typeface="Arial" pitchFamily="34" charset="-120"/>
              </a:rPr>
              <a:t>Типичные ошибки в теме Space и правильные варианты
</a:t>
            </a:r>
            <a:endParaRPr lang="en-US" sz="2414" dirty="0"/>
          </a:p>
        </p:txBody>
      </p:sp>
      <p:sp>
        <p:nvSpPr>
          <p:cNvPr id="10" name="Text 4"/>
          <p:cNvSpPr txBox="1"/>
          <p:nvPr/>
        </p:nvSpPr>
        <p:spPr>
          <a:xfrm>
            <a:off x="3578875" y="4230450"/>
            <a:ext cx="4821300" cy="3591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Учебные нормы английской орфографии и базовые астрономические факты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10101"/>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03875" y="1329375"/>
            <a:ext cx="7522800" cy="8439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Раздел о космосе помогает одновременно расширять словарь, повторять грамматику и читать факты на английском. Учащиеся учатся сравнивать, описывать и кратко сообщать о научных открытиях.
</a:t>
            </a:r>
            <a:endParaRPr lang="en-US" sz="1400" dirty="0"/>
          </a:p>
        </p:txBody>
      </p:sp>
      <p:sp>
        <p:nvSpPr>
          <p:cNvPr id="5" name="Text 1"/>
          <p:cNvSpPr txBox="1"/>
          <p:nvPr/>
        </p:nvSpPr>
        <p:spPr>
          <a:xfrm>
            <a:off x="540000" y="3405200"/>
            <a:ext cx="7986600" cy="1221300"/>
          </a:xfrm>
          <a:prstGeom prst="rect">
            <a:avLst/>
          </a:prstGeom>
          <a:noFill/>
          <a:ln/>
        </p:spPr>
        <p:txBody>
          <a:bodyPr wrap="square" lIns="0" tIns="0" rIns="0" bIns="0" rtlCol="0" anchor="b"/>
          <a:lstStyle/>
          <a:p>
            <a:pPr algn="l" indent="0" marL="0">
              <a:lnSpc>
                <a:spcPct val="100000"/>
              </a:lnSpc>
              <a:buNone/>
            </a:pPr>
            <a:r>
              <a:rPr lang="en-US" sz="3200" dirty="0">
                <a:solidFill>
                  <a:srgbClr val="FFFFFF"/>
                </a:solidFill>
                <a:latin typeface="Arial" pitchFamily="34" charset="0"/>
                <a:ea typeface="Arial" pitchFamily="34" charset="-122"/>
                <a:cs typeface="Arial" pitchFamily="34" charset="-120"/>
              </a:rPr>
              <a:t>Итоги раздела Exploring Space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2026-05-31T07:19:09Z</dcterms:created>
  <dcterms:modified xsi:type="dcterms:W3CDTF">2026-05-31T07:19:09Z</dcterms:modified>
</cp:coreProperties>
</file>