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167191"/>
            <a:ext cx="8604000" cy="2755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4825" y="566050"/>
            <a:ext cx="75345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18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Сосальщики: паразитические плоские черви
</a:t>
            </a:r>
            <a:endParaRPr lang="en-US" sz="2318" dirty="0"/>
          </a:p>
        </p:txBody>
      </p:sp>
      <p:sp>
        <p:nvSpPr>
          <p:cNvPr id="6" name="Text 1"/>
          <p:cNvSpPr txBox="1"/>
          <p:nvPr/>
        </p:nvSpPr>
        <p:spPr>
          <a:xfrm>
            <a:off x="2948900" y="26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2781425" y="1337575"/>
            <a:ext cx="35814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Паразиты со сложным циклом, присосками и сменой хозяев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4470" y="249934"/>
            <a:ext cx="3937359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живут сосальщики и зачем их изучать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14150"/>
            <a:ext cx="36120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черви связаны с пресной водой, моллюсками и рыбой. Их жизненный цикл показывает, как паразит приспосабливается к разным хозяевам, а некоторые виды вызывают болезни человека и животных.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77562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признаки строения сосальщиков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06840" y="1227024"/>
            <a:ext cx="4415862" cy="6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Листовидное тело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сосальщиков обычно плоское и листовидное, поэтому им удобно размещаться внутри органов хозяина и удерживаться в узких протоках или тканях без лишних затрат энергии.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06840" y="1971763"/>
            <a:ext cx="4415862" cy="6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Покров и мышцы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и мышечные слои образуют плотный покров, который защищает червя от воздействия среды внутри организма хозяина и помогает сохранять форму во время движения.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506840" y="2716502"/>
            <a:ext cx="4415862" cy="6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прикрепления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большинства видов есть ротовая и брюшная присоски. С их помощью паразит крепко удерживается на стенках органов и не смывается движением содержимого.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06840" y="3461239"/>
            <a:ext cx="4415862" cy="6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Упрощённое пищеварение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Пищеварительная система заканчивается слепо: анального отверстия нет. У сосальщиков также отсутствуют кровеносная и дыхательная системы, потому что обмен веществ происходит через поверхность тела.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506840" y="4205971"/>
            <a:ext cx="4415862" cy="6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размеры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сосальщики очень малы, и это помогает им жить незаметно внутри хозяина, где есть питание, влажная среда и защита от внешних воздействий.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503" y="222600"/>
            <a:ext cx="4661595" cy="4698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856475" y="270000"/>
            <a:ext cx="4017600" cy="10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к паразитическому образу жизни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053872" y="1481548"/>
            <a:ext cx="3834167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Прочный покров
</a:t>
            </a:r>
            <a:pPr algn="l" indent="0" marL="0">
              <a:lnSpc>
                <a:spcPct val="115000"/>
              </a:lnSpc>
              <a:buNone/>
            </a:pPr>
            <a:r>
              <a:rPr lang="en-US" sz="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Плотный наружный слой защищает сосальщика от разрушения пищеварительными соками и другими воздействиями внутри организма хозяина, где условия намного жёстче, чем во внешней среде.
</a:t>
            </a:r>
            <a:endParaRPr lang="en-US" sz="1023" dirty="0"/>
          </a:p>
        </p:txBody>
      </p:sp>
      <p:sp>
        <p:nvSpPr>
          <p:cNvPr id="12" name="Text 3"/>
          <p:cNvSpPr txBox="1"/>
          <p:nvPr/>
        </p:nvSpPr>
        <p:spPr>
          <a:xfrm>
            <a:off x="5053872" y="2346329"/>
            <a:ext cx="3834167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Надёжное прикрепление
</a:t>
            </a:r>
            <a:pPr algn="l" indent="0" marL="0">
              <a:lnSpc>
                <a:spcPct val="115000"/>
              </a:lnSpc>
              <a:buNone/>
            </a:pPr>
            <a:r>
              <a:rPr lang="en-US" sz="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Присоски помогают удерживаться в жёлчных протоках, кишечнике и других органах, где паразит получает пищу и меньше рискует быть выведенным из организма хозяина.
</a:t>
            </a:r>
            <a:endParaRPr lang="en-US" sz="1023" dirty="0"/>
          </a:p>
        </p:txBody>
      </p:sp>
      <p:sp>
        <p:nvSpPr>
          <p:cNvPr id="13" name="Text 4"/>
          <p:cNvSpPr txBox="1"/>
          <p:nvPr/>
        </p:nvSpPr>
        <p:spPr>
          <a:xfrm>
            <a:off x="5053872" y="3211111"/>
            <a:ext cx="3834167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плодовитость
</a:t>
            </a:r>
            <a:pPr algn="l" indent="0" marL="0">
              <a:lnSpc>
                <a:spcPct val="115000"/>
              </a:lnSpc>
              <a:buNone/>
            </a:pPr>
            <a:r>
              <a:rPr lang="en-US" sz="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видов откладывают очень много яиц, потому что только небольшая часть потомства проходит все стадии развития и находит нужных хозяев.
</a:t>
            </a:r>
            <a:endParaRPr lang="en-US" sz="1023" dirty="0"/>
          </a:p>
        </p:txBody>
      </p:sp>
      <p:sp>
        <p:nvSpPr>
          <p:cNvPr id="14" name="Text 5"/>
          <p:cNvSpPr txBox="1"/>
          <p:nvPr/>
        </p:nvSpPr>
        <p:spPr>
          <a:xfrm>
            <a:off x="5053872" y="4075894"/>
            <a:ext cx="3834167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Половая система
</a:t>
            </a:r>
            <a:pPr algn="l" indent="0" marL="0">
              <a:lnSpc>
                <a:spcPct val="115000"/>
              </a:lnSpc>
              <a:buNone/>
            </a:pPr>
            <a:r>
              <a:rPr lang="en-US" sz="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Развитая половая система позволяет быстро образовывать новые яйца, а у многих видов — ещё и размножаться без частой встречи с другой особью.
</a:t>
            </a:r>
            <a:endParaRPr lang="en-US" sz="102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сосальщиков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включает личиночные стадии, которые поочерёдно развиваются в воде и в организме промежуточного хозяина.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прерывается без нужного хозяина, поэтому цикл легко остановить на любом этапе.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жизненного цикла сосальщиков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печёночного сосальщика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этапам заражения и смене хозяев
</a:t>
            </a:r>
            <a:endParaRPr lang="en-US" sz="111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900" y="2121415"/>
            <a:ext cx="4452300" cy="12571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представители класса Сосальщики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018700" y="1547875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разные виды выбирают разные органы и пути попадания в организм.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18700" y="2834450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вида свой основной орган-мишень и свой путь заражения, поэтому меры профилактики различаются.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67900" y="4044250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паразитическим плоским червям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2709" y="1580311"/>
            <a:ext cx="765300" cy="765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49320" y="2088061"/>
            <a:ext cx="860963" cy="765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88834" y="1460927"/>
            <a:ext cx="860963" cy="765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21052" y="1914509"/>
            <a:ext cx="765300" cy="7653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Печёночный сосальщик и фасциолёз
</a:t>
            </a:r>
            <a:endParaRPr lang="en-US" sz="2212" dirty="0"/>
          </a:p>
        </p:txBody>
      </p:sp>
      <p:sp>
        <p:nvSpPr>
          <p:cNvPr id="13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265800" y="3051516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заражения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 травоядные животные заражаются, когда едят водные растения или пьют воду с личинками в защитной цисте.
</a:t>
            </a:r>
            <a:endParaRPr lang="en-US" sz="999" dirty="0"/>
          </a:p>
        </p:txBody>
      </p:sp>
      <p:sp>
        <p:nvSpPr>
          <p:cNvPr id="15" name="Text 3"/>
          <p:cNvSpPr txBox="1"/>
          <p:nvPr/>
        </p:nvSpPr>
        <p:spPr>
          <a:xfrm>
            <a:off x="2450242" y="3614268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обитания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Взрослый Fasciola hepatica живёт в жёлчных протоках печени, где получает питание и постепенно нарушает работу органа.
</a:t>
            </a:r>
            <a:endParaRPr lang="en-US" sz="999" dirty="0"/>
          </a:p>
        </p:txBody>
      </p:sp>
      <p:sp>
        <p:nvSpPr>
          <p:cNvPr id="16" name="Text 4"/>
          <p:cNvSpPr txBox="1"/>
          <p:nvPr/>
        </p:nvSpPr>
        <p:spPr>
          <a:xfrm>
            <a:off x="4589737" y="2919200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болезни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фасциолёзе появляются боль в правом боку, слабость, ухудшение работы печени и заметная потеря массы тела у животных.
</a:t>
            </a:r>
            <a:endParaRPr lang="en-US" sz="999" dirty="0"/>
          </a:p>
        </p:txBody>
      </p:sp>
      <p:sp>
        <p:nvSpPr>
          <p:cNvPr id="17" name="Text 5"/>
          <p:cNvSpPr txBox="1"/>
          <p:nvPr/>
        </p:nvSpPr>
        <p:spPr>
          <a:xfrm>
            <a:off x="6774124" y="3421916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опасен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Болезнь снижает продуктивность сельскохозяйственных животных и требует своевременного выявления, чтобы не допустить дальнейшего распространения паразита.
</a:t>
            </a:r>
            <a:endParaRPr lang="en-US" sz="99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689104"/>
            <a:ext cx="8604000" cy="23022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6040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Кошачья двуустка и описторхоз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269950" y="1211924"/>
            <a:ext cx="21039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
</a:t>
            </a:r>
            <a:pPr algn="l" indent="0" marL="0">
              <a:lnSpc>
                <a:spcPct val="115000"/>
              </a:lnSpc>
              <a:buNone/>
            </a:pPr>
            <a:r>
              <a:rPr lang="en-US" sz="3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Opisthorchis felineus проходит развитие с участием моллюсков и пресноводной рыбы, поэтому заражение связано с водоёмами и пищей, приготовленной без достаточной термической обработки.
</a:t>
            </a:r>
            <a:endParaRPr lang="en-US" sz="1047" dirty="0"/>
          </a:p>
        </p:txBody>
      </p:sp>
      <p:sp>
        <p:nvSpPr>
          <p:cNvPr id="12" name="Text 3"/>
          <p:cNvSpPr txBox="1"/>
          <p:nvPr/>
        </p:nvSpPr>
        <p:spPr>
          <a:xfrm>
            <a:off x="2436616" y="1211913"/>
            <a:ext cx="21039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живёт паразит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Взрослые черви поселяются в жёлчных протоках человека, кошек и собак, где могут долго сохраняться и вызывать хроническое раздражение органов.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03276" y="1211900"/>
            <a:ext cx="21039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происходит заражение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возникает при употреблении сырой, плохо прожаренной или слабосолёной рыбы из пресных водоёмов, если в ней сохраняются личинки паразита.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769937" y="1211925"/>
            <a:ext cx="21039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опасен описторхоз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Болезнь может вызывать боли в животе, тошноту, нарушение работы печени и желчного пузыря, поэтому требует медицинского внимания и профилактики.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пути заражения человека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опасность связана с пищей и водой, где личинки сохраняются дольше всего и легче попадают в организм.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должна в первую очередь снижать пищевые и водные риски, а не только ограничивать бытовые контакты.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путей заражения сосальщиками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042" y="1303143"/>
            <a:ext cx="462878" cy="46287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37064" y="3246630"/>
            <a:ext cx="462695" cy="41128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72770" y="2100724"/>
            <a:ext cx="462733" cy="411318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 получение энергии
</a:t>
            </a:r>
            <a:endParaRPr lang="en-US" sz="2212" dirty="0"/>
          </a:p>
        </p:txBody>
      </p:sp>
      <p:sp>
        <p:nvSpPr>
          <p:cNvPr id="11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1154273" y="1664665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Поглощение тканей и крови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Сосальщики питаются тканями, слизью, кровью или содержимым органов хозяина. Такой способ помогает им получать готовые питательные вещества прямо внутри организма, где пищи для них достаточно.
</a:t>
            </a:r>
            <a:endParaRPr lang="en-US" sz="1263" dirty="0"/>
          </a:p>
        </p:txBody>
      </p:sp>
      <p:sp>
        <p:nvSpPr>
          <p:cNvPr id="13" name="Text 3"/>
          <p:cNvSpPr txBox="1"/>
          <p:nvPr/>
        </p:nvSpPr>
        <p:spPr>
          <a:xfrm>
            <a:off x="2140953" y="3586389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Захват пищи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Ротовая присоска и мышечная глотка позволяют надёжно удерживаться и втягивать пищу. Это особенно важно в протоках и полостях, где паразита может сносить током жидкости.
</a:t>
            </a:r>
            <a:endParaRPr lang="en-US" sz="1263" dirty="0"/>
          </a:p>
        </p:txBody>
      </p:sp>
      <p:sp>
        <p:nvSpPr>
          <p:cNvPr id="14" name="Text 4"/>
          <p:cNvSpPr txBox="1"/>
          <p:nvPr/>
        </p:nvSpPr>
        <p:spPr>
          <a:xfrm>
            <a:off x="5774703" y="2439289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Всасывание через тело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часть питательных веществ поступает через поверхность тела. Поэтому сосальщик не ищет пищу активно: он приспособлен жить за счёт хозяина и полностью зависит от его организма.
</a:t>
            </a:r>
            <a:endParaRPr lang="en-US" sz="126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17325" y="3409576"/>
            <a:ext cx="2151000" cy="9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делает размножение более надёжным внутри хозяина, где встретить партнёра трудно. Такой признак помогает паразиту оставлять потомство даже при одиночном существовании.
</a:t>
            </a:r>
            <a:endParaRPr lang="en-US" sz="873" dirty="0"/>
          </a:p>
        </p:txBody>
      </p:sp>
      <p:sp>
        <p:nvSpPr>
          <p:cNvPr id="5" name="Text 1"/>
          <p:cNvSpPr txBox="1"/>
          <p:nvPr/>
        </p:nvSpPr>
        <p:spPr>
          <a:xfrm>
            <a:off x="1704481" y="3829375"/>
            <a:ext cx="3150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зоологии: класс Сосальщики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1369220" y="628297"/>
            <a:ext cx="38214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62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6293" dirty="0"/>
          </a:p>
        </p:txBody>
      </p:sp>
      <p:sp>
        <p:nvSpPr>
          <p:cNvPr id="7" name="Text 3"/>
          <p:cNvSpPr txBox="1"/>
          <p:nvPr/>
        </p:nvSpPr>
        <p:spPr>
          <a:xfrm>
            <a:off x="1369225" y="1898350"/>
            <a:ext cx="3821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половые системы есть у большинства сосальщиков в одном организме
</a:t>
            </a:r>
            <a:endParaRPr lang="en-US" sz="2098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800" y="1212805"/>
            <a:ext cx="8612400" cy="19504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сосальщиков с другими плоскими червями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878725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образ жизни отражается на строении и способах движения плоских червей.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693508" y="3878700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паразитических форм развиты органы прикрепления и упрощены некоторые системы органов, а у свободноживущих — органы движения.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379225"/>
            <a:ext cx="36489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школьному курсу биологии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сосальщик попадает в организм человека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 общем жизненном цикле паразитических сосальщиков, связанных с водой, моллюсками и пищевыми путями заражения.
</a:t>
            </a:r>
            <a:endParaRPr lang="en-US" sz="111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59" y="1043669"/>
            <a:ext cx="2828266" cy="22510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1550" y="1043432"/>
            <a:ext cx="2864002" cy="22514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8651" y="1043591"/>
            <a:ext cx="2921667" cy="22511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385125" y="3503550"/>
            <a:ext cx="2450012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Моллюск как первая «мастерская» паразита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теле пресноводного моллюска личинка не просто выживает, а проходит важные стадии развития. Здесь она получает защиту и возможность увеличить число будущих паразитов. Без этого этапа жизненный цикл многих сосальщиков прерывается.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98027" y="3503550"/>
            <a:ext cx="2431094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Незаметный выход в воду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развитие в моллюске завершается, из него выходят подвижные церкарии. Они покидают «укрытие» и оказываются в воде, где находят новые объекты для заражения. На иллюстрации можно показать этот момент как выход личинок наружу.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290495" y="3503550"/>
            <a:ext cx="2457977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цепочка не работает без моллюска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водоёме нет нужного вида моллюска, паразит не может продолжить развитие. Поэтому один небольшой организм становится обязательным звеном всей цепи заражения. Это хорошо видно на схеме жизненного цикла с выходом церкариев.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моллюски так важны для жизненного цикла
</a:t>
            </a:r>
            <a:endParaRPr lang="en-US" sz="2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органы поражают сосальщики чаще всего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выбирают разные органы, но печень и жёлчные протоки остаются наиболее уязвимыми для многих паразитов.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Сосальщики поражают не один орган, а несколько систем, поэтому последствия заражения могут быть разнообразными и тяжёлыми.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«Класс Сосальщики»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6040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заражения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269950" y="2081879"/>
            <a:ext cx="1676400" cy="13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Хорошо готовить рыбу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Пресноводную рыбу нужно тщательно жарить, варить или запекать. Сырая, слабосолёная и плохо обработанная рыба остаётся главным источником заражения для человека.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001832" y="2081866"/>
            <a:ext cx="1676400" cy="13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пить опасную воду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употреблять воду из сомнительных водоёмов без очистки. В загрязнённой воде могут находиться личинки паразитов или яйца, попавшие туда с отходами.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3733719" y="2081866"/>
            <a:ext cx="1676400" cy="13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Мыть руки и продукты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контакта с водой, почвой или сырой рыбой важно мыть руки. Овощи и зелень тоже нужно тщательно промывать, особенно если их поливали из открытых источников.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465619" y="2081866"/>
            <a:ext cx="1676400" cy="13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домашних 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2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Кошек, собак и сельскохозяйственных животных следует обследовать и лечить при необходимости. Тогда они не будут поддерживать распространение яиц паразита в окружающей среде.
</a:t>
            </a:r>
            <a:endParaRPr lang="en-US" sz="954" dirty="0"/>
          </a:p>
        </p:txBody>
      </p:sp>
      <p:sp>
        <p:nvSpPr>
          <p:cNvPr id="15" name="Text 6"/>
          <p:cNvSpPr txBox="1"/>
          <p:nvPr/>
        </p:nvSpPr>
        <p:spPr>
          <a:xfrm>
            <a:off x="7197533" y="2081866"/>
            <a:ext cx="1676400" cy="13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Защищать водоёмы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Санитарная охрана водоёмов уменьшает число промежуточных хозяев и разрывает цикл развития сосальщиков. Это полезно и для людей, и для животных.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сосальщиков в природе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231125"/>
            <a:ext cx="4281300" cy="10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природных цепей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Сосальщики связаны с моллюсками, рыбами, птицами и млекопитающими, поэтому входят в пищевые цепи. Их существование показывает, насколько тесно связаны разные виды в экосистеме.
</a:t>
            </a:r>
            <a:endParaRPr lang="en-US" sz="1423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436989"/>
            <a:ext cx="4281300" cy="10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численность хозяев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сильном заражении паразиты ослабляют животных и могут снижать их выживаемость. Это влияет на численность отдельных видов, особенно если заражение затрагивает стада или популяции.
</a:t>
            </a:r>
            <a:endParaRPr lang="en-US" sz="1423" dirty="0"/>
          </a:p>
        </p:txBody>
      </p:sp>
      <p:sp>
        <p:nvSpPr>
          <p:cNvPr id="11" name="Text 4"/>
          <p:cNvSpPr txBox="1"/>
          <p:nvPr/>
        </p:nvSpPr>
        <p:spPr>
          <a:xfrm>
            <a:off x="270000" y="3642851"/>
            <a:ext cx="4281300" cy="10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для человека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природе сосальщики — обычные участники взаимодействий, но для человека они становятся источником болезней. Поэтому важно рассматривать их одновременно как элемент экосистемы и как медицинскую проблему.
</a:t>
            </a:r>
            <a:endParaRPr lang="en-US" sz="127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900" y="1869336"/>
            <a:ext cx="4452300" cy="17612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факты о классе Сосальщики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018700" y="1547875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объединяет самые важные признаки, по которым легко узнать сосальщиков и понять их образ жизни.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18700" y="2834450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связаны с паразитизмом: прикрепление, сложный цикл развития и высокая плодовитость помогают виду выживать и распространяться.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67900" y="4044250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школьному курсу биологии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2500" y="1516357"/>
            <a:ext cx="7239000" cy="12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 сосальщиках
</a:t>
            </a:r>
            <a:endParaRPr lang="en-US" sz="4012" dirty="0"/>
          </a:p>
        </p:txBody>
      </p:sp>
      <p:sp>
        <p:nvSpPr>
          <p:cNvPr id="5" name="Text 1"/>
          <p:cNvSpPr txBox="1"/>
          <p:nvPr/>
        </p:nvSpPr>
        <p:spPr>
          <a:xfrm>
            <a:off x="2581800" y="2936899"/>
            <a:ext cx="39804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Сосальщики — это паразитические плоские черви, приспособленные к жизни внутри хозяина. Их строение, жизненный цикл и пути заражения объясняют, почему профилактика так важна для людей и животных.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2026-05-31T20:40:48Z</dcterms:created>
  <dcterms:modified xsi:type="dcterms:W3CDTF">2026-05-31T20:40:48Z</dcterms:modified>
</cp:coreProperties>
</file>