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D64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−54: путь к человеку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сокращает дистанцию между возможным и реальным.
</a:t>
            </a:r>
            <a:pPr algn="ctr" indent="0" marL="0">
              <a:lnSpc>
                <a:spcPct val="100000"/>
              </a:lnSpc>
              <a:buNone/>
            </a:pPr>
            <a:r>
              <a:rPr lang="en-US" sz="36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разрыва к выбору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«−54» — это условная дистанция между тем, кем человек может быть, и тем, как он живёт сейчас.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отметка напоминает: путь к себе строится не одним жестом, а последовательностью решений, привычек и ответственности.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−54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не оценка человека, а условная дистанция до его лучшей версии.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метафора презентации
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9125" y="3234319"/>
            <a:ext cx="711300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46825" y="3234319"/>
            <a:ext cx="711300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9125" y="6597494"/>
            <a:ext cx="711300" cy="71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46825" y="6582569"/>
            <a:ext cx="711300" cy="711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я сейчас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Назвать чувство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Спросите себя, что вы чувствуете в обычных и напряжённых ситуациях. Точное название эмоции помогает не путать усталость, обиду, злость и страх.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Увидеть страх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Замечайте, чего вы избегаете и почему. Страх ошибки, отказа или насмешки часто незаметно управляет решениями сильнее, чем внешнее давление.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Разобрать эпизод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конфликтов полезно коротко записывать, что произошло, как вы ответили и что сработало не так. Такая фиксация снижает автоматизм реакции.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 привычки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своё поведение в успехе и неудаче. Человек лучше понимает себя, когда видит не только результат, но и собственный способ действовать.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берутся реакции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683400" y="3732400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опыт
</a:t>
            </a:r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формирует первые модели общения: как спорят, поддерживают, просят и отказывают. Эти привычки долго остаются фоном, на котором человек строит свои реакции.
</a:t>
            </a:r>
            <a:endParaRPr lang="en-US" sz="2207" dirty="0"/>
          </a:p>
        </p:txBody>
      </p:sp>
      <p:sp>
        <p:nvSpPr>
          <p:cNvPr id="11" name="Text 3"/>
          <p:cNvSpPr txBox="1"/>
          <p:nvPr/>
        </p:nvSpPr>
        <p:spPr>
          <a:xfrm>
            <a:off x="1308350" y="51697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окружения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Компания усиливает одни черты и ослабляет другие. Желание не выделяться, понравиться или избежать насмешки нередко заставляет принимать решения быстрее, чем собственное понимание.
</a:t>
            </a:r>
            <a:endParaRPr lang="en-US" sz="2207" dirty="0"/>
          </a:p>
        </p:txBody>
      </p:sp>
      <p:sp>
        <p:nvSpPr>
          <p:cNvPr id="12" name="Text 4"/>
          <p:cNvSpPr txBox="1"/>
          <p:nvPr/>
        </p:nvSpPr>
        <p:spPr>
          <a:xfrm>
            <a:off x="1920850" y="66071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провале
</a:t>
            </a:r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Неудачи запоминаются особенно ярко и могут сделать человека осторожнее, резче или замкнутее. Повторный страх ошибки часто связан не с настоящим риском, а с прошлым опытом.
</a:t>
            </a:r>
            <a:endParaRPr lang="en-US" sz="2207" dirty="0"/>
          </a:p>
        </p:txBody>
      </p:sp>
      <p:sp>
        <p:nvSpPr>
          <p:cNvPr id="13" name="Text 5"/>
          <p:cNvSpPr txBox="1"/>
          <p:nvPr/>
        </p:nvSpPr>
        <p:spPr>
          <a:xfrm>
            <a:off x="2520825" y="8044599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 сети
</a:t>
            </a:r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Соцсети усиливают сравнение и создают ощущение, будто у других всё легче и лучше. Это подталкивает к самообесцениванию, спешке и попытке выглядеть, а не быть.
</a:t>
            </a:r>
            <a:endParaRPr lang="en-US" sz="220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реакции к действию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осознанная пауза превращает эмоциональную реакцию в продуманный поступок.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себя к другому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053185" y="3589775"/>
            <a:ext cx="35178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Видеть скрытое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Эмпатия начинается с внимания к тому, что скрыто за поведением другого: усталость, тревога, стыд или одиночество. Тогда легче не торопиться с осуждением.
</a:t>
            </a:r>
            <a:endParaRPr lang="en-US" sz="2700" dirty="0"/>
          </a:p>
        </p:txBody>
      </p:sp>
      <p:sp>
        <p:nvSpPr>
          <p:cNvPr id="11" name="Text 3"/>
          <p:cNvSpPr txBox="1"/>
          <p:nvPr/>
        </p:nvSpPr>
        <p:spPr>
          <a:xfrm>
            <a:off x="5272576" y="3589775"/>
            <a:ext cx="35178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Понять, не сдаваясь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не требует соглашаться со всем и терять собственную позицию. Речь о том, чтобы понять мотивы человека прежде, чем отвечать на его слова или поступок.
</a:t>
            </a:r>
            <a:endParaRPr lang="en-US" sz="2700" dirty="0"/>
          </a:p>
        </p:txBody>
      </p:sp>
      <p:sp>
        <p:nvSpPr>
          <p:cNvPr id="12" name="Text 4"/>
          <p:cNvSpPr txBox="1"/>
          <p:nvPr/>
        </p:nvSpPr>
        <p:spPr>
          <a:xfrm>
            <a:off x="9497508" y="3589775"/>
            <a:ext cx="35178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эмпатия делает шутки менее жесткими, а разговоры — точнее и безопаснее. Люди чаще доверяют тем, кто умеет замечать их состояние.
</a:t>
            </a:r>
            <a:endParaRPr lang="en-US" sz="2700" dirty="0"/>
          </a:p>
        </p:txBody>
      </p:sp>
      <p:sp>
        <p:nvSpPr>
          <p:cNvPr id="13" name="Text 5"/>
          <p:cNvSpPr txBox="1"/>
          <p:nvPr/>
        </p:nvSpPr>
        <p:spPr>
          <a:xfrm>
            <a:off x="13722492" y="3588250"/>
            <a:ext cx="35178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 грубости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 особенно важно в моменты конфликта, когда легко перейти от обсуждения проблемы к унижению. Эмпатия удерживает разговор в человеческих границах.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слушать
</a:t>
            </a:r>
            <a:endParaRPr lang="en-US" sz="5000" dirty="0"/>
          </a:p>
        </p:txBody>
      </p:sp>
      <p:sp>
        <p:nvSpPr>
          <p:cNvPr id="7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перебивать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дайте человеку договорить и не спешите вставлять готовый ответ. Когда вы не перебиваете, собеседник чувствует уважение и меньше защищается.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Уточнять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уточните смысл, если что-то прозвучало неясно. Один короткий вопрос помогает избежать ложных выводов и уменьшает вероятность ненужного конфликта.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Пересказать главное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перескажите главное своими словами. Такой шаг показывает, что вы действительно услышали собеседника, а не только подготовили собственную реплику.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5773" y="2526013"/>
            <a:ext cx="614400" cy="61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95773" y="4475475"/>
            <a:ext cx="614400" cy="61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86773" y="6564115"/>
            <a:ext cx="632400" cy="5059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695773" y="8544263"/>
            <a:ext cx="614400" cy="614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и уважение
</a:t>
            </a:r>
            <a:endParaRPr lang="en-US" sz="5000" dirty="0"/>
          </a:p>
        </p:txBody>
      </p:sp>
      <p:sp>
        <p:nvSpPr>
          <p:cNvPr id="12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  <p:sp>
        <p:nvSpPr>
          <p:cNvPr id="13" name="Text 2"/>
          <p:cNvSpPr txBox="1"/>
          <p:nvPr/>
        </p:nvSpPr>
        <p:spPr>
          <a:xfrm>
            <a:off x="3225450" y="2134375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пространство
</a:t>
            </a:r>
            <a:pPr algn="l" indent="0" marL="0">
              <a:lnSpc>
                <a:spcPct val="90000"/>
              </a:lnSpc>
              <a:buNone/>
            </a:pPr>
            <a:r>
              <a:rPr lang="en-US" sz="9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пространство включает право на отказ, тишину и собственный ритм общения. Уважение начинается там, где человек не требует немедленного ответа и не давит.
</a:t>
            </a:r>
            <a:endParaRPr lang="en-US" sz="2759" dirty="0"/>
          </a:p>
        </p:txBody>
      </p:sp>
      <p:sp>
        <p:nvSpPr>
          <p:cNvPr id="14" name="Text 3"/>
          <p:cNvSpPr txBox="1"/>
          <p:nvPr/>
        </p:nvSpPr>
        <p:spPr>
          <a:xfrm>
            <a:off x="3225450" y="410277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их нарушает
</a:t>
            </a:r>
            <a:pPr algn="l" indent="0" marL="0">
              <a:lnSpc>
                <a:spcPct val="90000"/>
              </a:lnSpc>
              <a:buNone/>
            </a:pPr>
            <a:r>
              <a:rPr lang="en-US" sz="9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Навязчивые сообщения, шантаж и принуждение к разговору разрушают доверие. Если границы не замечают, отношения быстро становятся напряжёнными и небезопасными.
</a:t>
            </a:r>
            <a:endParaRPr lang="en-US" sz="2759" dirty="0"/>
          </a:p>
        </p:txBody>
      </p:sp>
      <p:sp>
        <p:nvSpPr>
          <p:cNvPr id="15" name="Text 4"/>
          <p:cNvSpPr txBox="1"/>
          <p:nvPr/>
        </p:nvSpPr>
        <p:spPr>
          <a:xfrm>
            <a:off x="3225450" y="6150656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насмешек
</a:t>
            </a:r>
            <a:pPr algn="l" indent="0" marL="0">
              <a:lnSpc>
                <a:spcPct val="90000"/>
              </a:lnSpc>
              <a:buNone/>
            </a:pPr>
            <a:r>
              <a:rPr lang="en-US" sz="9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Публичные насмешки особенно болезненны, потому что затрагивают не только слова, но и статус человека в группе. Они делают общение жёстким и тревожным.
</a:t>
            </a:r>
            <a:endParaRPr lang="en-US" sz="2759" dirty="0"/>
          </a:p>
        </p:txBody>
      </p:sp>
      <p:sp>
        <p:nvSpPr>
          <p:cNvPr id="16" name="Text 5"/>
          <p:cNvSpPr txBox="1"/>
          <p:nvPr/>
        </p:nvSpPr>
        <p:spPr>
          <a:xfrm>
            <a:off x="3225450" y="819855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в действии
</a:t>
            </a:r>
            <a:pPr algn="l" indent="0" marL="0">
              <a:lnSpc>
                <a:spcPct val="90000"/>
              </a:lnSpc>
              <a:buNone/>
            </a:pPr>
            <a:r>
              <a:rPr lang="en-US" sz="9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границы признают, разговор становится честнее: можно сказать «нет», попросить о паузе и обсудить проблему без страха потерять уважение.
</a:t>
            </a:r>
            <a:endParaRPr lang="en-US" sz="275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как ресурс
</a:t>
            </a:r>
            <a:endParaRPr lang="en-US" sz="5000" dirty="0"/>
          </a:p>
        </p:txBody>
      </p:sp>
      <p:sp>
        <p:nvSpPr>
          <p:cNvPr id="9" name="Text 2"/>
          <p:cNvSpPr txBox="1"/>
          <p:nvPr/>
        </p:nvSpPr>
        <p:spPr>
          <a:xfrm>
            <a:off x="683434" y="3732406"/>
            <a:ext cx="9393148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ярлык, а личность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мнениях естественны для любого класса. Проблемой они становятся тогда, когда человека оценивают по ярлыку, а не по поступкам и аргументам.
</a:t>
            </a:r>
            <a:endParaRPr lang="en-US" sz="2900" dirty="0"/>
          </a:p>
        </p:txBody>
      </p:sp>
      <p:sp>
        <p:nvSpPr>
          <p:cNvPr id="10" name="Text 3"/>
          <p:cNvSpPr txBox="1"/>
          <p:nvPr/>
        </p:nvSpPr>
        <p:spPr>
          <a:xfrm>
            <a:off x="1399656" y="5685150"/>
            <a:ext cx="9393148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вскрывает спор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часто показывает, что для группы действительно важно: честность, справедливость, уважение или взаимность. В споре это проявляется яснее, чем в спокойной обстановке.
</a:t>
            </a:r>
            <a:endParaRPr lang="en-US" sz="2900" dirty="0"/>
          </a:p>
        </p:txBody>
      </p:sp>
      <p:sp>
        <p:nvSpPr>
          <p:cNvPr id="11" name="Text 4"/>
          <p:cNvSpPr txBox="1"/>
          <p:nvPr/>
        </p:nvSpPr>
        <p:spPr>
          <a:xfrm>
            <a:off x="2115877" y="7637900"/>
            <a:ext cx="9393148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или нападение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отличать обсуждение идеи от удара по человеку. Критика позиции может быть полезной, а унижение, насмешка и исключение из общения разрушают доверие.
</a:t>
            </a:r>
            <a:endParaRPr lang="en-US" sz="2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ключевых ценностей помогают быстрее выбирать позицию в споре, давлении и искушении списать: они превращают сомнение в осознанный шаг.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ценностей достаточно, чтобы собрать внутренний ориентир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структура презентации, 2025
</a:t>
            </a:r>
            <a:endParaRPr lang="en-US" sz="2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выбора
</a:t>
            </a:r>
            <a:endParaRPr lang="en-US" sz="5000" dirty="0"/>
          </a:p>
        </p:txBody>
      </p:sp>
      <p:sp>
        <p:nvSpPr>
          <p:cNvPr id="7" name="Text 1"/>
          <p:cNvSpPr txBox="1"/>
          <p:nvPr/>
        </p:nvSpPr>
        <p:spPr>
          <a:xfrm>
            <a:off x="1981375" y="3585950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Первый импульс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человек действует почти автоматически: отвечает резко, повторяет слух, молчит или помогает. В этот момент выбор уже создаёт след в отношениях и собственной репутации.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0703075" y="3585958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Вывод и исправление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приходит оценка: признать ошибку, исправить её или повторить тот же сценарий. Именно здесь ответственность превращает случайный эпизод в опыт, который меняет поведение.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6328650" y="7280283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Реакция окружения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становится видно, кого задело действие: друга, класс, учителя или самого автора поступка. Одно сообщение, опоздание или отказ часто запускают цепочку последствий.
</a:t>
            </a:r>
            <a:endParaRPr lang="en-US" sz="3000" dirty="0"/>
          </a:p>
        </p:txBody>
      </p:sp>
      <p:sp>
        <p:nvSpPr>
          <p:cNvPr id="10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3201000" y="432314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и справедливость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6595925" y="2466150"/>
            <a:ext cx="7725000" cy="17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Учёт обстоятельств
</a:t>
            </a:r>
            <a:pPr algn="l" indent="0" marL="0">
              <a:lnSpc>
                <a:spcPct val="100000"/>
              </a:lnSpc>
              <a:buNone/>
            </a:pPr>
            <a:r>
              <a:rPr lang="en-US" sz="2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Справедливость начинается не с одинаковых требований, а с учёта ситуации и вклада каждого. Когда обязанности распределены честно, меньше поводов для скрытого недовольства и взаимных упрёков.
</a:t>
            </a:r>
            <a:endParaRPr lang="en-US" sz="2461" dirty="0"/>
          </a:p>
        </p:txBody>
      </p:sp>
      <p:sp>
        <p:nvSpPr>
          <p:cNvPr id="11" name="Text 3"/>
          <p:cNvSpPr txBox="1"/>
          <p:nvPr/>
        </p:nvSpPr>
        <p:spPr>
          <a:xfrm>
            <a:off x="4096450" y="5062175"/>
            <a:ext cx="74097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фактов
</a:t>
            </a:r>
            <a:pPr algn="l" indent="0" marL="0">
              <a:lnSpc>
                <a:spcPct val="100000"/>
              </a:lnSpc>
              <a:buNone/>
            </a:pPr>
            <a:r>
              <a:rPr lang="en-US" sz="2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 — это не только «сказать правду», но и признать факт, если ошибка уже произошла. Такое признание не унижает, а делает разговор предметным и полезным.
</a:t>
            </a:r>
            <a:endParaRPr lang="en-US" sz="2625" dirty="0"/>
          </a:p>
        </p:txBody>
      </p:sp>
      <p:sp>
        <p:nvSpPr>
          <p:cNvPr id="12" name="Text 4"/>
          <p:cNvSpPr txBox="1"/>
          <p:nvPr/>
        </p:nvSpPr>
        <p:spPr>
          <a:xfrm>
            <a:off x="6595925" y="7599457"/>
            <a:ext cx="7725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для всех
</a:t>
            </a:r>
            <a:pPr algn="l" indent="0" marL="0">
              <a:lnSpc>
                <a:spcPct val="100000"/>
              </a:lnSpc>
              <a:buNone/>
            </a:pPr>
            <a:r>
              <a:rPr lang="en-US" sz="26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честность и справедливость особенно видны в распределении работы, оценке участия и реакции на обман. Если правила понятны всем, доверие удерживается легче.
</a:t>
            </a:r>
            <a:endParaRPr lang="en-US" sz="263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075" y="1879782"/>
            <a:ext cx="8490900" cy="43117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19050" y="1879807"/>
            <a:ext cx="8490900" cy="43117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69325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Шутка, которая вышла из чата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чате один одноклассник отправил шутку про чужую ошибку. Сначала это выглядело безобидно, но переписка быстро стала публичной, а человек — объектом насмешек. Несколько слов изменили атмосферу всей группы.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458400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молчание поддерживает травлю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 кто-то молча переслал чужое сообщение в общий канал. Никто не добавил оскорблений, но именно пересылка сделала личный эпизод общим делом. Молчание свидетелей тоже стало участием.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истории о словах
</a:t>
            </a:r>
            <a:endParaRPr lang="en-US" sz="5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 важнее редкого рывка: привычки работают как опора, когда мотивация ослабевает или день идёт не по плану.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устойчивые привычки связаны с повседневной повторяемостью; именно она делает дисциплину заметной в учебной и личной жизни.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 и дисциплина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для презентации, 2025
</a:t>
            </a:r>
            <a:endParaRPr lang="en-US" sz="145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поддержка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1176244" y="3589775"/>
            <a:ext cx="46884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Перегрузка и тревога
</a:t>
            </a:r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учебная нагрузка, тревога или конфликт начинают мешать спать, сосредотачиваться и говорить спокойно, стоит назвать проблему прямо и обратиться к человеку, которому доверяешь.
</a:t>
            </a:r>
            <a:endParaRPr lang="en-US" sz="2900" dirty="0"/>
          </a:p>
        </p:txBody>
      </p:sp>
      <p:sp>
        <p:nvSpPr>
          <p:cNvPr id="10" name="Text 3"/>
          <p:cNvSpPr txBox="1"/>
          <p:nvPr/>
        </p:nvSpPr>
        <p:spPr>
          <a:xfrm>
            <a:off x="6799793" y="3589775"/>
            <a:ext cx="46884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группы
</a:t>
            </a:r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компании давят, высмеивают или требуют поступить против совести, помощь нужна не позже, а сразу. Чем раньше сказано о давлении, тем проще остановить его последствия.
</a:t>
            </a:r>
            <a:endParaRPr lang="en-US" sz="2900" dirty="0"/>
          </a:p>
        </p:txBody>
      </p:sp>
      <p:sp>
        <p:nvSpPr>
          <p:cNvPr id="11" name="Text 4"/>
          <p:cNvSpPr txBox="1"/>
          <p:nvPr/>
        </p:nvSpPr>
        <p:spPr>
          <a:xfrm>
            <a:off x="12430728" y="3589775"/>
            <a:ext cx="46884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Непонимание и 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тема непонятна, а самостоятельные попытки не помогают, это не повод молчать. Конкретный вопрос, короткое объяснение трудности и обращение к взрослому экономят силы и время.
</a:t>
            </a:r>
            <a:endParaRPr lang="en-US" sz="2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1243650" y="749500"/>
            <a:ext cx="158007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поддержать друга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333375" y="4918725"/>
            <a:ext cx="5833500" cy="193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Быть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простого присутствия: не исчезайте, не переводите разговор на себя и не спешите давать советы. Иногда человеку важнее почувствовать, что его действительно слышат.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5080625" y="7674725"/>
            <a:ext cx="58335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Слушать без давления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Скажите ясно и спокойно, что вы готовы выслушать без оценки. Вопросы должны помогать понять ситуацию, а не вызывать чувство вины или стыда.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1775" y="5963550"/>
            <a:ext cx="58335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Найти реальный шаг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уточните, чем именно можно помочь: поговорить, вместе продумать следующий шаг или обратиться к взрослому. Поддержка работает лучше, когда она конкретна и посильна.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11871125" y="4185824"/>
            <a:ext cx="58335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Уважать 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Сохраняйте уважение к границам: не рассказывайте чужую историю без согласия и не берите на себя роль спасателя. Честность и деликатность здесь важнее драматичных обещаний.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3451591"/>
            <a:ext cx="10121400" cy="32299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в школе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обычные школьные ситуации превращаются в участие: одно действие влияет не только на дело, но и на атмосферу в классе.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начинается с небольших, но видимых поступков: помощь, ответственность и соблюдение правил меняют школьную среду быстрее, чем пассивное наблюдение.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таблица для презентации, 2025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Лестница личного роста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построена по учебной модели: от внутреннего анализа к конкретному поступку.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человеком я хочу стать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человеку начинается с внимания к себе и продолжается в уважении к другим. Выбор, честность, поддержка и ответственность не делают нас идеальными, но помогают стать зрелыми.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2026-07-25T23:12:16Z</dcterms:created>
  <dcterms:modified xsi:type="dcterms:W3CDTF">2026-07-25T23:12:16Z</dcterms:modified>
</cp:coreProperties>
</file>