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утопающему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алгоритм действий у воды может спасти жизнь.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школьникам важно знать правила безопасности у воды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риск несчастных случаев возрастает на реках, озёрах, прудах и в бассейнах. Особенно опасны игры без присмотра, ныряние в незнакомом месте и переоценка своих сил.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 утоплении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6150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попадает в дыхательные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пытается вдохнуть, но вода мешает поступлению воздуха в лёгкие.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323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Кислорода становится всё меньше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быстро испытывает нехватку кислорода, поэтому страдают мозг и сердце.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500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ухудшается за минуты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помощи человек может потерять силы, перестать реагировать и уйти под воду.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677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Проявления бывают разными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слышен кашель и паника, а иногда пострадавший почти не издаёт звуков.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2951" y="2132400"/>
            <a:ext cx="578700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471" y="1479290"/>
            <a:ext cx="690900" cy="55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29886" y="2242435"/>
            <a:ext cx="651038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9823" y="1466300"/>
            <a:ext cx="578700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что человек тонет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крика о помощи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Тонущий человек часто не зовёт на помощь, потому что пытается вдохнуть и удержаться на поверхности.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Беспорядочные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 двигаются коротко и хаотично, а не широко и заметно, как это обычно показывают в кино.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у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может быть запрокинута назад, рот находится почти у воды, а глаза широко раскрыты и напряжены.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Внезапное исчезновение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неожиданно пропал из вида под водой, это тревожный сигнал, требующий немедленной реакции.
</a:t>
            </a:r>
            <a:endParaRPr lang="en-US" sz="109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спасателя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— не бросаться в воду без уверенности в своих силах. Сначала оценивают глубину, течение и наличие взрослых или спасателей рядом.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можно помочь с берега, используют круг, верёвку, шест, доску или другой плавучий предмет. Так шанс спасти человека выше, а риск для помощника меньше.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у воды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алгоритм первой помощи при происшествии на воде
</a:t>
            </a:r>
            <a:endParaRPr lang="en-US" sz="93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Сообщите место происшествия, что случилось, сколько пострадавших и дышит ли человек. Не прерывайте разговор раньше времени.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112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номер вызова экстренных оперативных служб в России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единый номер экстренных служб, который нужно набрать сразу после обнаружения опасности на воде.
</a:t>
            </a:r>
            <a:endParaRPr lang="en-US" sz="196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безопасно извлечь человека из воды
</a:t>
            </a:r>
            <a:endParaRPr lang="en-US" sz="334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пострадавший рядом с берегом или у края бассейна, его стараются удерживать на поверхности и быстро направлять к суше, не теряя контроля над ситуацией.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уже на берегу, его укладывают на твёрдую поверхность и убирают из зоны воды, чтобы обеспечить место для дальнейшей помощи.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пострадавший без сознания, голову и шею держат ровно и аккуратно, не делая резких поворотов и не создавая лишней нагрузки.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тянуть человека за конечности и не поднимать его рывком: движения должны быть осторожными, чтобы не ухудшить состояние.
</a:t>
            </a:r>
            <a:endParaRPr lang="en-US" sz="119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сознания и дыхания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громко обратитесь к человеку и слегка коснитесь его плеча. Отсутствие реакции — серьёзный сигнал, требующий немедленного перехода к следующему шагу.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движется ли грудная клетка и есть ли нормальное дыхание. На это отводится не более 10 секунд, чтобы не терять время.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судорожные вздохи, хрип или очень слабое дыхание не считаются нормой. В такой ситуации нужно сразу действовать по алгоритму первой помощи.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дыхания нет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алгоритм действий при отсутствии нормального дыхания после извлечения из воды
</a:t>
            </a:r>
            <a:endParaRPr lang="en-US" sz="90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ритм помогает поддерживать кровоток, пока не прибудут медики. Слишком медленные или редкие нажатия снижают эффективность помощи.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100–120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Европейского совета по реанимации (ERC), 2021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нажатий в минуту обеспечивает правильный темп сердечно-лёгочной реанимации
</a:t>
            </a:r>
            <a:endParaRPr lang="en-US" sz="196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человек начал дышать
</a:t>
            </a:r>
            <a:endParaRPr lang="en-US" sz="3421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боковое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дыхание восстановилось, пострадавшего аккуратно укладывают на бок. В таком положении язык не перекрывает дыхательные пути, а возможная рвота легче выходит наружу.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 защита от холода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Человека нужно укрыть и не оставлять одного. За ним постоянно наблюдают, не разрешают вставать и ждут взрослых или медиков, даже если состояние кажется лучше.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660664"/>
            <a:ext cx="3929100" cy="106894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помощи утопающему
</a:t>
            </a:r>
            <a:endParaRPr lang="en-US" sz="3329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неверные действия и правильный вывод: что делать нельзя и на что нужно опираться в первую очередь.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цель — не «убрать воду», а быстро восстановить дыхание, вызвать 112 и не прекращать наблюдение до приезда помощи.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ОБЗР; памятки по первой помощи и безопасности на воде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068" y="1793917"/>
            <a:ext cx="298965" cy="341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004" y="3238872"/>
            <a:ext cx="427092" cy="341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0951" y="2571150"/>
            <a:ext cx="341674" cy="3416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98256" y="3908754"/>
            <a:ext cx="427092" cy="3416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помощи ребёнку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44961" y="1796090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ухудшается быстрее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ребёнка запас сил меньше, поэтому нехватка кислорода и воды в дыхательных путях опаснее. Помощь нужна сразу, без ожидания, даже если он выглядит относительно бодрым.
</a:t>
            </a:r>
            <a:endParaRPr lang="en-US" sz="881" dirty="0"/>
          </a:p>
        </p:txBody>
      </p:sp>
      <p:sp>
        <p:nvSpPr>
          <p:cNvPr id="10" name="Text 3"/>
          <p:cNvSpPr txBox="1"/>
          <p:nvPr/>
        </p:nvSpPr>
        <p:spPr>
          <a:xfrm>
            <a:off x="844961" y="3241037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Кашель и слабость — тревожные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попадания воды в дыхательные пути возможны кашель, сонливость, вялость и бледность. Эти признаки требуют наблюдения и, при ухудшении, повторного вызова экстренной помощи.
</a:t>
            </a:r>
            <a:endParaRPr lang="en-US" sz="821" dirty="0"/>
          </a:p>
        </p:txBody>
      </p:sp>
      <p:sp>
        <p:nvSpPr>
          <p:cNvPr id="11" name="Text 4"/>
          <p:cNvSpPr txBox="1"/>
          <p:nvPr/>
        </p:nvSpPr>
        <p:spPr>
          <a:xfrm>
            <a:off x="4355186" y="2573317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Мнимое улучшение не гарантирует 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быстро пришёл в себя, это не повод успокаиваться. Симптомы могут вернуться позже, поэтому за состоянием продолжают следить и не оставляют его одного.
</a:t>
            </a:r>
            <a:endParaRPr lang="en-US" sz="823" dirty="0"/>
          </a:p>
        </p:txBody>
      </p:sp>
      <p:sp>
        <p:nvSpPr>
          <p:cNvPr id="12" name="Text 5"/>
          <p:cNvSpPr txBox="1"/>
          <p:nvPr/>
        </p:nvSpPr>
        <p:spPr>
          <a:xfrm>
            <a:off x="4355200" y="3910922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контроль взрослых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особенно важно оставаться рядом со взрослыми после происшествия. Взрослый замечает изменение дыхания, помогает согреться и вовремя вызывает 112 при повторном ухудшении.
</a:t>
            </a:r>
            <a:endParaRPr lang="en-US" sz="83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риск выше всего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открытой воде опасность усиливают течение, холод и плохая видимость. В бассейне риск ниже, но только при соблюдении правил и присмотре взрослых.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опасные ситуации связаны не с местом само по себе, а с отсутствием контроля, неизвестными условиями и переоценкой своих сил.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сравнительная оценка по материалам МЧС России и школьного ОБЗР
</a:t>
            </a:r>
            <a:endParaRPr lang="en-US" sz="75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44562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до приезда врача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530325" y="436012"/>
            <a:ext cx="3007800" cy="9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спасения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дышит ли пострадавший, и не оставляйте его без наблюдения. Если дыхание изменилось или исчезло, снова зовите взрослых и вызывайте 112.
</a:t>
            </a:r>
            <a:endParaRPr lang="en-US" sz="981" dirty="0"/>
          </a:p>
        </p:txBody>
      </p:sp>
      <p:sp>
        <p:nvSpPr>
          <p:cNvPr id="10" name="Text 3"/>
          <p:cNvSpPr txBox="1"/>
          <p:nvPr/>
        </p:nvSpPr>
        <p:spPr>
          <a:xfrm>
            <a:off x="4966600" y="1534538"/>
            <a:ext cx="3007800" cy="9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Согреть и защитить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Уберите мокрую одежду, накройте человека сухим пледом или вещами и не допускайте переохлаждения. Холод после воды может быстро ухудшить самочувствие.
</a:t>
            </a:r>
            <a:endParaRPr lang="en-US" sz="981" dirty="0"/>
          </a:p>
        </p:txBody>
      </p:sp>
      <p:sp>
        <p:nvSpPr>
          <p:cNvPr id="11" name="Text 4"/>
          <p:cNvSpPr txBox="1"/>
          <p:nvPr/>
        </p:nvSpPr>
        <p:spPr>
          <a:xfrm>
            <a:off x="4393125" y="2642563"/>
            <a:ext cx="3007800" cy="9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 признаками ухудшения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Обращайте внимание на кашель, слабость, сонливость, посинение губ и повторную потерю сознания. Эти признаки нельзя игнорировать, даже если сначала стало лучше.
</a:t>
            </a:r>
            <a:endParaRPr lang="en-US" sz="981" dirty="0"/>
          </a:p>
        </p:txBody>
      </p:sp>
      <p:sp>
        <p:nvSpPr>
          <p:cNvPr id="12" name="Text 5"/>
          <p:cNvSpPr txBox="1"/>
          <p:nvPr/>
        </p:nvSpPr>
        <p:spPr>
          <a:xfrm>
            <a:off x="3800250" y="3750588"/>
            <a:ext cx="3007800" cy="9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Передать медикам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приедут врачи, кратко расскажите, что произошло и как менялось состояние. До их прибытия продолжайте наблюдать и помогайте только безопасными действиями.
</a:t>
            </a:r>
            <a:endParaRPr lang="en-US" sz="98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без сюрпризов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ребята выбрали только оборудованный пляж с обозначенной глубиной и взрослыми рядом. Они не лезли в незнакомое место и держались там, где можно быстро выйти на берег. Именно такая привычка снижает риск беды.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спорь с водой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берегу друзья решили устроить толчки и заплывы наперегонки, но взрослый остановил игру. В воде шутки легко превращаются в опасность, особенно если течение сильное или рядом нет наблюдающего человека.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Жилет на воде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 на катамаране один мальчик надел спасательный жилет, хотя сначала считал это лишним. Позже все увидели, что именно такая защита помогает не уйти под воду после случайного падения.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снизить риск утопления заранее
</a:t>
            </a:r>
            <a:endParaRPr lang="en-US" sz="3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118864"/>
            <a:ext cx="3950100" cy="13418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первой помощи по порядку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Соблюдайте порядок действий без лишних пауз: сначала безопасность, потом вызов помощи и проверка дыхания.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важнее скорости отдельных действий: сначала исключают опасность для себя, затем вызывают помощь и только после этого переходят к реанимации.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ОБЗР; базовый алгоритм первой помощи при утоплении
</a:t>
            </a:r>
            <a:endParaRPr lang="en-US" sz="72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спасти жизнь быстрее всего
</a:t>
            </a:r>
            <a:endParaRPr lang="en-US" sz="2772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действия оказываются полезными только тогда, когда они начинаются без промедления и выполняются спокойно, по порядку.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замечена беда и начаты действия, тем больше шансов предотвратить тяжёлые последствия и дождаться медиков в стабильном состоянии.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по школьному алгоритму первой помощи и рекомендациям по безопасности на воде
</a:t>
            </a:r>
            <a:endParaRPr lang="en-US" sz="60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103403"/>
            <a:ext cx="9144000" cy="30360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03350" y="307700"/>
            <a:ext cx="7737300" cy="8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правила, которые нельзя забывать
</a:t>
            </a:r>
            <a:endParaRPr lang="en-US" sz="3072" dirty="0"/>
          </a:p>
        </p:txBody>
      </p:sp>
      <p:sp>
        <p:nvSpPr>
          <p:cNvPr id="5" name="Text 1"/>
          <p:cNvSpPr txBox="1"/>
          <p:nvPr/>
        </p:nvSpPr>
        <p:spPr>
          <a:xfrm>
            <a:off x="2155750" y="1229875"/>
            <a:ext cx="48324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утопающему требует спокойствия, внимания и чёткой последовательности. Если помнить о собственной безопасности, сразу звонить 112 и быстро проверять дыхание, можно действительно помочь до приезда взрослых и врачей.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2026-05-20T22:47:25Z</dcterms:created>
  <dcterms:modified xsi:type="dcterms:W3CDTF">2026-05-20T22:47:25Z</dcterms:modified>
</cp:coreProperties>
</file>