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26012" y="691675"/>
            <a:ext cx="2772326" cy="374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5925" y="717000"/>
            <a:ext cx="4341900" cy="36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«Гроза» А. Н. Островского: главные темы и смысл пьесы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Трагедия свободы, совести и человеческого достоинства в мире несвободы.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795925" y="239150"/>
            <a:ext cx="65892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3707" y="150"/>
            <a:ext cx="419918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1326275"/>
            <a:ext cx="3914100" cy="34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Написанная в 1859 году, пьеса отразила кризис старых порядков накануне больших перемен. Островский показал провинциальный быт без прикрас и заставил читателя спорить о природе власти, страха и нравственной ответственности.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37600" y="370650"/>
            <a:ext cx="6730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«Гроза» в эпоху перемен: почему пьеса стала событием
</a:t>
            </a:r>
            <a:endParaRPr lang="en-US" sz="3191" dirty="0"/>
          </a:p>
        </p:txBody>
      </p:sp>
      <p:sp>
        <p:nvSpPr>
          <p:cNvPr id="7" name="Text 2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Островский соединяет повседневную бытовую точность с напряжением трагедии: семейные сцены, купеческие нравы и обычная речь постепенно раскрывают глубокий внутренний конфликт.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основа заметна в пословицах, просторечии и узнаваемых типах персонажей, благодаря чему события воспринимаются как часть реальной жизни, а не исключительный случай.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796350" y="3339125"/>
            <a:ext cx="73977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Трагизм возникает из самой среды: героиня сталкивается не с единичной бедой, а с системой подавления, где ложь, страх и подчинение становятся нормой.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Жанровые особенности: народная драма с трагическим содержанием
</a:t>
            </a:r>
            <a:endParaRPr lang="en-US" sz="262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Калинов как образ замкнутого и душного мира
</a:t>
            </a:r>
            <a:endParaRPr lang="en-US" sz="2903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37600" y="1342450"/>
            <a:ext cx="49527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страха и контроля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Калинов живёт по неписаным законам подчинения, сплетен и жёсткой иерархии. Здесь любое свободное слово или поступок сразу вызывает осуждение и подозрение.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337600" y="2786025"/>
            <a:ext cx="49527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с Волгой и природой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городом возникает образ Волги, высокого берега и открытого пространства. Этот пейзаж подчёркивает, насколько тяжёл и тесен мир человеческих отношений в Калинове.
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37600" y="1456275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Кабаниха скрывает деспотизм за речами о благочестии, порядке и семейной традиции. Её власть основана не на силе закона, а на постоянном моральном давлении.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673193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Кабаниха и Дикой: два лица самодурства
</a:t>
            </a:r>
            <a:endParaRPr lang="en-US" sz="3200" dirty="0"/>
          </a:p>
        </p:txBody>
      </p:sp>
      <p:sp>
        <p:nvSpPr>
          <p:cNvPr id="6" name="Text 3"/>
          <p:cNvSpPr txBox="1"/>
          <p:nvPr/>
        </p:nvSpPr>
        <p:spPr>
          <a:xfrm>
            <a:off x="337600" y="3547397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контролирует близких, требует внешнего послушания и не допускает внутренней свободы. Так семейный быт превращается в пространство унижения и страха.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5089300" y="1456275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Дикой действует открыто и грубо: крик, оскорбления и угрозы для него становятся обычным способом утверждать своё превосходство и власть денег.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5089300" y="3547400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героя поддерживают один и тот же порядок, где слабый обязан подчиняться сильному, а насилие выдаётся за естественную норму жизни.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5800" y="1607197"/>
            <a:ext cx="5266500" cy="209885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персонажи и их роль в конфликте
</a:t>
            </a:r>
            <a:endParaRPr lang="en-US" sz="3081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149500" cy="235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5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характеристика ключевых героев и их функции в драматическом конфликте.
</a:t>
            </a:r>
            <a:pPr algn="l" indent="0" marL="0">
              <a:lnSpc>
                <a:spcPct val="100000"/>
              </a:lnSpc>
              <a:buNone/>
            </a:pPr>
            <a:r>
              <a:rPr lang="en-US" sz="1375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75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распределены вокруг конфликта Катерины: одни усиливают давление среды, другие лишь обозначают возможность иного, более разумного мира.
</a:t>
            </a:r>
            <a:endParaRPr lang="en-US" sz="1375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700225"/>
            <a:ext cx="78570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Н. Островский, «Гроза» (1859)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3750" y="1934332"/>
            <a:ext cx="256500" cy="34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79900" y="1936578"/>
            <a:ext cx="337500" cy="337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41656" y="2549378"/>
            <a:ext cx="337500" cy="300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64844" y="2531473"/>
            <a:ext cx="337500" cy="337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545725" y="1934328"/>
            <a:ext cx="299250" cy="3420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14" name="Text 1"/>
          <p:cNvSpPr txBox="1"/>
          <p:nvPr/>
        </p:nvSpPr>
        <p:spPr>
          <a:xfrm>
            <a:off x="252450" y="370650"/>
            <a:ext cx="80592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Катерина как главный трагический характер пьесы
</a:t>
            </a:r>
            <a:endParaRPr lang="en-US" sz="2484" dirty="0"/>
          </a:p>
        </p:txBody>
      </p:sp>
      <p:sp>
        <p:nvSpPr>
          <p:cNvPr id="15" name="Text 2"/>
          <p:cNvSpPr txBox="1"/>
          <p:nvPr/>
        </p:nvSpPr>
        <p:spPr>
          <a:xfrm>
            <a:off x="1882650" y="909125"/>
            <a:ext cx="5378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Катерины вера связана не с внешним обрядом, а с живым чувством ответственности. Она воспринимает свой поступок как нравственную вину и не может прятаться за самообманом.
</a:t>
            </a:r>
            <a:pPr algn="ctr" indent="0" marL="0">
              <a:lnSpc>
                <a:spcPct val="100000"/>
              </a:lnSpc>
              <a:buNone/>
            </a:pPr>
            <a:r>
              <a:rPr lang="en-US" sz="4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Религиозность и совесть
</a:t>
            </a:r>
            <a:endParaRPr lang="en-US" sz="954" dirty="0"/>
          </a:p>
        </p:txBody>
      </p:sp>
      <p:sp>
        <p:nvSpPr>
          <p:cNvPr id="16" name="Text 3"/>
          <p:cNvSpPr txBox="1"/>
          <p:nvPr/>
        </p:nvSpPr>
        <p:spPr>
          <a:xfrm>
            <a:off x="342450" y="1483900"/>
            <a:ext cx="2505300" cy="13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Цельность натуры
</a:t>
            </a:r>
            <a:pPr algn="r" indent="0" marL="0">
              <a:lnSpc>
                <a:spcPct val="100000"/>
              </a:lnSpc>
              <a:buNone/>
            </a:pPr>
            <a:r>
              <a:rPr lang="en-US" sz="6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Катерина не умеет жить наполовину: её чувства, слова и поступки стремятся к внутренней правде. Именно поэтому она так болезненно переживает ложь, унижение и принуждение.
</a:t>
            </a:r>
            <a:endParaRPr lang="en-US" sz="1448" dirty="0"/>
          </a:p>
        </p:txBody>
      </p:sp>
      <p:sp>
        <p:nvSpPr>
          <p:cNvPr id="17" name="Text 4"/>
          <p:cNvSpPr txBox="1"/>
          <p:nvPr/>
        </p:nvSpPr>
        <p:spPr>
          <a:xfrm>
            <a:off x="1882650" y="3060050"/>
            <a:ext cx="17619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свободе
</a:t>
            </a:r>
            <a:pPr algn="r" indent="0" marL="0">
              <a:lnSpc>
                <a:spcPct val="100000"/>
              </a:lnSpc>
              <a:buNone/>
            </a:pPr>
            <a:r>
              <a:rPr lang="en-US" sz="5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прошлое связано с более открытой и светлой атмосферой. Контраст с домом Кабановых делает нынешнюю жизнь особенно тяжёлой и подчёркивает масштаб нравственного насилия.
</a:t>
            </a:r>
            <a:endParaRPr lang="en-US" sz="1358" dirty="0"/>
          </a:p>
        </p:txBody>
      </p:sp>
      <p:sp>
        <p:nvSpPr>
          <p:cNvPr id="18" name="Text 5"/>
          <p:cNvSpPr txBox="1"/>
          <p:nvPr/>
        </p:nvSpPr>
        <p:spPr>
          <a:xfrm>
            <a:off x="5499450" y="3060050"/>
            <a:ext cx="17619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Мечтательность и нежность
</a:t>
            </a:r>
            <a:pPr algn="l" indent="0" marL="0">
              <a:lnSpc>
                <a:spcPct val="100000"/>
              </a:lnSpc>
              <a:buNone/>
            </a:pPr>
            <a:r>
              <a:rPr lang="en-US" sz="5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Героиня чувствительна к красоте, природе и мечте о свободе. Её поэтичность не делает её слабой, а, напротив, обостряет её непримиримость к грубой действительности.
</a:t>
            </a:r>
            <a:endParaRPr lang="en-US" sz="1323" dirty="0"/>
          </a:p>
        </p:txBody>
      </p:sp>
      <p:sp>
        <p:nvSpPr>
          <p:cNvPr id="19" name="Text 6"/>
          <p:cNvSpPr txBox="1"/>
          <p:nvPr/>
        </p:nvSpPr>
        <p:spPr>
          <a:xfrm>
            <a:off x="6296250" y="1483900"/>
            <a:ext cx="2505300" cy="13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Протест и трагедия
</a:t>
            </a:r>
            <a:pPr algn="l" indent="0" marL="0">
              <a:lnSpc>
                <a:spcPct val="100000"/>
              </a:lnSpc>
              <a:buNone/>
            </a:pPr>
            <a:r>
              <a:rPr lang="en-US" sz="6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Катерина не становится бунтаркой в привычном смысле. Её протест рождается из отказа жить во лжи, а трагический исход показывает пределы её одиночества.
</a:t>
            </a:r>
            <a:endParaRPr lang="en-US" sz="153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конфликты пьесы и их взаимосвязь
</a:t>
            </a:r>
            <a:endParaRPr lang="en-US" sz="2819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конфликты не существуют отдельно: семейное давление, любовь и нравственный выбор усиливают друг друга.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Главным остаётся столкновение личности с «тёмным царством»: именно оно связывает все остальные конфликты и ведёт к трагедии.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Н. Островский, «Гроза» (1859)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 один из них не становится для Катерины опорой. Их пассивность делает её одиночество ещё острее и подчёркивает трагизм её положения.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Тихон полностью зависит от матери и не умеет защитить жену. Его беспомощность показывает, как постоянное подавление лишает человека воли и самостоятельности.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357075" y="2209000"/>
            <a:ext cx="24066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Борис кажется мягче и образованнее, однако он связан зависимостью от дяди и не решается открыто противостоять обстоятельствам, когда это действительно необходимо.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Тихон и Борис: разные формы мужской слабости
</a:t>
            </a:r>
            <a:endParaRPr lang="en-US" sz="2675" dirty="0"/>
          </a:p>
        </p:txBody>
      </p:sp>
      <p:sp>
        <p:nvSpPr>
          <p:cNvPr id="11" name="Text 4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действие пьесы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драме А. Н. Островского «Гроза»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8890" y="1342450"/>
            <a:ext cx="2626220" cy="303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Гроза как природный и нравственный символ
</a:t>
            </a:r>
            <a:endParaRPr lang="en-US" sz="2903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342450"/>
            <a:ext cx="2627100" cy="30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перед стихией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жителей Калинова гроза — это не только погода, но и знак опасности, перед которым они теряются и начинают бояться наказания. Стихия обнажает их внутреннюю неуверенность.
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6179300" y="1342450"/>
            <a:ext cx="2627100" cy="30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Гроза как голос совести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Катерины гроза связана с правдой, исповедью и невозможностью дальше скрывать пережитое. В этом образе соединяются очищение, боль и стремление к свободе.
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37600" y="1456275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Разговорная речь героев передает бытовую среду Калинова: в ней слышны просторечие, повтор, пословицы и эмоциональные обращения, создающие ощущение подлинной жизни.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673193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пьесы: живой разговор и выразительные детали речи
</a:t>
            </a:r>
            <a:endParaRPr lang="en-US" sz="2903" dirty="0"/>
          </a:p>
        </p:txBody>
      </p:sp>
      <p:sp>
        <p:nvSpPr>
          <p:cNvPr id="6" name="Text 3"/>
          <p:cNvSpPr txBox="1"/>
          <p:nvPr/>
        </p:nvSpPr>
        <p:spPr>
          <a:xfrm>
            <a:off x="337600" y="3547397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Кабаниха и Дикой говорят резко и властно, их интонации строятся на приказе, упреке и унижении, что сразу показывает характер их власти.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5089300" y="1456275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Катерины отличается искренностью, внутренним напряжением и лирической образностью; через нее раскрываются ее чистота, ранимость и нравственная требовательность к себе.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5089300" y="3547400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Кулигин говорит спокойнее и точнее других: в его репликах чувствуется наблюдательность, уважение к разуму и стремление объяснять жизнь без суеверий и страха.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5800" y="1607197"/>
            <a:ext cx="5266500" cy="209885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6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и мотивы в «Грозе»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502900" cy="23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показывает, как предметные образы помогают раскрыть смысл пьесы и судьбу Катерины.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переводят частный семейный конфликт в общий разговор о свободе, страхе и нравственном выборе.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492325"/>
            <a:ext cx="53478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Н. Островский, «Гроза» (1859)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37600" y="1456275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Катерина не умеет жить в раздвоении между чувством и внешним приличием: для нее скрытая ложь становится невыносимой и разрушает внутреннее равновесие.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673193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Нравственный конфликт: правда, грех и общественное осуждение
</a:t>
            </a:r>
            <a:endParaRPr lang="en-US" sz="2903" dirty="0"/>
          </a:p>
        </p:txBody>
      </p:sp>
      <p:sp>
        <p:nvSpPr>
          <p:cNvPr id="6" name="Text 3"/>
          <p:cNvSpPr txBox="1"/>
          <p:nvPr/>
        </p:nvSpPr>
        <p:spPr>
          <a:xfrm>
            <a:off x="337600" y="3547397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Ее признание в измене — не поиск оправдания, а попытка сохранить нравственную целостность, даже если этот шаг ведет к страданию и одиночеству.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5089300" y="1456275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Домашняя и городская среда отвечают не пониманием, а осуждением: правда воспринимается как вина, которую нужно наказать, а не осмыслить.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5089300" y="3547400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пьеса показывает, как религиозный страх, лицемерие и жестокость лишают человека права на человеческую слабость и превращают совесть в источник трагедии.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финал становится неизбежным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Трагедия нарастает постепенно: каждый новый шаг героини лишь усиливает давление среды и ускоряет разрыв между правдой и внешним порядком.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обусловлен не случайностью, а цепочкой взаимосвязанных причин, где личная свобода оказывается подавленной с самого начала.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Н. Островский, «Гроза» (1859), аналитическое обобщение сюжета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Кулигин как голос разума и просвещения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83700" y="1342450"/>
            <a:ext cx="45066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Кулигин выделяется среди жителей Калинова спокойной наблюдательностью, доброжелательностью и интересом к практической пользе знаний. Он думает о труде, улучшениях и человеческом достоинстве.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783700" y="2884850"/>
            <a:ext cx="45066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его разумный взгляд остается почти без поддержки: в мире предрассудков и привычного подчинения он звучит как альтернативный, но пока бессильный голос.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358900"/>
            <a:ext cx="25644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Пьеса укрепила авторитет Островского как крупнейшего драматурга XIX века и показала, что бытовая драма может иметь подлинную трагическую глубину.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70650"/>
            <a:ext cx="8041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«Грозы» для русской литературы и театра
</a:t>
            </a:r>
            <a:endParaRPr lang="en-US" sz="2625" dirty="0"/>
          </a:p>
        </p:txBody>
      </p:sp>
      <p:sp>
        <p:nvSpPr>
          <p:cNvPr id="7" name="Text 2"/>
          <p:cNvSpPr txBox="1"/>
          <p:nvPr/>
        </p:nvSpPr>
        <p:spPr>
          <a:xfrm>
            <a:off x="137850" y="4596000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3045403" y="1358900"/>
            <a:ext cx="25644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«Гроза» создала один из самых убедительных художественных образов «тёмного царства», где власть держится на страхе, привычке к подчинению и семейной тирании.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5784057" y="1358900"/>
            <a:ext cx="25644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Позднейшая реалистическая драма многое унаследовала у Островского: внимание к социальной среде, психологической правде и конфликту сильной личности с давлением общества.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Современному школьнику легко узнать в пьесе давление семьи, зависимость от чужого мнения и страх сказать правду, когда она неудобна или болезненна.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Островский показывает, что психологическое насилие не менее разрушительно, чем открытая грубость: оно ломает волю, заставляет молчать и принимать несправедливость.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796350" y="3339125"/>
            <a:ext cx="73977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«Гроза» звучит современно как разговор о личном достоинстве, внутренней свободе и ответственности человека за собственный выбор.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пьеса остаётся актуальной сегодня
</a:t>
            </a:r>
            <a:endParaRPr lang="en-US" sz="305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Смысловые доминанты произведения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акцентов в пьесе выстраивается так, что частный сюжет о семье постепенно раскрывает общий диагноз всей общественной среды.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смысл сосредоточен в нравственном протесте героини и разоблачении деспотизма, а остальные мотивы поддерживают этот вывод.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Н. Островский, «Гроза» (1859), авторское прочтение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5925" y="986125"/>
            <a:ext cx="3636900" cy="385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«Гроза»: трагедия несвободы и нравственного выбора
</a:t>
            </a:r>
            <a:pPr algn="l" indent="0" marL="0">
              <a:lnSpc>
                <a:spcPct val="100000"/>
              </a:lnSpc>
              <a:buNone/>
            </a:pPr>
            <a:r>
              <a:rPr lang="en-US" sz="15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Пьеса Островского соединяет жизненную правду, символическую силу и трагедию совести, поэтому её финал воспринимается как закономерный итог мира, где человеку не оставляют права на свободу и честность.
</a:t>
            </a:r>
            <a:endParaRPr lang="en-US" sz="352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2026-05-23T13:03:59Z</dcterms:created>
  <dcterms:modified xsi:type="dcterms:W3CDTF">2026-05-23T13:03:59Z</dcterms:modified>
</cp:coreProperties>
</file>