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jpeg"/><Relationship Id="rId4" Type="http://schemas.openxmlformats.org/officeDocument/2006/relationships/image" Target="../media/image-10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jpe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jpe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image" Target="../media/image-16-5.png"/><Relationship Id="rId6" Type="http://schemas.openxmlformats.org/officeDocument/2006/relationships/image" Target="../media/image-16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image" Target="../media/image-17-4.jpeg"/><Relationship Id="rId5" Type="http://schemas.openxmlformats.org/officeDocument/2006/relationships/image" Target="../media/image-17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jpeg"/><Relationship Id="rId4" Type="http://schemas.openxmlformats.org/officeDocument/2006/relationships/image" Target="../media/image-19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84218"/>
            <a:ext cx="9144000" cy="245566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578625"/>
            <a:ext cx="6468300" cy="81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колонии в Северной Америке: основные вопросы и значение темы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789455"/>
            <a:ext cx="4638600" cy="531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Рассмотрим становление колоний и их влияние на историю США.
</a:t>
            </a:r>
            <a:endParaRPr lang="en-US" sz="886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258888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8091" y="75"/>
            <a:ext cx="4063566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4562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колоний в эпоху географических открытий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1824550"/>
            <a:ext cx="3509100" cy="1965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XVI–XVII веках европейские державы стремились расширить свои владения. Англия искала новые рынки и земли, чтобы укрепить влияние и обеспечить выгоду от торговли и переселения.
</a:t>
            </a:r>
            <a:endParaRPr lang="en-US" sz="986" dirty="0"/>
          </a:p>
        </p:txBody>
      </p:sp>
      <p:sp>
        <p:nvSpPr>
          <p:cNvPr id="6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58" y="1096762"/>
            <a:ext cx="4981200" cy="180957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6" y="3073778"/>
            <a:ext cx="4981200" cy="1809577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Истоки первых британских поселений
</a:t>
            </a:r>
            <a:endParaRPr lang="en-US" sz="2012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261600" y="1095400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Джеймстаун — начало английской колонизации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1607 году Лондонская компания основала Джеймстаун в Виргинии — первое постоянное английское поселение. Оно стало первым шагом к расширению английского присутствия в Новом Свете.
</a:t>
            </a:r>
            <a:endParaRPr lang="en-US" sz="1102" dirty="0"/>
          </a:p>
        </p:txBody>
      </p:sp>
      <p:sp>
        <p:nvSpPr>
          <p:cNvPr id="8" name="Text 3"/>
          <p:cNvSpPr txBox="1"/>
          <p:nvPr/>
        </p:nvSpPr>
        <p:spPr>
          <a:xfrm>
            <a:off x="261638" y="3072416"/>
            <a:ext cx="3493200" cy="181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Плимут — сообщество пуритан и начало новой жизни
</a:t>
            </a:r>
            <a:pPr algn="l" indent="0" marL="0">
              <a:lnSpc>
                <a:spcPct val="115000"/>
              </a:lnSpc>
              <a:buNone/>
            </a:pPr>
            <a:r>
              <a:rPr lang="en-US" sz="7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1620 году на корабле 'Мэйфлауэр' пришли пуритане, основавшие Плимут. Эта колония стала примером религиозного сообщества, стремящегося к свободе и самоуправлению.
</a:t>
            </a:r>
            <a:endParaRPr lang="en-US" sz="110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Испытания первых поселенцев в Джеймстауне и Плимуте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Поселенцы Джеймстауна пережили ужасный «зимний голод» 1609–1610 годов: около 80% умерло от голода и болезней, что едва не погубило колонию.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Плимуте выживанию способствовали дружественные отношения с племенем Вампаноаг, которые помогали новым жителям обмениваться продуктами и знаниями.
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Географическое деление британских колоний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регион имел личные особенности в климате, экономике и населении.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Региональное разнообразие формировало уникальные культуры и экономические модели колоний.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данные по административному делению XVII–XVIII веков
</a:t>
            </a:r>
            <a:endParaRPr lang="en-US" sz="722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08875" y="2181323"/>
            <a:ext cx="4873500" cy="1103704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5800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Повседневная жизнь в регионах Британских колоний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324825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Различия в обществе и экономике влияли на образ жизни в каждой группе колоний.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2812936"/>
            <a:ext cx="34650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 экономика определяли социальный облик регионов.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4008875" y="4268400"/>
            <a:ext cx="48735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жизни колоний
</a:t>
            </a:r>
            <a:endParaRPr lang="en-US" sz="72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329547" y="75"/>
            <a:ext cx="4811985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38004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с коренными народами: сотрудничество и конфликты
</a:t>
            </a:r>
            <a:endParaRPr lang="en-US" sz="18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261600" y="1927648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мехами и кратковременный мир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Колонисты и индейцы обменивались мехами и товарами, что иногда приводило к временной стабильности в отношениях.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261600" y="3481426"/>
            <a:ext cx="3800400" cy="117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короля Филиппа: разрушительные столкновения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1675–1676 годах война короля Филиппа стала одной из самых кровопролитных между поселенцами и индейцами, разрушив множество поселений.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258900"/>
            <a:ext cx="7316700" cy="90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Разнообразие переселенцев и религий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Пуритане, приверженцы строгой религиозной дисциплины, основали Массaчусетс, стремясь к свободе вероисповедания.
</a:t>
            </a:r>
            <a:endParaRPr lang="en-US" sz="1000" dirty="0"/>
          </a:p>
        </p:txBody>
      </p:sp>
      <p:sp>
        <p:nvSpPr>
          <p:cNvPr id="5" name="Text 2"/>
          <p:cNvSpPr txBox="1"/>
          <p:nvPr/>
        </p:nvSpPr>
        <p:spPr>
          <a:xfrm>
            <a:off x="3225588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Квакеры в Пенсильвании продвигали толерантность и мир, приветствуя иммигрантов разных национальностей и вер.
</a:t>
            </a:r>
            <a:endParaRPr lang="en-US" sz="1000" dirty="0"/>
          </a:p>
        </p:txBody>
      </p:sp>
      <p:sp>
        <p:nvSpPr>
          <p:cNvPr id="6" name="Text 3"/>
          <p:cNvSpPr txBox="1"/>
          <p:nvPr/>
        </p:nvSpPr>
        <p:spPr>
          <a:xfrm>
            <a:off x="6189600" y="1903038"/>
            <a:ext cx="2704200" cy="196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Католики и англикане создавали отдельные сообщества, что обогащало культурный и религиозный ландшафт колоний.
</a:t>
            </a:r>
            <a:endParaRPr lang="en-US" sz="1000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261600" y="528950"/>
            <a:ext cx="8620800" cy="85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Основы экономики британских колоний
</a:t>
            </a:r>
            <a:endParaRPr lang="en-US" sz="221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Сельское хозяйство было ключевым, с выращиванием табака, риса и индиго в Южных колониях для экспорта.
</a:t>
            </a:r>
            <a:endParaRPr lang="en-US" sz="986" dirty="0"/>
          </a:p>
        </p:txBody>
      </p:sp>
      <p:sp>
        <p:nvSpPr>
          <p:cNvPr id="5" name="Text 2"/>
          <p:cNvSpPr txBox="1"/>
          <p:nvPr/>
        </p:nvSpPr>
        <p:spPr>
          <a:xfrm>
            <a:off x="2463596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Рыболовство и судостроение развивались в Новой Англии, поддерживая морскую торговлю и ремесла.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4665597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мехами была важна для Средних колоний, способствуя межрегиональным связям.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8" name="Text 5"/>
          <p:cNvSpPr txBox="1"/>
          <p:nvPr/>
        </p:nvSpPr>
        <p:spPr>
          <a:xfrm>
            <a:off x="6867599" y="1884856"/>
            <a:ext cx="2014800" cy="2025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Внутренняя и внешняя торговля стимулировала рост портов и городов государства.
</a:t>
            </a:r>
            <a:endParaRPr lang="en-US" sz="986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особенности экономики колоний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Массачусетс: центр рыболовства и судостроения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Массачусетс славился своими рыбаками и кораблестроителями. Развитие портов позволило активно торговать с Европой и другими колониями, укрепляя местную экономику.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Виргиния: табак как основа благосостояния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Благодаря выращиванию табака Виргиния стала экономически успешной колонией. Этот товар экспортировался в Англию, принося значительный доход владельцам плантаций.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Каролина и хлопковые плантации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Каролина выделялась крупными хлопковыми плантациями, работавшими на рабском труде. Производство хлопка стало важной частью хозяйства и торговли.
</a:t>
            </a:r>
            <a:endParaRPr lang="en-US" sz="1002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069910" y="75"/>
            <a:ext cx="5073179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3529200" cy="126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Рабство и его роль в южных колониях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497925" y="2295825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Массовый ввоз африканских рабов в Южные колонии начался в середине XVII века. К 1750 году рабы составляли около 40% населения Виргинии, обеспечивая трудовую силу на плантациях.
</a:t>
            </a:r>
            <a:endParaRPr lang="en-US" sz="900" dirty="0"/>
          </a:p>
        </p:txBody>
      </p:sp>
      <p:sp>
        <p:nvSpPr>
          <p:cNvPr id="8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  <p:sp>
        <p:nvSpPr>
          <p:cNvPr id="9" name="Text 3"/>
          <p:cNvSpPr txBox="1"/>
          <p:nvPr/>
        </p:nvSpPr>
        <p:spPr>
          <a:xfrm>
            <a:off x="497925" y="3738600"/>
            <a:ext cx="30546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Рабский труд использовали главным образом на выращивании табака, риса и хлопка. Торговля рабами была частью Треугольной торговли, связывающей Америку, Европу и Африку.
</a:t>
            </a:r>
            <a:endParaRPr lang="en-US" sz="9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системы самоуправления в колониях
</a:t>
            </a:r>
            <a:endParaRPr lang="en-US" sz="22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5851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1619 — Дом Бёрджессов во Виргинии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первого выборного представительного органа в колониях, дававшего колонистам право участвовать в законодательстве.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6097175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Контроль губернатора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губернатора, назначаемого короной, сохраняла значительное влияние и контроль над колониальным управлением.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3181513" y="1491950"/>
            <a:ext cx="2781300" cy="1573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Средина XVII века — расширение колониальных ассамблей
</a:t>
            </a:r>
            <a:pPr algn="ctr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Другие колонии начинают создавать собственные законодательные собрания с выборными депутатами, развивая местное самоуправление.
</a:t>
            </a:r>
            <a:endParaRPr lang="en-US" sz="11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4" name="Text 1"/>
          <p:cNvSpPr txBox="1"/>
          <p:nvPr/>
        </p:nvSpPr>
        <p:spPr>
          <a:xfrm>
            <a:off x="261600" y="258900"/>
            <a:ext cx="86208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Ограничения британской метрополии и конфликты
</a:t>
            </a:r>
            <a:endParaRPr lang="en-US" sz="2212" dirty="0"/>
          </a:p>
        </p:txBody>
      </p:sp>
      <p:sp>
        <p:nvSpPr>
          <p:cNvPr id="5" name="Text 2"/>
          <p:cNvSpPr txBox="1"/>
          <p:nvPr/>
        </p:nvSpPr>
        <p:spPr>
          <a:xfrm>
            <a:off x="261600" y="152515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Законы о Навигации 1651 и 1660 годов заставляли колонии торговать исключительно через Англию, ограничивая их экономическую свободу.
</a:t>
            </a:r>
            <a:endParaRPr lang="en-US" sz="986" dirty="0"/>
          </a:p>
        </p:txBody>
      </p:sp>
      <p:sp>
        <p:nvSpPr>
          <p:cNvPr id="6" name="Text 3"/>
          <p:cNvSpPr txBox="1"/>
          <p:nvPr/>
        </p:nvSpPr>
        <p:spPr>
          <a:xfrm>
            <a:off x="261600" y="2481075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1689 году произошло Массачусетское восстание — ответ колонистов на ужесточение контроля со стороны метрополии и потерю автономии.
</a:t>
            </a:r>
            <a:endParaRPr lang="en-US" sz="986" dirty="0"/>
          </a:p>
        </p:txBody>
      </p:sp>
      <p:sp>
        <p:nvSpPr>
          <p:cNvPr id="7" name="Text 4"/>
          <p:cNvSpPr txBox="1"/>
          <p:nvPr/>
        </p:nvSpPr>
        <p:spPr>
          <a:xfrm>
            <a:off x="261600" y="3437000"/>
            <a:ext cx="5500500" cy="84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новых налогов и пошлин вызвало растущее недовольство и подготовило почву для последующих конфликтов и борьбы за независимость.
</a:t>
            </a:r>
            <a:endParaRPr lang="en-US" sz="986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89920" y="75"/>
            <a:ext cx="3651684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61600" y="258900"/>
            <a:ext cx="4956000" cy="89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Религия и религиозная терпимость в колониях
</a:t>
            </a:r>
            <a:endParaRPr lang="en-US" sz="2212" dirty="0"/>
          </a:p>
        </p:txBody>
      </p:sp>
      <p:sp>
        <p:nvSpPr>
          <p:cNvPr id="6" name="Text 1"/>
          <p:cNvSpPr txBox="1"/>
          <p:nvPr/>
        </p:nvSpPr>
        <p:spPr>
          <a:xfrm>
            <a:off x="497925" y="20787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Новой Англии преобладали пуритане с жёсткими нравами, тогда как Средние колонии отличались разнообразием вероисповеданий — квакеры, протестанты и другие.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  <p:sp>
        <p:nvSpPr>
          <p:cNvPr id="8" name="Text 3"/>
          <p:cNvSpPr txBox="1"/>
          <p:nvPr/>
        </p:nvSpPr>
        <p:spPr>
          <a:xfrm>
            <a:off x="497925" y="3334675"/>
            <a:ext cx="3940200" cy="11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1689 года начала распространяться религиозная терпимость, но конфликты между конфессиями сохранялись. Религия активно влияла на образование и законы в разных регионах.
</a:t>
            </a:r>
            <a:endParaRPr lang="en-US" sz="1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Треугольная торговля и международные связи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Торговля укрепляла экономику колоний и развивала порты, такие как Бостон и Чарльстон, для грузооборота и морских перевозок.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показывают значимость каждой части треугольной торговли для поддержания экономики колоний и их связи с метрополией.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исследования торговли Британских колоний, 2020 год
</a:t>
            </a:r>
            <a:endParaRPr lang="en-US" sz="722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265813" y="258900"/>
            <a:ext cx="86124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Франко-индейская война и её последствия для колоний
</a:t>
            </a:r>
            <a:endParaRPr lang="en-US" sz="2212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1283375" y="122717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1754 — начало войны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разгорелся из-за соперничества Англии и Франции за контроль над землями в Северной Америке.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5076075" y="205817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1759 — решающие победы Англии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Английская армия одержала важные победы, укрепив свои позиции на континенте.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1283375" y="2911292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1763 — Парижский мир
</a:t>
            </a:r>
            <a:pPr algn="r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Франция уступила Канаду и территории к западу от Аппалачей Англии, расширив её владения.
</a:t>
            </a:r>
            <a:endParaRPr lang="en-US" sz="1000" dirty="0"/>
          </a:p>
        </p:txBody>
      </p:sp>
      <p:sp>
        <p:nvSpPr>
          <p:cNvPr id="13" name="Text 5"/>
          <p:cNvSpPr txBox="1"/>
          <p:nvPr/>
        </p:nvSpPr>
        <p:spPr>
          <a:xfrm>
            <a:off x="5076075" y="3759236"/>
            <a:ext cx="2784600" cy="1085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Война увеличила долг Англии, что привело к введению новых налогов и росту недовольства среди колонистов.
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901162" y="1096135"/>
            <a:ext cx="4981200" cy="88533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01199" y="2063591"/>
            <a:ext cx="4981200" cy="88533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01174" y="3031037"/>
            <a:ext cx="4981200" cy="88533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1174" y="3998476"/>
            <a:ext cx="4981200" cy="88533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61600" y="258900"/>
            <a:ext cx="8620800" cy="52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Знаковые лидеры и основатели колоний
</a:t>
            </a:r>
            <a:endParaRPr lang="en-US" sz="2012" dirty="0"/>
          </a:p>
        </p:txBody>
      </p:sp>
      <p:sp>
        <p:nvSpPr>
          <p:cNvPr id="8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9" name="Text 2"/>
          <p:cNvSpPr txBox="1"/>
          <p:nvPr/>
        </p:nvSpPr>
        <p:spPr>
          <a:xfrm>
            <a:off x="261600" y="1095400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Джон Смит — первый лидер Джеймстауна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Исследователь и военный командир, Смит обеспечил выживание первых поселенцев и установил связи с индейцами.
</a:t>
            </a:r>
            <a:endParaRPr lang="en-US" sz="902" dirty="0"/>
          </a:p>
        </p:txBody>
      </p:sp>
      <p:sp>
        <p:nvSpPr>
          <p:cNvPr id="10" name="Text 3"/>
          <p:cNvSpPr txBox="1"/>
          <p:nvPr/>
        </p:nvSpPr>
        <p:spPr>
          <a:xfrm>
            <a:off x="261638" y="2062856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Брэдфорд — губернатор Плимута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Возглавлял пуританское поселение, способствуя развитию местного самоуправления и поддержанию порядка.
</a:t>
            </a:r>
            <a:endParaRPr lang="en-US" sz="902" dirty="0"/>
          </a:p>
        </p:txBody>
      </p:sp>
      <p:sp>
        <p:nvSpPr>
          <p:cNvPr id="11" name="Text 4"/>
          <p:cNvSpPr txBox="1"/>
          <p:nvPr/>
        </p:nvSpPr>
        <p:spPr>
          <a:xfrm>
            <a:off x="261613" y="303030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Роджер Уильямс — основатель Род-Айленда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Продвигал религиозную свободу и разделение церкви и государства, что стало важным элементом колониального развития.
</a:t>
            </a:r>
            <a:endParaRPr lang="en-US" sz="902" dirty="0"/>
          </a:p>
        </p:txBody>
      </p:sp>
      <p:sp>
        <p:nvSpPr>
          <p:cNvPr id="12" name="Text 5"/>
          <p:cNvSpPr txBox="1"/>
          <p:nvPr/>
        </p:nvSpPr>
        <p:spPr>
          <a:xfrm>
            <a:off x="261613" y="3997742"/>
            <a:ext cx="3493200" cy="886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Уильям Пенн — создатель Пенсильвании
</a:t>
            </a:r>
            <a:pPr algn="l" indent="0" marL="0">
              <a:lnSpc>
                <a:spcPct val="115000"/>
              </a:lnSpc>
              <a:buNone/>
            </a:pPr>
            <a:r>
              <a:rPr lang="en-US" sz="5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Отстаивал права меньшинств и мирное сосуществование с индейцами, формируя атмосферу терпимости и разнообразия.
</a:t>
            </a:r>
            <a:endParaRPr lang="en-US" sz="902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2030" y="1258050"/>
            <a:ext cx="4408541" cy="28167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258900"/>
            <a:ext cx="8616600" cy="54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Демографический рост и этническое разнообразие
</a:t>
            </a:r>
            <a:endParaRPr lang="en-US" sz="2212" dirty="0"/>
          </a:p>
        </p:txBody>
      </p:sp>
      <p:sp>
        <p:nvSpPr>
          <p:cNvPr id="5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  <p:sp>
        <p:nvSpPr>
          <p:cNvPr id="6" name="Text 2"/>
          <p:cNvSpPr txBox="1"/>
          <p:nvPr/>
        </p:nvSpPr>
        <p:spPr>
          <a:xfrm>
            <a:off x="4953725" y="1257999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1775 году значительная часть населения — это африканские рабы и иммигранты из разных европейских стран.
</a:t>
            </a:r>
            <a:endParaRPr lang="en-US" sz="1022" dirty="0"/>
          </a:p>
        </p:txBody>
      </p:sp>
      <p:sp>
        <p:nvSpPr>
          <p:cNvPr id="7" name="Text 3"/>
          <p:cNvSpPr txBox="1"/>
          <p:nvPr/>
        </p:nvSpPr>
        <p:spPr>
          <a:xfrm>
            <a:off x="4953725" y="2746103"/>
            <a:ext cx="3589200" cy="132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населения способствовал усилению экономического и культурного развития колоний, формируя сложное многонациональное общество.
</a:t>
            </a:r>
            <a:endParaRPr lang="en-US" sz="1022" dirty="0"/>
          </a:p>
        </p:txBody>
      </p:sp>
      <p:sp>
        <p:nvSpPr>
          <p:cNvPr id="8" name="Text 4"/>
          <p:cNvSpPr txBox="1"/>
          <p:nvPr/>
        </p:nvSpPr>
        <p:spPr>
          <a:xfrm>
            <a:off x="261600" y="4138275"/>
            <a:ext cx="4409400" cy="21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22" i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Демографические исследования Северной Америки, 2019 год
</a:t>
            </a:r>
            <a:endParaRPr lang="en-US" sz="7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61600" y="2634491"/>
            <a:ext cx="2832900" cy="22491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155574" y="2634491"/>
            <a:ext cx="2832900" cy="22491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49548" y="2634491"/>
            <a:ext cx="2832900" cy="224916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261600" y="258900"/>
            <a:ext cx="8620800" cy="541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Культура, образование и традиции колоний
</a:t>
            </a:r>
            <a:endParaRPr lang="en-US" sz="2012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954441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261600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 благодарения — колониальное наследие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Праздник, восходящий к первому урожаю поселенцев, стал символом единства и благодарности в Новой Англии.
</a:t>
            </a:r>
            <a:endParaRPr lang="en-US" sz="1002" dirty="0"/>
          </a:p>
        </p:txBody>
      </p:sp>
      <p:sp>
        <p:nvSpPr>
          <p:cNvPr id="9" name="Text 3"/>
          <p:cNvSpPr txBox="1"/>
          <p:nvPr/>
        </p:nvSpPr>
        <p:spPr>
          <a:xfrm>
            <a:off x="3155574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Колледж Гарвард — центр образования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Основанный в 1636 году, являлся первым учебным заведением для подготовки духовенства и лидеров общества.
</a:t>
            </a:r>
            <a:endParaRPr lang="en-US" sz="1002" dirty="0"/>
          </a:p>
        </p:txBody>
      </p:sp>
      <p:sp>
        <p:nvSpPr>
          <p:cNvPr id="10" name="Text 4"/>
          <p:cNvSpPr txBox="1"/>
          <p:nvPr/>
        </p:nvSpPr>
        <p:spPr>
          <a:xfrm>
            <a:off x="6049548" y="1095400"/>
            <a:ext cx="2243700" cy="1397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печати и искусства
</a:t>
            </a:r>
            <a:pPr algn="l" indent="0" marL="0">
              <a:lnSpc>
                <a:spcPct val="115000"/>
              </a:lnSpc>
              <a:buNone/>
            </a:pPr>
            <a:r>
              <a:rPr lang="en-US" sz="60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4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Появление газет и местного искусства влияло на формирование уникальной колониальной культуры и общественного мнения.
</a:t>
            </a:r>
            <a:endParaRPr lang="en-US" sz="1002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254119" y="75"/>
            <a:ext cx="3887763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61600" y="1100350"/>
            <a:ext cx="4718100" cy="1298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Важность наследия британских колоний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261600" y="2615925"/>
            <a:ext cx="4551300" cy="1188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Британские колонии стали фундаментом США с их разнообразием, самоуправлением и экономическим ростом, что определило историческое влияние на мир.
</a:t>
            </a:r>
            <a:endParaRPr lang="en-US" sz="98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2026-05-10T15:33:21Z</dcterms:created>
  <dcterms:modified xsi:type="dcterms:W3CDTF">2026-05-10T15:33:21Z</dcterms:modified>
</cp:coreProperties>
</file>