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image" Target="../media/image-15-14.png"/><Relationship Id="rId15" Type="http://schemas.openxmlformats.org/officeDocument/2006/relationships/image" Target="../media/image-15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места в английском языке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точно говорить, где находятся предметы, люди и вещи.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предлоги места на уроке английского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описывать картинки, комнату и класс, а также быстро отвечать на вопрос Where is…? Без них сложно говорить о положении предметов точно и понятно.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правило употребления предлогов места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810775" y="2328046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нужное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5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предлога чаще всего пишут the, my, your или название предмета. Это помогает построить естественную фразу и сразу понять, какой объект служит ориентиром.
</a:t>
            </a:r>
            <a:endParaRPr lang="en-US" sz="942" dirty="0"/>
          </a:p>
        </p:txBody>
      </p:sp>
      <p:sp>
        <p:nvSpPr>
          <p:cNvPr id="10" name="Text 3"/>
          <p:cNvSpPr txBox="1"/>
          <p:nvPr/>
        </p:nvSpPr>
        <p:spPr>
          <a:xfrm>
            <a:off x="810775" y="3167979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Показываем 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не называет действие, а только указывает пространственное отношение одного предмета к другому. Поэтому он отвечает на вопрос, где находится объект, а не что он делает.
</a:t>
            </a:r>
            <a:endParaRPr lang="en-US" sz="849" dirty="0"/>
          </a:p>
        </p:txBody>
      </p:sp>
      <p:sp>
        <p:nvSpPr>
          <p:cNvPr id="11" name="Text 4"/>
          <p:cNvSpPr txBox="1"/>
          <p:nvPr/>
        </p:nvSpPr>
        <p:spPr>
          <a:xfrm>
            <a:off x="810775" y="1488100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Ставим перед словом
</a:t>
            </a:r>
            <a:pPr algn="l" indent="0" marL="0">
              <a:lnSpc>
                <a:spcPct val="115000"/>
              </a:lnSpc>
              <a:buNone/>
            </a:pPr>
            <a:r>
              <a:rPr lang="en-US" sz="5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места обычно стоит перед существительным или местоимением: in the box, on the desk, under the chair. Так он показывает, где расположен предмет.
</a:t>
            </a:r>
            <a:endParaRPr lang="en-US" sz="1025" dirty="0"/>
          </a:p>
        </p:txBody>
      </p:sp>
      <p:sp>
        <p:nvSpPr>
          <p:cNvPr id="12" name="Text 5"/>
          <p:cNvSpPr txBox="1"/>
          <p:nvPr/>
        </p:nvSpPr>
        <p:spPr>
          <a:xfrm>
            <a:off x="810775" y="4007912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Соблюдаем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идёт предмет, потом предлог, затем место или ориентир. Такая модель делает предложение простым и понятным, особенно в коротких ответах и описаниях по картинке.
</a:t>
            </a:r>
            <a:endParaRPr lang="en-US" sz="84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7325" y="1162275"/>
            <a:ext cx="5709351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предлоги места и их значения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приведены основные предлоги и их значения в школьной теме.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предлог связан с конкретным положением в пространстве, поэтому важно не переводить их одинаково.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школьная грамматика английского языка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In, on, under: три самые частые модели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50025" y="1769575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 — внутри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in используют, когда предмет находится внутри ограниченного пространства: in the bag, in the box, in the room. Он подчёркивает, что объект окружён стенками или границами.
</a:t>
            </a:r>
            <a:endParaRPr lang="en-US" sz="1120" dirty="0"/>
          </a:p>
        </p:txBody>
      </p:sp>
      <p:sp>
        <p:nvSpPr>
          <p:cNvPr id="10" name="Text 3"/>
          <p:cNvSpPr txBox="1"/>
          <p:nvPr/>
        </p:nvSpPr>
        <p:spPr>
          <a:xfrm>
            <a:off x="450025" y="2772468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 — на поверхности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on показывает, что предмет лежит или стоит на поверхности: on the table, on the wall, on the floor. Здесь важен контакт с верхней стороной другого объекта.
</a:t>
            </a:r>
            <a:endParaRPr lang="en-US" sz="1176" dirty="0"/>
          </a:p>
        </p:txBody>
      </p:sp>
      <p:sp>
        <p:nvSpPr>
          <p:cNvPr id="11" name="Text 4"/>
          <p:cNvSpPr txBox="1"/>
          <p:nvPr/>
        </p:nvSpPr>
        <p:spPr>
          <a:xfrm>
            <a:off x="450025" y="3775360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Under — ниже предмета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under означает расположение ниже другого предмета: under the bed, under the chair, under the desk. Он помогает описать, что один объект находится прямо под другим.
</a:t>
            </a:r>
            <a:endParaRPr lang="en-US" sz="112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предлоги места встречаются чаще всего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чаще всего используются предлоги для простых и наглядных описаний предметов в классе и дома.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предлоги in, on и under дают основную часть примеров; остальные нужны для более точного описания.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для 6 класса, обобщение частотности по теме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13" y="4498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места в описании класса и комнаты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2568194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комната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теме комнаты удобно использовать знакомые объекты: lamp next to the bed, picture above the sofa, shoes under the bed. Такие примеры помогают описывать пространство без лишних слов.
</a:t>
            </a:r>
            <a:endParaRPr lang="en-US" sz="1124" dirty="0"/>
          </a:p>
        </p:txBody>
      </p:sp>
      <p:sp>
        <p:nvSpPr>
          <p:cNvPr id="10" name="Text 3"/>
          <p:cNvSpPr txBox="1"/>
          <p:nvPr/>
        </p:nvSpPr>
        <p:spPr>
          <a:xfrm>
            <a:off x="4686356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Наглядные сочетания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модели лучше запоминаются целиком: the cat under the chair, the clock on the wall, the ball between the boxes. Они подходят для устных ответов и упражнений по картинке.
</a:t>
            </a:r>
            <a:endParaRPr lang="en-US" sz="1124" dirty="0"/>
          </a:p>
        </p:txBody>
      </p:sp>
      <p:sp>
        <p:nvSpPr>
          <p:cNvPr id="11" name="Text 4"/>
          <p:cNvSpPr txBox="1"/>
          <p:nvPr/>
        </p:nvSpPr>
        <p:spPr>
          <a:xfrm>
            <a:off x="6804525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 речь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видит предмет и сразу называет его положение, предлоги начинают использоваться автоматически. Так развивается уверенность в коротких ответах и простых описаниях.
</a:t>
            </a:r>
            <a:endParaRPr lang="en-US" sz="1124" dirty="0"/>
          </a:p>
        </p:txBody>
      </p:sp>
      <p:sp>
        <p:nvSpPr>
          <p:cNvPr id="12" name="Text 5"/>
          <p:cNvSpPr txBox="1"/>
          <p:nvPr/>
        </p:nvSpPr>
        <p:spPr>
          <a:xfrm>
            <a:off x="450025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вроде book on the desk, map on the wall и backpack near the chair легко связать с реальной обстановкой в классе. Это делает грамматику понятной и запоминающейся.
</a:t>
            </a:r>
            <a:endParaRPr lang="en-US" sz="120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предлога места шаг за шагом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простой модели описания положения предмета.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Behind, in front of, between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32805" y="2048550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Behind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Behind означает «позади» и помогает показать, что один предмет скрыт за другим. Например: the bike is behind the tree. Такой предлог часто встречается в описании картинки.
</a:t>
            </a:r>
            <a:endParaRPr lang="en-US" sz="1167" dirty="0"/>
          </a:p>
        </p:txBody>
      </p:sp>
      <p:sp>
        <p:nvSpPr>
          <p:cNvPr id="10" name="Text 3"/>
          <p:cNvSpPr txBox="1"/>
          <p:nvPr/>
        </p:nvSpPr>
        <p:spPr>
          <a:xfrm>
            <a:off x="3428904" y="2048550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front of
</a:t>
            </a:r>
            <a:pPr algn="l" indent="0" marL="0">
              <a:lnSpc>
                <a:spcPct val="115000"/>
              </a:lnSpc>
              <a:buNone/>
            </a:pPr>
            <a:r>
              <a:rPr lang="en-US" sz="6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front of используют, когда объект находится перед другим предметом или человеком. Например: the teacher stands in front of the class. Этот предлог особенно полезен в описании пространства.
</a:t>
            </a:r>
            <a:endParaRPr lang="en-US" sz="1161" dirty="0"/>
          </a:p>
        </p:txBody>
      </p:sp>
      <p:sp>
        <p:nvSpPr>
          <p:cNvPr id="11" name="Text 4"/>
          <p:cNvSpPr txBox="1"/>
          <p:nvPr/>
        </p:nvSpPr>
        <p:spPr>
          <a:xfrm>
            <a:off x="6225005" y="2048550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Between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Between показывает расположение между двумя объектами. Например: the ball is between the chairs. Здесь важно помнить, что рядом должны быть именно два ориентира.
</a:t>
            </a:r>
            <a:endParaRPr lang="en-US" sz="116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128696"/>
            <a:ext cx="4122000" cy="11638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предлоги: near, next to, by, beside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предлоги часто кажутся похожими, но степень близости у них разная.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to и beside обычно передают более тесное соседство, чем near; by используется как нейтральный вариант рядом.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словарь английского языка и учебные примеры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комнаты с предлогами места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Ковёр в центре комнаты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середине комнаты лежит ковёр, и вокруг него легко показать расположение других предметов. На стене висит постер, под кроватью стоят туфли, а над столом находится окно. Такая сцена помогает сразу увидеть значение предлогов места.
</a:t>
            </a:r>
            <a:endParaRPr lang="en-US" sz="84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комната в деталях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можно изобразить знакомую комнату: стол у стены, кровать рядом с окном и вещи, размещённые в привычных местах. Ученику проще запомнить предлоги, когда он видит реальные предметы и может назвать их по-английски.
</a:t>
            </a:r>
            <a:endParaRPr lang="en-US" sz="84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Пространство, которое легко описать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 даёт удобный пример для устного ответа: где находится постер, что лежит под кроватью, что стоит на столе. Такой сюжет особенно понятен детям 11–13 лет, потому что он связан с повседневной жизнью и школьной лексикой.
</a:t>
            </a:r>
            <a:endParaRPr lang="en-US" sz="84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употреблении предлогов места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особенно часто появляются в коротких ответах и при описании картинки, когда нужно быстро выбрать предлог и построить предложение без паузы.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ученики путают in и on; реже ошибаются в порядке слов и в выборе близких по значению предлогов.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наблюдения по заданиям 6 класса; обобщённые примеры школьной практики.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450025" y="449800"/>
            <a:ext cx="36531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отвечать на вопрос Where is…?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предлог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 предлог места по смыслу: under, on, behind, between или другой подходящий вариант. Он должен точно показать положение предмета относительно ориентирa.
</a:t>
            </a:r>
            <a:endParaRPr lang="en-US" sz="997" dirty="0"/>
          </a:p>
        </p:txBody>
      </p:sp>
      <p:sp>
        <p:nvSpPr>
          <p:cNvPr id="9" name="Text 3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 — полная фраза
</a:t>
            </a:r>
            <a:pPr algn="l" indent="0" marL="0">
              <a:lnSpc>
                <a:spcPct val="115000"/>
              </a:lnSpc>
              <a:buNone/>
            </a:pPr>
            <a:r>
              <a:rPr lang="en-US" sz="5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 ответ по модели: It is + предлог + ориентир или They are + предлог + ориентир. Так ответ получается коротким, правильным и понятным.
</a:t>
            </a:r>
            <a:endParaRPr lang="en-US" sz="1084" dirty="0"/>
          </a:p>
        </p:txBody>
      </p:sp>
      <p:sp>
        <p:nvSpPr>
          <p:cNvPr id="10" name="Text 4"/>
          <p:cNvSpPr txBox="1"/>
          <p:nvPr/>
        </p:nvSpPr>
        <p:spPr>
          <a:xfrm>
            <a:off x="810775" y="173665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предмет
</a:t>
            </a:r>
            <a:pPr algn="l" indent="0" marL="0">
              <a:lnSpc>
                <a:spcPct val="115000"/>
              </a:lnSpc>
              <a:buNone/>
            </a:pPr>
            <a:r>
              <a:rPr lang="en-US" sz="5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Определи, о чём спрашивают в вопросе: о коте, книге или нескольких предметах. От этого зависит, нужно ли использовать is или are в ответе.
</a:t>
            </a:r>
            <a:endParaRPr lang="en-US" sz="109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ответа на Where is…?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шагов при построении короткого ответа с предлогом места.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8166" y="1536224"/>
            <a:ext cx="334425" cy="382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6570" y="2214515"/>
            <a:ext cx="357600" cy="357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46570" y="2916267"/>
            <a:ext cx="357600" cy="28608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46570" y="3566349"/>
            <a:ext cx="357600" cy="317867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458158" y="4200160"/>
            <a:ext cx="334425" cy="3822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Шаблоны, которые удобно запомнить
</a:t>
            </a:r>
            <a:endParaRPr lang="en-US" sz="2400" dirty="0"/>
          </a:p>
        </p:txBody>
      </p:sp>
      <p:sp>
        <p:nvSpPr>
          <p:cNvPr id="1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9" name="Text 2"/>
          <p:cNvSpPr txBox="1"/>
          <p:nvPr/>
        </p:nvSpPr>
        <p:spPr>
          <a:xfrm>
            <a:off x="3113280" y="1491916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the box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модель помогает запомнить предлог in: предмет находится внутри ограниченного пространства. Такой шаблон легко использовать в ответах про пенал, сумку или коробку.
</a:t>
            </a:r>
            <a:endParaRPr lang="en-US" sz="737" dirty="0"/>
          </a:p>
        </p:txBody>
      </p:sp>
      <p:sp>
        <p:nvSpPr>
          <p:cNvPr id="20" name="Text 3"/>
          <p:cNvSpPr txBox="1"/>
          <p:nvPr/>
        </p:nvSpPr>
        <p:spPr>
          <a:xfrm>
            <a:off x="3113269" y="2157905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the shelf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on the shelf показывает положение на поверхности. Оно часто встречается в описании комнаты, когда нужно назвать книгу, игрушку или тетрадь.
</a:t>
            </a:r>
            <a:endParaRPr lang="en-US" sz="737" dirty="0"/>
          </a:p>
        </p:txBody>
      </p:sp>
      <p:sp>
        <p:nvSpPr>
          <p:cNvPr id="21" name="Text 4"/>
          <p:cNvSpPr txBox="1"/>
          <p:nvPr/>
        </p:nvSpPr>
        <p:spPr>
          <a:xfrm>
            <a:off x="3113269" y="2823894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Under the table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 under the table сразу связывает предлог с положением ниже другого предмета. Он удобен для картинок, где нужно быстро описать скрытый или нижний объект.
</a:t>
            </a:r>
            <a:endParaRPr lang="en-US" sz="737" dirty="0"/>
          </a:p>
        </p:txBody>
      </p:sp>
      <p:sp>
        <p:nvSpPr>
          <p:cNvPr id="22" name="Text 5"/>
          <p:cNvSpPr txBox="1"/>
          <p:nvPr/>
        </p:nvSpPr>
        <p:spPr>
          <a:xfrm>
            <a:off x="3113269" y="3489871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Behind the door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behind the door помогает запомнить значение позади объекта. Она особенно полезна в заданиях на поиск предмета в классе или в комнате.
</a:t>
            </a:r>
            <a:endParaRPr lang="en-US" sz="737" dirty="0"/>
          </a:p>
        </p:txBody>
      </p:sp>
      <p:sp>
        <p:nvSpPr>
          <p:cNvPr id="23" name="Text 6"/>
          <p:cNvSpPr txBox="1"/>
          <p:nvPr/>
        </p:nvSpPr>
        <p:spPr>
          <a:xfrm>
            <a:off x="3113269" y="4155848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to the window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next to the window показывает, что предмет стоит совсем рядом с ориентиром. Такой шаблон помогает точнее различать близкие по смыслу предлоги.
</a:t>
            </a:r>
            <a:endParaRPr lang="en-US" sz="73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7325" y="1162275"/>
            <a:ext cx="5709351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предложений с предлогами места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примеры помогают увидеть, как один и тот же предлог сохраняет своё значение в разных предложениях.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предлог остаётся устойчивым по смыслу; меняются только предметы и контекст, поэтому полезно запоминать готовые модели.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для 6 класса.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предлоги нельзя менять местами: один показывает, где предмет находится, а другой — куда он направляется. Понимание этой разницы помогает избежать ошибок в простых предложениях.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грамматические идеи выражают in и to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английского языка; сопоставление конструкций be + in и go + to.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места в жизни школьника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50025" y="1769575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нужно быстро назвать, где лежит учебник, стоит рюкзак или висит карта. Такие ответы тренируют точность и помогают уверенно описывать обстановку вокруг себя.
</a:t>
            </a:r>
            <a:endParaRPr lang="en-US" sz="1014" dirty="0"/>
          </a:p>
        </p:txBody>
      </p:sp>
      <p:sp>
        <p:nvSpPr>
          <p:cNvPr id="11" name="Text 3"/>
          <p:cNvSpPr txBox="1"/>
          <p:nvPr/>
        </p:nvSpPr>
        <p:spPr>
          <a:xfrm>
            <a:off x="450025" y="2516358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комнате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разговоре о своей комнате ученик может сказать, что постер на стене, игрушка под кроватью, а лампа рядом с тумбочкой. Это самый удобный бытовой контекст.
</a:t>
            </a:r>
            <a:endParaRPr lang="en-US" sz="1014" dirty="0"/>
          </a:p>
        </p:txBody>
      </p:sp>
      <p:sp>
        <p:nvSpPr>
          <p:cNvPr id="12" name="Text 4"/>
          <p:cNvSpPr txBox="1"/>
          <p:nvPr/>
        </p:nvSpPr>
        <p:spPr>
          <a:xfrm>
            <a:off x="450025" y="3263142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поиске вещей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 потерялся, предлоги помогают сузить место поиска: в сумке, на столе, под стулом или за дверью. Такая речь полезна в реальной школьной жизни.
</a:t>
            </a:r>
            <a:endParaRPr lang="en-US" sz="1014" dirty="0"/>
          </a:p>
        </p:txBody>
      </p:sp>
      <p:sp>
        <p:nvSpPr>
          <p:cNvPr id="13" name="Text 5"/>
          <p:cNvSpPr txBox="1"/>
          <p:nvPr/>
        </p:nvSpPr>
        <p:spPr>
          <a:xfrm>
            <a:off x="450025" y="4009944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картинке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заданиях по изображению нужно быстро заметить расположение объектов и назвать его по-английски. Здесь особенно важны простые, знакомые сочетания и правильный порядок слов.
</a:t>
            </a:r>
            <a:endParaRPr lang="en-US" sz="98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знать для уверенного использования темы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освоить эти четыре опоры, становится проще понимать задания, отвечать по картинке и без затруднений описывать расположение предметов в комнате или классе.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акцент — на базовой лексике и модели предложения; именно они дают ученику уверенность в типовых школьных ситуациях.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требований темы для 6 класса; приоритеты обучения по школьной грамматике.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места: коротко о главном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места помогают точно описывать, где находится предмет. Если знать основные значения, различать модели предложения и регулярно тренироваться на знакомых примерах, ответы на уроке становятся уверенными и понятными.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2026-05-30T14:07:32Z</dcterms:created>
  <dcterms:modified xsi:type="dcterms:W3CDTF">2026-05-30T14:07:32Z</dcterms:modified>
</cp:coreProperties>
</file>