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8" y="0"/>
            <a:ext cx="2968205" cy="4180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92672" y="4502319"/>
            <a:ext cx="59385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Герой, который умеет помогать, дружить и делать день светлее.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392672" y="484753"/>
            <a:ext cx="6840300" cy="341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Вовка — добрая душа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32530" y="0"/>
            <a:ext cx="5758739" cy="686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575" y="2591575"/>
            <a:ext cx="4866600" cy="32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Вовка понятен младшим школьникам, потому что его выборы похожи на обычные школьные ситуации. Поделиться, уступить, помочь и не обидеть словом — именно из таких маленьких поступков и вырастает настоящая доброта.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5066700" cy="16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Доброта рядом каждый день
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400" y="1635025"/>
            <a:ext cx="316800" cy="31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400" y="2686430"/>
            <a:ext cx="316800" cy="2534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3400" y="3674475"/>
            <a:ext cx="316800" cy="316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3400" y="4694200"/>
            <a:ext cx="316800" cy="316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33400" y="5713925"/>
            <a:ext cx="316800" cy="3168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"/>
          <p:cNvSpPr txBox="1"/>
          <p:nvPr/>
        </p:nvSpPr>
        <p:spPr>
          <a:xfrm>
            <a:off x="450575" y="487150"/>
            <a:ext cx="10933500" cy="63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 мы видим Вовку
</a:t>
            </a:r>
            <a:endParaRPr lang="en-US" sz="3200" dirty="0"/>
          </a:p>
        </p:txBody>
      </p:sp>
      <p:sp>
        <p:nvSpPr>
          <p:cNvPr id="15" name="Text 2"/>
          <p:cNvSpPr txBox="1"/>
          <p:nvPr/>
        </p:nvSpPr>
        <p:spPr>
          <a:xfrm>
            <a:off x="1535150" y="1435525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Открытый мальчик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Вовка легко идёт на контакт и не прячется за равнодушием. Он умеет заметить человека рядом и ответить ему вниманием, а не пройти мимо с важным видом.
</a:t>
            </a:r>
            <a:endParaRPr lang="en-US" sz="1500" dirty="0"/>
          </a:p>
        </p:txBody>
      </p:sp>
      <p:sp>
        <p:nvSpPr>
          <p:cNvPr id="16" name="Text 3"/>
          <p:cNvSpPr txBox="1"/>
          <p:nvPr/>
        </p:nvSpPr>
        <p:spPr>
          <a:xfrm>
            <a:off x="1535150" y="24552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 помочь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кому-то трудно, Вовка старается поддержать делом. Он может подержать, поднести, подсказать или просто побыть рядом, чтобы друг почувствовал себя увереннее.
</a:t>
            </a:r>
            <a:endParaRPr lang="en-US" sz="1500" dirty="0"/>
          </a:p>
        </p:txBody>
      </p:sp>
      <p:sp>
        <p:nvSpPr>
          <p:cNvPr id="17" name="Text 4"/>
          <p:cNvSpPr txBox="1"/>
          <p:nvPr/>
        </p:nvSpPr>
        <p:spPr>
          <a:xfrm>
            <a:off x="1535150" y="3474975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добрыми словами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Вовка понимает, что вежливое слово тоже помогает. Он говорит спокойно, благодарит, извиняется и не делает больно необдуманной фразой.
</a:t>
            </a:r>
            <a:endParaRPr lang="en-US" sz="1500" dirty="0"/>
          </a:p>
        </p:txBody>
      </p:sp>
      <p:sp>
        <p:nvSpPr>
          <p:cNvPr id="18" name="Text 5"/>
          <p:cNvSpPr txBox="1"/>
          <p:nvPr/>
        </p:nvSpPr>
        <p:spPr>
          <a:xfrm>
            <a:off x="1535150" y="449470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Заботится о других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него важно, чтобы рядом никому не было обидно или одиноко. Он думает не только о себе, но и о тех, кто нуждается во внимании и участии.
</a:t>
            </a:r>
            <a:endParaRPr lang="en-US" sz="1500" dirty="0"/>
          </a:p>
        </p:txBody>
      </p:sp>
      <p:sp>
        <p:nvSpPr>
          <p:cNvPr id="19" name="Text 6"/>
          <p:cNvSpPr txBox="1"/>
          <p:nvPr/>
        </p:nvSpPr>
        <p:spPr>
          <a:xfrm>
            <a:off x="1535150" y="5514425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Растёт как добрый человек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Вовка не всегда идеален, но умеет учиться на своих поступках. Именно это делает его особенно близким детям: доброта в нём живая, настоящая и понятная.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57088" y="2521323"/>
            <a:ext cx="1877700" cy="18153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62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Вовка легко замечает, кому тяжело, и не ждёт особого случая для доброго дела. Он помогает товарищу, делится нужной вещью и поддерживает спокойно, без лишнего шума.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84037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такой сцены подходит светлый класс, парта и ребята рядом. Добрые лица, простая школьная обстановка и мягкие краски сразу показывают, что герой приносит тепло и уверенность.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Вовка помогает другим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79975" y="3458325"/>
            <a:ext cx="31428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он кого-то задел или обидел, то умеет признать ошибку. Это непросто, но именно так появляются мир, доверие и спокойствие между ребятами.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181975" y="3458325"/>
            <a:ext cx="3476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Вовка старается думать не только о своём удобстве. Он замечает, кому нужна поддержка, и выбирает поступок, который делает легче не только ему, но и другим.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78100" y="3557625"/>
            <a:ext cx="3359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Вовка начинает с простых слов: «пожалуйста», «спасибо», «извини». Они звучат тихо, но очень важно, потому что показывают уважение к людям вокруг.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Поступки, из которых складывается доброта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добрый поступок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героя от замеченной трудности до радости и дружбы.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430" y="609600"/>
            <a:ext cx="5129140" cy="5690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6375" y="1840825"/>
            <a:ext cx="5153400" cy="4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Честность в общении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друзьями Вовка говорит прямо и без хитростей. Он не хвастается, не ябедничает и умеет выслушать товарища до конца, даже если мнение другого отличается.
</a:t>
            </a:r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Спокойствие в компании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герой делает компанию дружнее и спокойнее. На перемене или во дворе это особенно заметно: рядом с ним легче договориться, играть и не ссориться по пустякам.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536375" y="609600"/>
            <a:ext cx="51534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Вовка и его друзья
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88575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Тот, кому помог Вовка, чувствует, что его не оставили одного. От этого становится спокойнее и легче справляться с трудной задачей или неловким моментом.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5599200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добрый человек, даже обычный день кажется светлее. Появляется улыбка, а в классе становится меньше напряжения и больше дружелюбия.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9781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Тот, кто наблюдает такой поступок, тоже учится хорошему. Он видит, что внимательность и участие важнее равнодушия и пустых слов.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83193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Вокруг Вовки возникает тёплая атмосфера, где хочется быть вежливым и честным. Такая обстановка помогает ребятам лучше понимать друг друга.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чувствуют люди рядом с ним
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156" y="2440875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8156" y="4719850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68481" y="2436975"/>
            <a:ext cx="169650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44106" y="4719850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3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качества стоят за добротой
</a:t>
            </a:r>
            <a:endParaRPr lang="en-US" sz="3200" dirty="0"/>
          </a:p>
        </p:txBody>
      </p:sp>
      <p:sp>
        <p:nvSpPr>
          <p:cNvPr id="14" name="Text 2"/>
          <p:cNvSpPr txBox="1"/>
          <p:nvPr/>
        </p:nvSpPr>
        <p:spPr>
          <a:xfrm>
            <a:off x="511450" y="2990875"/>
            <a:ext cx="53628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Вовка умеет почувствовать, когда другому трудно или грустно. Он не отмахивается от чужой беды, а старается понять, что происходит, и откликнуться по-настоящему.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1166275" y="2297100"/>
            <a:ext cx="4706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Сочувствие
</a:t>
            </a:r>
            <a:endParaRPr lang="en-US" sz="1700" dirty="0"/>
          </a:p>
        </p:txBody>
      </p:sp>
      <p:sp>
        <p:nvSpPr>
          <p:cNvPr id="16" name="Text 4"/>
          <p:cNvSpPr txBox="1"/>
          <p:nvPr/>
        </p:nvSpPr>
        <p:spPr>
          <a:xfrm>
            <a:off x="511450" y="5253200"/>
            <a:ext cx="53628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готов поделиться вещью, временем и вниманием. Для него важно, чтобы у другого тоже было достаточно, а не только у него самого.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1166275" y="4573225"/>
            <a:ext cx="4706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Щедрость
</a:t>
            </a:r>
            <a:endParaRPr lang="en-US" sz="1700" dirty="0"/>
          </a:p>
        </p:txBody>
      </p:sp>
      <p:sp>
        <p:nvSpPr>
          <p:cNvPr id="18" name="Text 6"/>
          <p:cNvSpPr txBox="1"/>
          <p:nvPr/>
        </p:nvSpPr>
        <p:spPr>
          <a:xfrm>
            <a:off x="6414050" y="2990875"/>
            <a:ext cx="52806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Доброе дело не всегда получается сразу, и Вовка это понимает. Он не торопится сердиться, а спокойно ждёт, объясняет и помогает шаг за шагом.
</a:t>
            </a:r>
            <a:endParaRPr lang="en-US" sz="1500" dirty="0"/>
          </a:p>
        </p:txBody>
      </p:sp>
      <p:sp>
        <p:nvSpPr>
          <p:cNvPr id="19" name="Text 7"/>
          <p:cNvSpPr txBox="1"/>
          <p:nvPr/>
        </p:nvSpPr>
        <p:spPr>
          <a:xfrm>
            <a:off x="7068875" y="2297100"/>
            <a:ext cx="4625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Терпение
</a:t>
            </a:r>
            <a:endParaRPr lang="en-US" sz="1700" dirty="0"/>
          </a:p>
        </p:txBody>
      </p:sp>
      <p:sp>
        <p:nvSpPr>
          <p:cNvPr id="20" name="Text 8"/>
          <p:cNvSpPr txBox="1"/>
          <p:nvPr/>
        </p:nvSpPr>
        <p:spPr>
          <a:xfrm>
            <a:off x="6414050" y="5253200"/>
            <a:ext cx="52806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7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Вовка не боится сделать правильный выбор, даже если нужно усилие. Он показывает, что доброта требует характера и внутренней силы, а не только хорошего настроения.
</a:t>
            </a:r>
            <a:endParaRPr lang="en-US" sz="1477" dirty="0"/>
          </a:p>
        </p:txBody>
      </p:sp>
      <p:sp>
        <p:nvSpPr>
          <p:cNvPr id="21" name="Text 9"/>
          <p:cNvSpPr txBox="1"/>
          <p:nvPr/>
        </p:nvSpPr>
        <p:spPr>
          <a:xfrm>
            <a:off x="7068875" y="4565125"/>
            <a:ext cx="4625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Смелость
</a:t>
            </a:r>
            <a:endParaRPr lang="en-US" sz="1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157022"/>
            <a:ext cx="3681600" cy="248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8975" y="1157022"/>
            <a:ext cx="3681600" cy="248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6150" y="1157022"/>
            <a:ext cx="3681600" cy="24879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Вовка видит, что одноклассник волнуется перед ответом, и тихо подсказывает нужное слово или поддерживает взглядом. После этого ребёнку уже не так страшно, а весь класс словно дышит спокойнее. В такой сцене особенно хорошо заметна его внимательность.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5057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доски становится легче
</a:t>
            </a:r>
            <a:endParaRPr lang="en-US" sz="2000" dirty="0"/>
          </a:p>
        </p:txBody>
      </p:sp>
      <p:sp>
        <p:nvSpPr>
          <p:cNvPr id="12" name="Text 3"/>
          <p:cNvSpPr txBox="1"/>
          <p:nvPr/>
        </p:nvSpPr>
        <p:spPr>
          <a:xfrm>
            <a:off x="424882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перемене кто-то уронил карандаш, у кого-то не хватает ластика, а кто-то не успевает собрать тетради. Вовка помогает быстро и просто, без лишних разговоров. Из-за этого даже шумная перемена кажется дружелюбнее.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24882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Перемена без ссор
</a:t>
            </a:r>
            <a:endParaRPr lang="en-US" sz="2000" dirty="0"/>
          </a:p>
        </p:txBody>
      </p:sp>
      <p:sp>
        <p:nvSpPr>
          <p:cNvPr id="14" name="Text 5"/>
          <p:cNvSpPr txBox="1"/>
          <p:nvPr/>
        </p:nvSpPr>
        <p:spPr>
          <a:xfrm>
            <a:off x="8036000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ребята выполняют задание вместе, Вовка не тянет одеяло на себя. Он делится идеями, слушает других и помогает тем, кто чуть-чуть отстал. Так работа идёт быстрее, а в группе сохраняется хорошее настроение.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8036000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 паре или группе
</a:t>
            </a:r>
            <a:endParaRPr lang="en-US" sz="2000" dirty="0"/>
          </a:p>
        </p:txBody>
      </p:sp>
      <p:sp>
        <p:nvSpPr>
          <p:cNvPr id="16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дела в школьной жизни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добрым быть не всегда легко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1294925" y="2513800"/>
            <a:ext cx="3169200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хочется промолчать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проще пройти мимо, чем заметить чужую трудность. Ребёнок может подумать только о себе и не сразу решиться на добрый поступок.
</a:t>
            </a:r>
            <a:endParaRPr lang="en-US" sz="1700" dirty="0"/>
          </a:p>
        </p:txBody>
      </p:sp>
      <p:sp>
        <p:nvSpPr>
          <p:cNvPr id="9" name="Text 2"/>
          <p:cNvSpPr txBox="1"/>
          <p:nvPr/>
        </p:nvSpPr>
        <p:spPr>
          <a:xfrm>
            <a:off x="2846725" y="4977950"/>
            <a:ext cx="3169200" cy="11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3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выбор
</a:t>
            </a:r>
            <a:pPr algn="l" indent="0" marL="0">
              <a:lnSpc>
                <a:spcPct val="115000"/>
              </a:lnSpc>
              <a:buNone/>
            </a:pPr>
            <a:r>
              <a:rPr lang="en-US" sz="671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47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Вовка показывает, что доброта начинается с внутреннего решения. Нужно остановиться, посмотреть на ситуацию и понять, как можно помочь по-настоящему.
</a:t>
            </a:r>
            <a:endParaRPr lang="en-US" sz="1630" dirty="0"/>
          </a:p>
        </p:txBody>
      </p:sp>
      <p:sp>
        <p:nvSpPr>
          <p:cNvPr id="10" name="Text 3"/>
          <p:cNvSpPr txBox="1"/>
          <p:nvPr/>
        </p:nvSpPr>
        <p:spPr>
          <a:xfrm>
            <a:off x="6308925" y="3869025"/>
            <a:ext cx="3169200" cy="11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Требуется маленькое усилие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помочь, приходится уступить, поделиться или сказать тёплые слова. Это не всегда удобно, но именно так рождается настоящий добрый поступок.
</a:t>
            </a:r>
            <a:endParaRPr lang="en-US" sz="1700" dirty="0"/>
          </a:p>
        </p:txBody>
      </p:sp>
      <p:sp>
        <p:nvSpPr>
          <p:cNvPr id="11" name="Text 4"/>
          <p:cNvSpPr txBox="1"/>
          <p:nvPr/>
        </p:nvSpPr>
        <p:spPr>
          <a:xfrm>
            <a:off x="8423100" y="2208150"/>
            <a:ext cx="3016800" cy="11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2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Возникает хороший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651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помощь оказывается вовремя, другому человеку становится легче. А сам Вовка видит, что доброта делает день светлее без всякой награды.
</a:t>
            </a:r>
            <a:endParaRPr lang="en-US" sz="1582" dirty="0"/>
          </a:p>
        </p:txBody>
      </p:sp>
      <p:sp>
        <p:nvSpPr>
          <p:cNvPr id="12" name="Text 5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героя к доброму делу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из наблюдения за чужой трудностью рождается помощь и благодарность.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33425" y="2363600"/>
            <a:ext cx="43050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живой и понятный образ помогает младшим школьникам быстрее узнать в герое обычного доброго ребёнка с ошибками, шутками и заботой о других.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644525" y="4674150"/>
            <a:ext cx="4918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581075" y="2363600"/>
            <a:ext cx="47736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93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120004"/>
              </a:lnSpc>
              <a:buNone/>
            </a:pPr>
            <a:r>
              <a:rPr lang="en-US" sz="982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965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становится ближе детям, когда он не кажется идеальным, а выглядит живым и настоящим.
</a:t>
            </a:r>
            <a:endParaRPr lang="en-US" sz="393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57088" y="2521323"/>
            <a:ext cx="1877700" cy="18153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62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Вовка выглядит просто и по-доброму: аккуратная школьная одежда, открытая поза, мягкая улыбка. Такой образ сразу вызывает доверие и ощущение спокойствия у зрителя.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84037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Светлые оттенки, тёплый фон и добрые глаза усиливают впечатление уюта. Внешность героя подчёркивает его характер: он кажется надёжным, приветливым и готовым помочь.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образ доброго героя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37350" y="3229425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показывает, что вежливость, честность и умение делиться делают отношения между детьми спокойнее. Добрые слова и поступки помогают дружбе крепнуть каждый день.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34072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напоминает, что доброта требует смелости и терпения. Иногда нужно преодолеть собственное неудобство, но именно так человек становится по-настоящему сильным и надёжным.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87667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учит замечать тех, кому трудно, и не отворачиваться от чужой беды. Даже небольшая помощь становится важным шагом, если рядом нужен добрый человек.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образ Вовки
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дела дома и в школе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доброта проявляется в обычных делах и дома, и в классе.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400" y="1635025"/>
            <a:ext cx="316800" cy="31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400" y="2686430"/>
            <a:ext cx="316800" cy="2534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3400" y="3674475"/>
            <a:ext cx="316800" cy="316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3400" y="4694200"/>
            <a:ext cx="316800" cy="316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33400" y="5731525"/>
            <a:ext cx="316800" cy="2816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4" name="Text 1"/>
          <p:cNvSpPr txBox="1"/>
          <p:nvPr/>
        </p:nvSpPr>
        <p:spPr>
          <a:xfrm>
            <a:off x="450575" y="487150"/>
            <a:ext cx="10933500" cy="63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подходят Вовке
</a:t>
            </a:r>
            <a:endParaRPr lang="en-US" sz="3200" dirty="0"/>
          </a:p>
        </p:txBody>
      </p:sp>
      <p:sp>
        <p:nvSpPr>
          <p:cNvPr id="15" name="Text 2"/>
          <p:cNvSpPr txBox="1"/>
          <p:nvPr/>
        </p:nvSpPr>
        <p:spPr>
          <a:xfrm>
            <a:off x="1535150" y="1435525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Отзывчивый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быстро замечает, когда кому-то нужна поддержка, и старается откликнуться без лишних слов. Такой герой умеет видеть не только себя, но и людей рядом.
</a:t>
            </a:r>
            <a:endParaRPr lang="en-US" sz="1500" dirty="0"/>
          </a:p>
        </p:txBody>
      </p:sp>
      <p:sp>
        <p:nvSpPr>
          <p:cNvPr id="16" name="Text 3"/>
          <p:cNvSpPr txBox="1"/>
          <p:nvPr/>
        </p:nvSpPr>
        <p:spPr>
          <a:xfrm>
            <a:off x="1535150" y="24552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Заботливый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Вовка помогает спокойно и без громких обещаний: поделится, подскажет, поддержит. Его забота заметна в простых делах, которые делают день легче и теплее.
</a:t>
            </a:r>
            <a:endParaRPr lang="en-US" sz="1500" dirty="0"/>
          </a:p>
        </p:txBody>
      </p:sp>
      <p:sp>
        <p:nvSpPr>
          <p:cNvPr id="17" name="Text 4"/>
          <p:cNvSpPr txBox="1"/>
          <p:nvPr/>
        </p:nvSpPr>
        <p:spPr>
          <a:xfrm>
            <a:off x="1535150" y="3474975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Честный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не скрывает ошибку и старается поступать правильно. Честность помогает ему заслужить доверие друзей и показывает, что доброта начинается с правды.
</a:t>
            </a:r>
            <a:endParaRPr lang="en-US" sz="1500" dirty="0"/>
          </a:p>
        </p:txBody>
      </p:sp>
      <p:sp>
        <p:nvSpPr>
          <p:cNvPr id="18" name="Text 5"/>
          <p:cNvSpPr txBox="1"/>
          <p:nvPr/>
        </p:nvSpPr>
        <p:spPr>
          <a:xfrm>
            <a:off x="1535150" y="449470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Смелый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быть добрым непросто, но Вовка не боится выбрать правильный поступок. Его смелость тихая, зато очень важная: она помогает сделать шаг навстречу другому.
</a:t>
            </a:r>
            <a:endParaRPr lang="en-US" sz="1500" dirty="0"/>
          </a:p>
        </p:txBody>
      </p:sp>
      <p:sp>
        <p:nvSpPr>
          <p:cNvPr id="19" name="Text 6"/>
          <p:cNvSpPr txBox="1"/>
          <p:nvPr/>
        </p:nvSpPr>
        <p:spPr>
          <a:xfrm>
            <a:off x="1535150" y="5514425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Внимательный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умеет замечать настроение людей, их трудности и маленькие просьбы. Внимательность делает его поведение тёплым и по-настоящему дружелюбным.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725" y="1237466"/>
            <a:ext cx="5486400" cy="323611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1850" y="1237466"/>
            <a:ext cx="5486400" cy="323611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50575" y="5242625"/>
            <a:ext cx="55275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шумит перемена, а Вовка замечает, что товарищ стоит в стороне с грустным лицом. Он подходит, делится карандашом и предлагает поиграть вместе. Сразу становится светлее, будто из-за туч выглянуло солнце.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53134" y="4631700"/>
            <a:ext cx="55224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перемена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6181700" y="5242625"/>
            <a:ext cx="55275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тихо шуршат тетради, и вдруг кто-то не может справиться с заданием. Вовка наклоняется, спокойно объясняет и улыбается так, что тревога исчезает. Вокруг чувствуется дружба, уют и немного весёлого оживления.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184259" y="4631700"/>
            <a:ext cx="55224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школьный день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истории о Вовке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образа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1175750" y="1653729"/>
            <a:ext cx="5073300" cy="13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Вовка попадает в привычную школьную ситуацию, где рядом есть друзья, просьбы и маленькие трудности. Именно в таких моментах особенно заметна доброта.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2463550" y="3300051"/>
            <a:ext cx="5073300" cy="13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выбор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помогает, уступает или говорит тёплое слово. Такой поступок не требует подвигов, но сразу делает общение спокойнее и приятнее.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3748500" y="4970836"/>
            <a:ext cx="5073300" cy="13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итог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доброго дела день меняется к лучшему и для другого человека, и для самого Вовки. Так герой напоминает: доброта живёт в простых поступках.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30325" y="2826433"/>
            <a:ext cx="6353700" cy="26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Вовка напоминает, что доброта начинается с маленького шага: помочь, поддержать, не пройти мимо. Именно такие поступки делают человека по-настоящему тёплым и сильным.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30325" y="664450"/>
            <a:ext cx="8943900" cy="12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Вовка — доброта в действии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2026-05-24T06:13:22Z</dcterms:created>
  <dcterms:modified xsi:type="dcterms:W3CDTF">2026-05-24T06:13:22Z</dcterms:modified>
</cp:coreProperties>
</file>