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slideLayout" Target="../slideLayouts/slideLayout1.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jpe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9" Type="http://schemas.openxmlformats.org/officeDocument/2006/relationships/image" Target="../media/image-4-9.png"/><Relationship Id="rId10" Type="http://schemas.openxmlformats.org/officeDocument/2006/relationships/slideLayout" Target="../slideLayouts/slideLayout1.xml"/><Relationship Id="rId11"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slideLayout" Target="../slideLayouts/slideLayout1.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slideLayout" Target="../slideLayouts/slideLayout1.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jpeg"/><Relationship Id="rId4" Type="http://schemas.openxmlformats.org/officeDocument/2006/relationships/image" Target="../media/image-9-4.jpeg"/><Relationship Id="rId5" Type="http://schemas.openxmlformats.org/officeDocument/2006/relationships/image" Target="../media/image-9-5.jpe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slideLayout" Target="../slideLayouts/slideLayout1.xml"/><Relationship Id="rId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slideLayout" Target="../slideLayouts/slideLayout1.xml"/><Relationship Id="rId9"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jpeg"/><Relationship Id="rId4" Type="http://schemas.openxmlformats.org/officeDocument/2006/relationships/image" Target="../media/image-14-4.jpeg"/><Relationship Id="rId5" Type="http://schemas.openxmlformats.org/officeDocument/2006/relationships/image" Target="../media/image-14-5.jpeg"/><Relationship Id="rId6" Type="http://schemas.openxmlformats.org/officeDocument/2006/relationships/image" Target="../media/image-14-6.png"/><Relationship Id="rId7" Type="http://schemas.openxmlformats.org/officeDocument/2006/relationships/slideLayout" Target="../slideLayouts/slideLayout1.xml"/><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1.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slideLayout" Target="../slideLayouts/slideLayout1.xml"/><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jpe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image" Target="../media/image-17-8.png"/><Relationship Id="rId9" Type="http://schemas.openxmlformats.org/officeDocument/2006/relationships/slideLayout" Target="../slideLayouts/slideLayout1.xml"/><Relationship Id="rId10"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slideLayout" Target="../slideLayouts/slideLayout1.xml"/><Relationship Id="rId6"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image" Target="../media/image-19-7.png"/><Relationship Id="rId8" Type="http://schemas.openxmlformats.org/officeDocument/2006/relationships/slideLayout" Target="../slideLayouts/slideLayout1.xml"/><Relationship Id="rId9"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93700" y="2731509"/>
            <a:ext cx="8082300" cy="2012682"/>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737600" y="175333"/>
            <a:ext cx="2383500" cy="411900"/>
          </a:xfrm>
          <a:prstGeom prst="rect">
            <a:avLst/>
          </a:prstGeom>
          <a:noFill/>
          <a:ln/>
        </p:spPr>
        <p:txBody>
          <a:bodyPr wrap="square" lIns="0" tIns="0" rIns="0" bIns="0" rtlCol="0" anchor="ctr"/>
          <a:lstStyle/>
          <a:p>
            <a:pPr algn="ctr" indent="0" marL="0">
              <a:lnSpc>
                <a:spcPct val="100000"/>
              </a:lnSpc>
              <a:buNone/>
            </a:pPr>
            <a:r>
              <a:rPr lang="en-US" sz="1600" dirty="0">
                <a:solidFill>
                  <a:srgbClr val="FFFFFF"/>
                </a:solidFill>
                <a:latin typeface="Arial" pitchFamily="34" charset="0"/>
                <a:ea typeface="Arial" pitchFamily="34" charset="-122"/>
                <a:cs typeface="Arial" pitchFamily="34" charset="-120"/>
              </a:rPr>
              <a:t>
</a:t>
            </a:r>
            <a:endParaRPr lang="en-US" sz="1600" dirty="0"/>
          </a:p>
        </p:txBody>
      </p:sp>
      <p:sp>
        <p:nvSpPr>
          <p:cNvPr id="7" name="Text 1"/>
          <p:cNvSpPr txBox="1"/>
          <p:nvPr/>
        </p:nvSpPr>
        <p:spPr>
          <a:xfrm>
            <a:off x="724500" y="815850"/>
            <a:ext cx="7695000" cy="2016000"/>
          </a:xfrm>
          <a:prstGeom prst="rect">
            <a:avLst/>
          </a:prstGeom>
          <a:noFill/>
          <a:ln/>
        </p:spPr>
        <p:txBody>
          <a:bodyPr wrap="square" lIns="0" tIns="0" rIns="0" bIns="0" rtlCol="0" anchor="t"/>
          <a:lstStyle/>
          <a:p>
            <a:pPr algn="ctr" indent="0" marL="0">
              <a:lnSpc>
                <a:spcPct val="90000"/>
              </a:lnSpc>
              <a:buNone/>
            </a:pPr>
            <a:r>
              <a:rPr lang="en-US" sz="3800" b="1" dirty="0">
                <a:solidFill>
                  <a:srgbClr val="FFFFFF"/>
                </a:solidFill>
                <a:latin typeface="Arial" pitchFamily="34" charset="0"/>
                <a:ea typeface="Arial" pitchFamily="34" charset="-122"/>
                <a:cs typeface="Arial" pitchFamily="34" charset="-120"/>
              </a:rPr>
              <a:t>Customs and Traditions
</a:t>
            </a:r>
            <a:pPr algn="ctr" indent="0" marL="0">
              <a:lnSpc>
                <a:spcPct val="100000"/>
              </a:lnSpc>
              <a:buNone/>
            </a:pPr>
            <a:r>
              <a:rPr lang="en-US" sz="1800"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800" dirty="0">
                <a:solidFill>
                  <a:srgbClr val="FFFFFF"/>
                </a:solidFill>
                <a:latin typeface="Arial" pitchFamily="34" charset="0"/>
                <a:ea typeface="Arial" pitchFamily="34" charset="-122"/>
                <a:cs typeface="Arial" pitchFamily="34" charset="-120"/>
              </a:rPr>
              <a:t>Обычаи и традиции в языке и жизни
</a:t>
            </a:r>
            <a:endParaRPr lang="en-US" sz="3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334" y="-8450"/>
            <a:ext cx="4085332"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3403000" y="360000"/>
            <a:ext cx="5383200" cy="1448400"/>
          </a:xfrm>
          <a:prstGeom prst="rect">
            <a:avLst/>
          </a:prstGeom>
          <a:noFill/>
          <a:ln/>
        </p:spPr>
        <p:txBody>
          <a:bodyPr wrap="square" lIns="0" tIns="0" rIns="0" bIns="0" rtlCol="0" anchor="ctr"/>
          <a:lstStyle/>
          <a:p>
            <a:pPr algn="l" indent="0" marL="0">
              <a:lnSpc>
                <a:spcPct val="80000"/>
              </a:lnSpc>
              <a:buNone/>
            </a:pPr>
            <a:r>
              <a:rPr lang="en-US" sz="3800" b="1" dirty="0">
                <a:solidFill>
                  <a:srgbClr val="000000"/>
                </a:solidFill>
                <a:latin typeface="Arial" pitchFamily="34" charset="0"/>
                <a:ea typeface="Arial" pitchFamily="34" charset="-122"/>
                <a:cs typeface="Arial" pitchFamily="34" charset="-120"/>
              </a:rPr>
              <a:t>Почему эта тема важна
</a:t>
            </a:r>
            <a:endParaRPr lang="en-US" sz="3800" dirty="0"/>
          </a:p>
        </p:txBody>
      </p:sp>
      <p:sp>
        <p:nvSpPr>
          <p:cNvPr id="5" name="Text 1"/>
          <p:cNvSpPr txBox="1"/>
          <p:nvPr/>
        </p:nvSpPr>
        <p:spPr>
          <a:xfrm>
            <a:off x="4574100" y="1988425"/>
            <a:ext cx="3971700" cy="2692200"/>
          </a:xfrm>
          <a:prstGeom prst="rect">
            <a:avLst/>
          </a:prstGeom>
          <a:noFill/>
          <a:ln/>
        </p:spPr>
        <p:txBody>
          <a:bodyPr wrap="square" lIns="0" tIns="0" rIns="0" bIns="0" rtlCol="0" anchor="ctr"/>
          <a:lstStyle/>
          <a:p>
            <a:pPr algn="l" indent="0" marL="0">
              <a:lnSpc>
                <a:spcPct val="90000"/>
              </a:lnSpc>
              <a:buNone/>
            </a:pPr>
            <a:r>
              <a:rPr lang="en-US" sz="1700" dirty="0">
                <a:solidFill>
                  <a:srgbClr val="000000"/>
                </a:solidFill>
                <a:latin typeface="Arial" pitchFamily="34" charset="0"/>
                <a:ea typeface="Arial" pitchFamily="34" charset="-122"/>
                <a:cs typeface="Arial" pitchFamily="34" charset="-120"/>
              </a:rPr>
              <a:t>Тема помогает расширять словарь по семье, школе, праздникам, культуре и правилам вежливости. Она связана с реальной жизнью: от семейных ужинов до национальных праздников и школьных мероприятий.
</a:t>
            </a:r>
            <a:endParaRPr lang="en-US" sz="1700" dirty="0"/>
          </a:p>
        </p:txBody>
      </p:sp>
      <p:sp>
        <p:nvSpPr>
          <p:cNvPr id="6" name="Text 2"/>
          <p:cNvSpPr txBox="1"/>
          <p:nvPr/>
        </p:nvSpPr>
        <p:spPr>
          <a:xfrm>
            <a:off x="8786050" y="4781050"/>
            <a:ext cx="358200" cy="362400"/>
          </a:xfrm>
          <a:prstGeom prst="rect">
            <a:avLst/>
          </a:prstGeom>
          <a:noFill/>
          <a:ln/>
        </p:spPr>
        <p:txBody>
          <a:bodyPr wrap="square" lIns="0" tIns="0" rIns="0" bIns="0" rtlCol="0" anchor="ctr"/>
          <a:lstStyle/>
          <a:p>
            <a:pPr algn="ctr" indent="0" marL="0">
              <a:lnSpc>
                <a:spcPct val="100000"/>
              </a:lnSpc>
              <a:buNone/>
            </a:pPr>
            <a:r>
              <a:rPr lang="en-US" sz="1000" b="1" dirty="0">
                <a:solidFill>
                  <a:srgbClr val="FFFFFF"/>
                </a:solidFill>
                <a:latin typeface="Arial" pitchFamily="34" charset="0"/>
                <a:ea typeface="Arial" pitchFamily="34" charset="-122"/>
                <a:cs typeface="Arial"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60725" y="1651983"/>
            <a:ext cx="431700" cy="383733"/>
          </a:xfrm>
          <a:prstGeom prst="rect">
            <a:avLst/>
          </a:prstGeom>
        </p:spPr>
      </p:pic>
      <p:pic>
        <p:nvPicPr>
          <p:cNvPr id="5" name="Image 3" descr="preencoded.png">    </p:cNvPr>
          <p:cNvPicPr>
            <a:picLocks noChangeAspect="1"/>
          </p:cNvPicPr>
          <p:nvPr/>
        </p:nvPicPr>
        <p:blipFill>
          <a:blip r:embed="rId4"/>
          <a:stretch>
            <a:fillRect/>
          </a:stretch>
        </p:blipFill>
        <p:spPr>
          <a:xfrm>
            <a:off x="3243988" y="1671170"/>
            <a:ext cx="431700" cy="345360"/>
          </a:xfrm>
          <a:prstGeom prst="rect">
            <a:avLst/>
          </a:prstGeom>
        </p:spPr>
      </p:pic>
      <p:pic>
        <p:nvPicPr>
          <p:cNvPr id="6" name="Image 4" descr="preencoded.png">    </p:cNvPr>
          <p:cNvPicPr>
            <a:picLocks noChangeAspect="1"/>
          </p:cNvPicPr>
          <p:nvPr/>
        </p:nvPicPr>
        <p:blipFill>
          <a:blip r:embed="rId5"/>
          <a:stretch>
            <a:fillRect/>
          </a:stretch>
        </p:blipFill>
        <p:spPr>
          <a:xfrm>
            <a:off x="6143994" y="1630850"/>
            <a:ext cx="426000" cy="426000"/>
          </a:xfrm>
          <a:prstGeom prst="rect">
            <a:avLst/>
          </a:prstGeom>
        </p:spPr>
      </p:pic>
      <p:pic>
        <p:nvPicPr>
          <p:cNvPr id="7" name="Image 5" descr="preencoded.png">    </p:cNvPr>
          <p:cNvPicPr>
            <a:picLocks noChangeAspect="1"/>
          </p:cNvPicPr>
          <p:nvPr/>
        </p:nvPicPr>
        <p:blipFill>
          <a:blip r:embed="rId6"/>
          <a:stretch>
            <a:fillRect/>
          </a:stretch>
        </p:blipFill>
        <p:spPr>
          <a:xfrm>
            <a:off x="4504977" y="3382750"/>
            <a:ext cx="426000" cy="426000"/>
          </a:xfrm>
          <a:prstGeom prst="rect">
            <a:avLst/>
          </a:prstGeom>
        </p:spPr>
      </p:pic>
      <p:pic>
        <p:nvPicPr>
          <p:cNvPr id="8" name="Image 6" descr="preencoded.png">    </p:cNvPr>
          <p:cNvPicPr>
            <a:picLocks noChangeAspect="1"/>
          </p:cNvPicPr>
          <p:nvPr/>
        </p:nvPicPr>
        <p:blipFill>
          <a:blip r:embed="rId7"/>
          <a:stretch>
            <a:fillRect/>
          </a:stretch>
        </p:blipFill>
        <p:spPr>
          <a:xfrm>
            <a:off x="1647398" y="3382750"/>
            <a:ext cx="372750" cy="426000"/>
          </a:xfrm>
          <a:prstGeom prst="rect">
            <a:avLst/>
          </a:prstGeom>
        </p:spPr>
      </p:pic>
      <p:sp>
        <p:nvSpPr>
          <p:cNvPr id="9" name="Text 0"/>
          <p:cNvSpPr txBox="1"/>
          <p:nvPr/>
        </p:nvSpPr>
        <p:spPr>
          <a:xfrm>
            <a:off x="8786050" y="4781050"/>
            <a:ext cx="358200" cy="362400"/>
          </a:xfrm>
          <a:prstGeom prst="rect">
            <a:avLst/>
          </a:prstGeom>
          <a:noFill/>
          <a:ln/>
        </p:spPr>
        <p:txBody>
          <a:bodyPr wrap="square" lIns="0" tIns="0" rIns="0" bIns="0" rtlCol="0" anchor="ctr"/>
          <a:lstStyle/>
          <a:p>
            <a:pPr algn="ctr" indent="0" marL="0">
              <a:lnSpc>
                <a:spcPct val="100000"/>
              </a:lnSpc>
              <a:buNone/>
            </a:pPr>
            <a:r>
              <a:rPr lang="en-US" sz="1000" b="1" dirty="0">
                <a:solidFill>
                  <a:srgbClr val="FFFFFF"/>
                </a:solidFill>
                <a:latin typeface="Arial" pitchFamily="34" charset="0"/>
                <a:ea typeface="Arial" pitchFamily="34" charset="-122"/>
                <a:cs typeface="Arial" pitchFamily="34" charset="-120"/>
              </a:rPr>
              <a:t>3</a:t>
            </a:r>
            <a:endParaRPr lang="en-US" sz="1000" dirty="0"/>
          </a:p>
        </p:txBody>
      </p:sp>
      <p:sp>
        <p:nvSpPr>
          <p:cNvPr id="10" name="Text 1"/>
          <p:cNvSpPr txBox="1"/>
          <p:nvPr/>
        </p:nvSpPr>
        <p:spPr>
          <a:xfrm>
            <a:off x="360325" y="360000"/>
            <a:ext cx="8425800" cy="1117500"/>
          </a:xfrm>
          <a:prstGeom prst="rect">
            <a:avLst/>
          </a:prstGeom>
          <a:noFill/>
          <a:ln/>
        </p:spPr>
        <p:txBody>
          <a:bodyPr wrap="square" lIns="0" tIns="0" rIns="0" bIns="0" rtlCol="0" anchor="ctr"/>
          <a:lstStyle/>
          <a:p>
            <a:pPr algn="l" indent="0" marL="0">
              <a:lnSpc>
                <a:spcPct val="80000"/>
              </a:lnSpc>
              <a:buNone/>
            </a:pPr>
            <a:r>
              <a:rPr lang="en-US" sz="3800" b="1" dirty="0">
                <a:solidFill>
                  <a:srgbClr val="DBFE01"/>
                </a:solidFill>
                <a:latin typeface="Arial" pitchFamily="34" charset="0"/>
                <a:ea typeface="Arial" pitchFamily="34" charset="-122"/>
                <a:cs typeface="Arial" pitchFamily="34" charset="-120"/>
              </a:rPr>
              <a:t>Key vocabulary: основные слова по теме
</a:t>
            </a:r>
            <a:endParaRPr lang="en-US" sz="3800" dirty="0"/>
          </a:p>
        </p:txBody>
      </p:sp>
      <p:sp>
        <p:nvSpPr>
          <p:cNvPr id="11" name="Text 2"/>
          <p:cNvSpPr txBox="1"/>
          <p:nvPr/>
        </p:nvSpPr>
        <p:spPr>
          <a:xfrm>
            <a:off x="549500" y="2099750"/>
            <a:ext cx="2305800" cy="793800"/>
          </a:xfrm>
          <a:prstGeom prst="rect">
            <a:avLst/>
          </a:prstGeom>
          <a:noFill/>
          <a:ln/>
        </p:spPr>
        <p:txBody>
          <a:bodyPr wrap="square" lIns="0" tIns="0" rIns="0" bIns="0" rtlCol="0" anchor="t"/>
          <a:lstStyle/>
          <a:p>
            <a:pPr algn="l" indent="0" marL="0">
              <a:lnSpc>
                <a:spcPct val="80000"/>
              </a:lnSpc>
              <a:buNone/>
            </a:pPr>
            <a:r>
              <a:rPr lang="en-US" sz="1100" dirty="0">
                <a:solidFill>
                  <a:srgbClr val="FFFFFF"/>
                </a:solidFill>
                <a:latin typeface="Arial" pitchFamily="34" charset="0"/>
                <a:ea typeface="Arial" pitchFamily="34" charset="-122"/>
                <a:cs typeface="Arial" pitchFamily="34" charset="-120"/>
              </a:rPr>
              <a:t>Custom describes a usual way of behaving in a group or country. We can speak about a local custom, a family custom, or a polite custom that people follow every day.
</a:t>
            </a:r>
            <a:endParaRPr lang="en-US" sz="1100" dirty="0"/>
          </a:p>
        </p:txBody>
      </p:sp>
      <p:sp>
        <p:nvSpPr>
          <p:cNvPr id="12" name="Text 3"/>
          <p:cNvSpPr txBox="1"/>
          <p:nvPr/>
        </p:nvSpPr>
        <p:spPr>
          <a:xfrm>
            <a:off x="851550" y="1713950"/>
            <a:ext cx="1759500" cy="362400"/>
          </a:xfrm>
          <a:prstGeom prst="rect">
            <a:avLst/>
          </a:prstGeom>
          <a:noFill/>
          <a:ln/>
        </p:spPr>
        <p:txBody>
          <a:bodyPr wrap="square" lIns="0" tIns="0" rIns="0" bIns="0" rtlCol="0" anchor="ctr"/>
          <a:lstStyle/>
          <a:p>
            <a:pPr algn="l" indent="0" marL="0">
              <a:lnSpc>
                <a:spcPct val="90000"/>
              </a:lnSpc>
              <a:buNone/>
            </a:pPr>
            <a:r>
              <a:rPr lang="en-US" sz="1400" b="1" dirty="0">
                <a:solidFill>
                  <a:srgbClr val="FF00B6"/>
                </a:solidFill>
                <a:latin typeface="Arial" pitchFamily="34" charset="0"/>
                <a:ea typeface="Arial" pitchFamily="34" charset="-122"/>
                <a:cs typeface="Arial" pitchFamily="34" charset="-120"/>
              </a:rPr>
              <a:t>Custom — обычай
</a:t>
            </a:r>
            <a:endParaRPr lang="en-US" sz="1400" dirty="0"/>
          </a:p>
        </p:txBody>
      </p:sp>
      <p:sp>
        <p:nvSpPr>
          <p:cNvPr id="13" name="Text 4"/>
          <p:cNvSpPr txBox="1"/>
          <p:nvPr/>
        </p:nvSpPr>
        <p:spPr>
          <a:xfrm>
            <a:off x="3432763" y="2099750"/>
            <a:ext cx="2305800" cy="793800"/>
          </a:xfrm>
          <a:prstGeom prst="rect">
            <a:avLst/>
          </a:prstGeom>
          <a:noFill/>
          <a:ln/>
        </p:spPr>
        <p:txBody>
          <a:bodyPr wrap="square" lIns="0" tIns="0" rIns="0" bIns="0" rtlCol="0" anchor="t"/>
          <a:lstStyle/>
          <a:p>
            <a:pPr algn="l" indent="0" marL="0">
              <a:lnSpc>
                <a:spcPct val="80000"/>
              </a:lnSpc>
              <a:buNone/>
            </a:pPr>
            <a:r>
              <a:rPr lang="en-US" sz="1100" dirty="0">
                <a:solidFill>
                  <a:srgbClr val="FFFFFF"/>
                </a:solidFill>
                <a:latin typeface="Arial" pitchFamily="34" charset="0"/>
                <a:ea typeface="Arial" pitchFamily="34" charset="-122"/>
                <a:cs typeface="Arial" pitchFamily="34" charset="-120"/>
              </a:rPr>
              <a:t>Tradition is something passed from older to younger generations. A family tradition or school tradition often repeats every year and helps people feel connected, remembered, and part of the same community.
</a:t>
            </a:r>
            <a:endParaRPr lang="en-US" sz="1100" dirty="0"/>
          </a:p>
        </p:txBody>
      </p:sp>
      <p:sp>
        <p:nvSpPr>
          <p:cNvPr id="14" name="Text 5"/>
          <p:cNvSpPr txBox="1"/>
          <p:nvPr/>
        </p:nvSpPr>
        <p:spPr>
          <a:xfrm>
            <a:off x="3734827" y="1713950"/>
            <a:ext cx="1958100" cy="362400"/>
          </a:xfrm>
          <a:prstGeom prst="rect">
            <a:avLst/>
          </a:prstGeom>
          <a:noFill/>
          <a:ln/>
        </p:spPr>
        <p:txBody>
          <a:bodyPr wrap="square" lIns="0" tIns="0" rIns="0" bIns="0" rtlCol="0" anchor="ctr"/>
          <a:lstStyle/>
          <a:p>
            <a:pPr algn="l" indent="0" marL="0">
              <a:lnSpc>
                <a:spcPct val="90000"/>
              </a:lnSpc>
              <a:buNone/>
            </a:pPr>
            <a:r>
              <a:rPr lang="en-US" sz="1400" b="1" dirty="0">
                <a:solidFill>
                  <a:srgbClr val="FF00B6"/>
                </a:solidFill>
                <a:latin typeface="Arial" pitchFamily="34" charset="0"/>
                <a:ea typeface="Arial" pitchFamily="34" charset="-122"/>
                <a:cs typeface="Arial" pitchFamily="34" charset="-120"/>
              </a:rPr>
              <a:t>Tradition — традиция
</a:t>
            </a:r>
            <a:endParaRPr lang="en-US" sz="1400" dirty="0"/>
          </a:p>
        </p:txBody>
      </p:sp>
      <p:sp>
        <p:nvSpPr>
          <p:cNvPr id="15" name="Text 6"/>
          <p:cNvSpPr txBox="1"/>
          <p:nvPr/>
        </p:nvSpPr>
        <p:spPr>
          <a:xfrm>
            <a:off x="6329919" y="2099750"/>
            <a:ext cx="2305800" cy="793800"/>
          </a:xfrm>
          <a:prstGeom prst="rect">
            <a:avLst/>
          </a:prstGeom>
          <a:noFill/>
          <a:ln/>
        </p:spPr>
        <p:txBody>
          <a:bodyPr wrap="square" lIns="0" tIns="0" rIns="0" bIns="0" rtlCol="0" anchor="t"/>
          <a:lstStyle/>
          <a:p>
            <a:pPr algn="l" indent="0" marL="0">
              <a:lnSpc>
                <a:spcPct val="80000"/>
              </a:lnSpc>
              <a:buNone/>
            </a:pPr>
            <a:r>
              <a:rPr lang="en-US" sz="1100" dirty="0">
                <a:solidFill>
                  <a:srgbClr val="FFFFFF"/>
                </a:solidFill>
                <a:latin typeface="Arial" pitchFamily="34" charset="0"/>
                <a:ea typeface="Arial" pitchFamily="34" charset="-122"/>
                <a:cs typeface="Arial" pitchFamily="34" charset="-120"/>
              </a:rPr>
              <a:t>Celebration means an event when people mark something important with joy. It can be a birthday, a school celebration, or a national celebration with music, greetings, decorations, and special food.
</a:t>
            </a:r>
            <a:endParaRPr lang="en-US" sz="1100" dirty="0"/>
          </a:p>
        </p:txBody>
      </p:sp>
      <p:sp>
        <p:nvSpPr>
          <p:cNvPr id="16" name="Text 7"/>
          <p:cNvSpPr txBox="1"/>
          <p:nvPr/>
        </p:nvSpPr>
        <p:spPr>
          <a:xfrm>
            <a:off x="6631976" y="1713950"/>
            <a:ext cx="1855500" cy="362400"/>
          </a:xfrm>
          <a:prstGeom prst="rect">
            <a:avLst/>
          </a:prstGeom>
          <a:noFill/>
          <a:ln/>
        </p:spPr>
        <p:txBody>
          <a:bodyPr wrap="square" lIns="0" tIns="0" rIns="0" bIns="0" rtlCol="0" anchor="ctr"/>
          <a:lstStyle/>
          <a:p>
            <a:pPr algn="l" indent="0" marL="0">
              <a:lnSpc>
                <a:spcPct val="90000"/>
              </a:lnSpc>
              <a:buNone/>
            </a:pPr>
            <a:r>
              <a:rPr lang="en-US" sz="1400" b="1" dirty="0">
                <a:solidFill>
                  <a:srgbClr val="FF00B6"/>
                </a:solidFill>
                <a:latin typeface="Arial" pitchFamily="34" charset="0"/>
                <a:ea typeface="Arial" pitchFamily="34" charset="-122"/>
                <a:cs typeface="Arial" pitchFamily="34" charset="-120"/>
              </a:rPr>
              <a:t>Celebration — празднование
</a:t>
            </a:r>
            <a:endParaRPr lang="en-US" sz="1400" dirty="0"/>
          </a:p>
        </p:txBody>
      </p:sp>
      <p:sp>
        <p:nvSpPr>
          <p:cNvPr id="17" name="Text 8"/>
          <p:cNvSpPr txBox="1"/>
          <p:nvPr/>
        </p:nvSpPr>
        <p:spPr>
          <a:xfrm>
            <a:off x="4690902" y="3851650"/>
            <a:ext cx="2305800" cy="793800"/>
          </a:xfrm>
          <a:prstGeom prst="rect">
            <a:avLst/>
          </a:prstGeom>
          <a:noFill/>
          <a:ln/>
        </p:spPr>
        <p:txBody>
          <a:bodyPr wrap="square" lIns="0" tIns="0" rIns="0" bIns="0" rtlCol="0" anchor="t"/>
          <a:lstStyle/>
          <a:p>
            <a:pPr algn="l" indent="0" marL="0">
              <a:lnSpc>
                <a:spcPct val="80000"/>
              </a:lnSpc>
              <a:buNone/>
            </a:pPr>
            <a:r>
              <a:rPr lang="en-US" sz="1100" dirty="0">
                <a:solidFill>
                  <a:srgbClr val="FFFFFF"/>
                </a:solidFill>
                <a:latin typeface="Arial" pitchFamily="34" charset="0"/>
                <a:ea typeface="Arial" pitchFamily="34" charset="-122"/>
                <a:cs typeface="Arial" pitchFamily="34" charset="-120"/>
              </a:rPr>
              <a:t>Culture, manners, and respect are closely connected with customs and traditions. These words help describe how people greet others, behave politely, and value the traditions of family, school, and country.
</a:t>
            </a:r>
            <a:endParaRPr lang="en-US" sz="1100" dirty="0"/>
          </a:p>
        </p:txBody>
      </p:sp>
      <p:sp>
        <p:nvSpPr>
          <p:cNvPr id="18" name="Text 9"/>
          <p:cNvSpPr txBox="1"/>
          <p:nvPr/>
        </p:nvSpPr>
        <p:spPr>
          <a:xfrm>
            <a:off x="4992959" y="3465850"/>
            <a:ext cx="1855500" cy="362400"/>
          </a:xfrm>
          <a:prstGeom prst="rect">
            <a:avLst/>
          </a:prstGeom>
          <a:noFill/>
          <a:ln/>
        </p:spPr>
        <p:txBody>
          <a:bodyPr wrap="square" lIns="0" tIns="0" rIns="0" bIns="0" rtlCol="0" anchor="ctr"/>
          <a:lstStyle/>
          <a:p>
            <a:pPr algn="l" indent="0" marL="0">
              <a:lnSpc>
                <a:spcPct val="90000"/>
              </a:lnSpc>
              <a:buNone/>
            </a:pPr>
            <a:r>
              <a:rPr lang="en-US" sz="1400" b="1" dirty="0">
                <a:solidFill>
                  <a:srgbClr val="FF00B6"/>
                </a:solidFill>
                <a:latin typeface="Arial" pitchFamily="34" charset="0"/>
                <a:ea typeface="Arial" pitchFamily="34" charset="-122"/>
                <a:cs typeface="Arial" pitchFamily="34" charset="-120"/>
              </a:rPr>
              <a:t>Culture и respect
</a:t>
            </a:r>
            <a:endParaRPr lang="en-US" sz="1400" dirty="0"/>
          </a:p>
        </p:txBody>
      </p:sp>
      <p:sp>
        <p:nvSpPr>
          <p:cNvPr id="19" name="Text 10"/>
          <p:cNvSpPr txBox="1"/>
          <p:nvPr/>
        </p:nvSpPr>
        <p:spPr>
          <a:xfrm>
            <a:off x="1806698" y="3851650"/>
            <a:ext cx="2305800" cy="793800"/>
          </a:xfrm>
          <a:prstGeom prst="rect">
            <a:avLst/>
          </a:prstGeom>
          <a:noFill/>
          <a:ln/>
        </p:spPr>
        <p:txBody>
          <a:bodyPr wrap="square" lIns="0" tIns="0" rIns="0" bIns="0" rtlCol="0" anchor="t"/>
          <a:lstStyle/>
          <a:p>
            <a:pPr algn="l" indent="0" marL="0">
              <a:lnSpc>
                <a:spcPct val="80000"/>
              </a:lnSpc>
              <a:buNone/>
            </a:pPr>
            <a:r>
              <a:rPr lang="en-US" sz="1100" dirty="0">
                <a:solidFill>
                  <a:srgbClr val="FFFFFF"/>
                </a:solidFill>
                <a:latin typeface="Arial" pitchFamily="34" charset="0"/>
                <a:ea typeface="Arial" pitchFamily="34" charset="-122"/>
                <a:cs typeface="Arial" pitchFamily="34" charset="-120"/>
              </a:rPr>
              <a:t>Holiday is a special day or festive period when people usually rest, meet relatives, or take part in events. In English, national holidays and school holidays are both common topics.
</a:t>
            </a:r>
            <a:endParaRPr lang="en-US" sz="1100" dirty="0"/>
          </a:p>
        </p:txBody>
      </p:sp>
      <p:sp>
        <p:nvSpPr>
          <p:cNvPr id="20" name="Text 11"/>
          <p:cNvSpPr txBox="1"/>
          <p:nvPr/>
        </p:nvSpPr>
        <p:spPr>
          <a:xfrm>
            <a:off x="2108755" y="3465850"/>
            <a:ext cx="1855500" cy="362400"/>
          </a:xfrm>
          <a:prstGeom prst="rect">
            <a:avLst/>
          </a:prstGeom>
          <a:noFill/>
          <a:ln/>
        </p:spPr>
        <p:txBody>
          <a:bodyPr wrap="square" lIns="0" tIns="0" rIns="0" bIns="0" rtlCol="0" anchor="ctr"/>
          <a:lstStyle/>
          <a:p>
            <a:pPr algn="l" indent="0" marL="0">
              <a:lnSpc>
                <a:spcPct val="90000"/>
              </a:lnSpc>
              <a:buNone/>
            </a:pPr>
            <a:r>
              <a:rPr lang="en-US" sz="1400" b="1" dirty="0">
                <a:solidFill>
                  <a:srgbClr val="FF00B6"/>
                </a:solidFill>
                <a:latin typeface="Arial" pitchFamily="34" charset="0"/>
                <a:ea typeface="Arial" pitchFamily="34" charset="-122"/>
                <a:cs typeface="Arial" pitchFamily="34" charset="-120"/>
              </a:rPr>
              <a:t>Holiday — праздник
</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517441" y="1587650"/>
            <a:ext cx="3038668" cy="30747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sp>
        <p:nvSpPr>
          <p:cNvPr id="11" name="Text 0"/>
          <p:cNvSpPr txBox="1"/>
          <p:nvPr/>
        </p:nvSpPr>
        <p:spPr>
          <a:xfrm>
            <a:off x="8786050" y="4781050"/>
            <a:ext cx="358200" cy="362400"/>
          </a:xfrm>
          <a:prstGeom prst="rect">
            <a:avLst/>
          </a:prstGeom>
          <a:noFill/>
          <a:ln/>
        </p:spPr>
        <p:txBody>
          <a:bodyPr wrap="square" lIns="0" tIns="0" rIns="0" bIns="0" rtlCol="0" anchor="ctr"/>
          <a:lstStyle/>
          <a:p>
            <a:pPr algn="ctr" indent="0" marL="0">
              <a:lnSpc>
                <a:spcPct val="100000"/>
              </a:lnSpc>
              <a:buNone/>
            </a:pPr>
            <a:r>
              <a:rPr lang="en-US" sz="1000" b="1" dirty="0">
                <a:solidFill>
                  <a:srgbClr val="FFFFFF"/>
                </a:solidFill>
                <a:latin typeface="Arial" pitchFamily="34" charset="0"/>
                <a:ea typeface="Arial" pitchFamily="34" charset="-122"/>
                <a:cs typeface="Arial" pitchFamily="34" charset="-120"/>
              </a:rPr>
              <a:t>4</a:t>
            </a:r>
            <a:endParaRPr lang="en-US" sz="1000" dirty="0"/>
          </a:p>
        </p:txBody>
      </p:sp>
      <p:sp>
        <p:nvSpPr>
          <p:cNvPr id="12" name="Text 1"/>
          <p:cNvSpPr txBox="1"/>
          <p:nvPr/>
        </p:nvSpPr>
        <p:spPr>
          <a:xfrm>
            <a:off x="359100" y="361806"/>
            <a:ext cx="8425800" cy="1117500"/>
          </a:xfrm>
          <a:prstGeom prst="rect">
            <a:avLst/>
          </a:prstGeom>
          <a:noFill/>
          <a:ln/>
        </p:spPr>
        <p:txBody>
          <a:bodyPr wrap="square" lIns="0" tIns="0" rIns="0" bIns="0" rtlCol="0" anchor="ctr"/>
          <a:lstStyle/>
          <a:p>
            <a:pPr algn="l" indent="0" marL="0">
              <a:lnSpc>
                <a:spcPct val="80000"/>
              </a:lnSpc>
              <a:buNone/>
            </a:pPr>
            <a:r>
              <a:rPr lang="en-US" sz="3800" b="1" dirty="0">
                <a:solidFill>
                  <a:srgbClr val="FFFFFF"/>
                </a:solidFill>
                <a:latin typeface="Arial" pitchFamily="34" charset="0"/>
                <a:ea typeface="Arial" pitchFamily="34" charset="-122"/>
                <a:cs typeface="Arial" pitchFamily="34" charset="-120"/>
              </a:rPr>
              <a:t>Family traditions: семейные традиции
</a:t>
            </a:r>
            <a:endParaRPr lang="en-US" sz="3800" dirty="0"/>
          </a:p>
        </p:txBody>
      </p:sp>
      <p:sp>
        <p:nvSpPr>
          <p:cNvPr id="13" name="Text 2"/>
          <p:cNvSpPr txBox="1"/>
          <p:nvPr/>
        </p:nvSpPr>
        <p:spPr>
          <a:xfrm>
            <a:off x="810000" y="4312952"/>
            <a:ext cx="4383000" cy="362400"/>
          </a:xfrm>
          <a:prstGeom prst="rect">
            <a:avLst/>
          </a:prstGeom>
          <a:noFill/>
          <a:ln/>
        </p:spPr>
        <p:txBody>
          <a:bodyPr wrap="square" lIns="0" tIns="0" rIns="0" bIns="0" rtlCol="0" anchor="t"/>
          <a:lstStyle/>
          <a:p>
            <a:pPr algn="l" indent="0" marL="0">
              <a:lnSpc>
                <a:spcPct val="90000"/>
              </a:lnSpc>
              <a:buNone/>
            </a:pPr>
            <a:r>
              <a:rPr lang="en-US" sz="800" dirty="0">
                <a:solidFill>
                  <a:srgbClr val="FFFFFF"/>
                </a:solidFill>
                <a:latin typeface="Arial" pitchFamily="34" charset="0"/>
                <a:ea typeface="Arial" pitchFamily="34" charset="-122"/>
                <a:cs typeface="Arial" pitchFamily="34" charset="-120"/>
              </a:rPr>
              <a:t>Different families have different customs, but the goal is similar: to support one another. Traditions make relationships stronger because they create familiar moments people can return to again and again.
</a:t>
            </a:r>
            <a:endParaRPr lang="en-US" sz="800" dirty="0"/>
          </a:p>
        </p:txBody>
      </p:sp>
      <p:sp>
        <p:nvSpPr>
          <p:cNvPr id="14" name="Text 3"/>
          <p:cNvSpPr txBox="1"/>
          <p:nvPr/>
        </p:nvSpPr>
        <p:spPr>
          <a:xfrm>
            <a:off x="810000" y="4094606"/>
            <a:ext cx="4383000" cy="183600"/>
          </a:xfrm>
          <a:prstGeom prst="rect">
            <a:avLst/>
          </a:prstGeom>
          <a:noFill/>
          <a:ln/>
        </p:spPr>
        <p:txBody>
          <a:bodyPr wrap="square" lIns="0" tIns="0" rIns="0" bIns="0" rtlCol="0" anchor="ctr"/>
          <a:lstStyle/>
          <a:p>
            <a:pPr algn="l" indent="0" marL="0">
              <a:lnSpc>
                <a:spcPct val="90000"/>
              </a:lnSpc>
              <a:buNone/>
            </a:pPr>
            <a:r>
              <a:rPr lang="en-US" sz="1100" b="1" dirty="0">
                <a:solidFill>
                  <a:srgbClr val="FF00B6"/>
                </a:solidFill>
                <a:latin typeface="Arial" pitchFamily="34" charset="0"/>
                <a:ea typeface="Arial" pitchFamily="34" charset="-122"/>
                <a:cs typeface="Arial" pitchFamily="34" charset="-120"/>
              </a:rPr>
              <a:t>Близость и поддержка
</a:t>
            </a:r>
            <a:endParaRPr lang="en-US" sz="1100" dirty="0"/>
          </a:p>
        </p:txBody>
      </p:sp>
      <p:sp>
        <p:nvSpPr>
          <p:cNvPr id="15" name="Text 4"/>
          <p:cNvSpPr txBox="1"/>
          <p:nvPr/>
        </p:nvSpPr>
        <p:spPr>
          <a:xfrm>
            <a:off x="810000" y="3686136"/>
            <a:ext cx="4383000" cy="362400"/>
          </a:xfrm>
          <a:prstGeom prst="rect">
            <a:avLst/>
          </a:prstGeom>
          <a:noFill/>
          <a:ln/>
        </p:spPr>
        <p:txBody>
          <a:bodyPr wrap="square" lIns="0" tIns="0" rIns="0" bIns="0" rtlCol="0" anchor="t"/>
          <a:lstStyle/>
          <a:p>
            <a:pPr algn="l" indent="0" marL="0">
              <a:lnSpc>
                <a:spcPct val="90000"/>
              </a:lnSpc>
              <a:buNone/>
            </a:pPr>
            <a:r>
              <a:rPr lang="en-US" sz="800" dirty="0">
                <a:solidFill>
                  <a:srgbClr val="FFFFFF"/>
                </a:solidFill>
                <a:latin typeface="Arial" pitchFamily="34" charset="0"/>
                <a:ea typeface="Arial" pitchFamily="34" charset="-122"/>
                <a:cs typeface="Arial" pitchFamily="34" charset="-120"/>
              </a:rPr>
              <a:t>Family albums, postcards, and old photos help preserve memories. They show important events and remind children that traditions are not only actions, but also stories shared across generations.
</a:t>
            </a:r>
            <a:endParaRPr lang="en-US" sz="800" dirty="0"/>
          </a:p>
        </p:txBody>
      </p:sp>
      <p:sp>
        <p:nvSpPr>
          <p:cNvPr id="16" name="Text 5"/>
          <p:cNvSpPr txBox="1"/>
          <p:nvPr/>
        </p:nvSpPr>
        <p:spPr>
          <a:xfrm>
            <a:off x="810000" y="3467790"/>
            <a:ext cx="4383000" cy="183600"/>
          </a:xfrm>
          <a:prstGeom prst="rect">
            <a:avLst/>
          </a:prstGeom>
          <a:noFill/>
          <a:ln/>
        </p:spPr>
        <p:txBody>
          <a:bodyPr wrap="square" lIns="0" tIns="0" rIns="0" bIns="0" rtlCol="0" anchor="ctr"/>
          <a:lstStyle/>
          <a:p>
            <a:pPr algn="l" indent="0" marL="0">
              <a:lnSpc>
                <a:spcPct val="90000"/>
              </a:lnSpc>
              <a:buNone/>
            </a:pPr>
            <a:r>
              <a:rPr lang="en-US" sz="1100" b="1" dirty="0">
                <a:solidFill>
                  <a:srgbClr val="FF00B6"/>
                </a:solidFill>
                <a:latin typeface="Arial" pitchFamily="34" charset="0"/>
                <a:ea typeface="Arial" pitchFamily="34" charset="-122"/>
                <a:cs typeface="Arial" pitchFamily="34" charset="-120"/>
              </a:rPr>
              <a:t>Фотографии и память
</a:t>
            </a:r>
            <a:endParaRPr lang="en-US" sz="1100" dirty="0"/>
          </a:p>
        </p:txBody>
      </p:sp>
      <p:sp>
        <p:nvSpPr>
          <p:cNvPr id="17" name="Text 6"/>
          <p:cNvSpPr txBox="1"/>
          <p:nvPr/>
        </p:nvSpPr>
        <p:spPr>
          <a:xfrm>
            <a:off x="810000" y="3059321"/>
            <a:ext cx="4383000" cy="362400"/>
          </a:xfrm>
          <a:prstGeom prst="rect">
            <a:avLst/>
          </a:prstGeom>
          <a:noFill/>
          <a:ln/>
        </p:spPr>
        <p:txBody>
          <a:bodyPr wrap="square" lIns="0" tIns="0" rIns="0" bIns="0" rtlCol="0" anchor="t"/>
          <a:lstStyle/>
          <a:p>
            <a:pPr algn="l" indent="0" marL="0">
              <a:lnSpc>
                <a:spcPct val="90000"/>
              </a:lnSpc>
              <a:buNone/>
            </a:pPr>
            <a:r>
              <a:rPr lang="en-US" sz="800" dirty="0">
                <a:solidFill>
                  <a:srgbClr val="FFFFFF"/>
                </a:solidFill>
                <a:latin typeface="Arial" pitchFamily="34" charset="0"/>
                <a:ea typeface="Arial" pitchFamily="34" charset="-122"/>
                <a:cs typeface="Arial" pitchFamily="34" charset="-120"/>
              </a:rPr>
              <a:t>Some families meet every Sunday to walk, visit grandparents, or spend time together. Regular meetings create a feeling of stability and give children a clear sense of belonging.
</a:t>
            </a:r>
            <a:endParaRPr lang="en-US" sz="800" dirty="0"/>
          </a:p>
        </p:txBody>
      </p:sp>
      <p:sp>
        <p:nvSpPr>
          <p:cNvPr id="18" name="Text 7"/>
          <p:cNvSpPr txBox="1"/>
          <p:nvPr/>
        </p:nvSpPr>
        <p:spPr>
          <a:xfrm>
            <a:off x="810000" y="2840975"/>
            <a:ext cx="4383000" cy="183600"/>
          </a:xfrm>
          <a:prstGeom prst="rect">
            <a:avLst/>
          </a:prstGeom>
          <a:noFill/>
          <a:ln/>
        </p:spPr>
        <p:txBody>
          <a:bodyPr wrap="square" lIns="0" tIns="0" rIns="0" bIns="0" rtlCol="0" anchor="ctr"/>
          <a:lstStyle/>
          <a:p>
            <a:pPr algn="l" indent="0" marL="0">
              <a:lnSpc>
                <a:spcPct val="90000"/>
              </a:lnSpc>
              <a:buNone/>
            </a:pPr>
            <a:r>
              <a:rPr lang="en-US" sz="1100" b="1" dirty="0">
                <a:solidFill>
                  <a:srgbClr val="FF00B6"/>
                </a:solidFill>
                <a:latin typeface="Arial" pitchFamily="34" charset="0"/>
                <a:ea typeface="Arial" pitchFamily="34" charset="-122"/>
                <a:cs typeface="Arial" pitchFamily="34" charset="-120"/>
              </a:rPr>
              <a:t>Воскресные встречи
</a:t>
            </a:r>
            <a:endParaRPr lang="en-US" sz="1100" dirty="0"/>
          </a:p>
        </p:txBody>
      </p:sp>
      <p:sp>
        <p:nvSpPr>
          <p:cNvPr id="19" name="Text 8"/>
          <p:cNvSpPr txBox="1"/>
          <p:nvPr/>
        </p:nvSpPr>
        <p:spPr>
          <a:xfrm>
            <a:off x="810000" y="2432505"/>
            <a:ext cx="4383000" cy="362400"/>
          </a:xfrm>
          <a:prstGeom prst="rect">
            <a:avLst/>
          </a:prstGeom>
          <a:noFill/>
          <a:ln/>
        </p:spPr>
        <p:txBody>
          <a:bodyPr wrap="square" lIns="0" tIns="0" rIns="0" bIns="0" rtlCol="0" anchor="t"/>
          <a:lstStyle/>
          <a:p>
            <a:pPr algn="l" indent="0" marL="0">
              <a:lnSpc>
                <a:spcPct val="90000"/>
              </a:lnSpc>
              <a:buNone/>
            </a:pPr>
            <a:r>
              <a:rPr lang="en-US" sz="800" dirty="0">
                <a:solidFill>
                  <a:srgbClr val="FFFFFF"/>
                </a:solidFill>
                <a:latin typeface="Arial" pitchFamily="34" charset="0"/>
                <a:ea typeface="Arial" pitchFamily="34" charset="-122"/>
                <a:cs typeface="Arial" pitchFamily="34" charset="-120"/>
              </a:rPr>
              <a:t>Birthday greetings, holiday meals, and small home celebrations make family life more memorable. Even simple details, like candles or homemade cards, can become important family habits over time.
</a:t>
            </a:r>
            <a:endParaRPr lang="en-US" sz="800" dirty="0"/>
          </a:p>
        </p:txBody>
      </p:sp>
      <p:sp>
        <p:nvSpPr>
          <p:cNvPr id="20" name="Text 9"/>
          <p:cNvSpPr txBox="1"/>
          <p:nvPr/>
        </p:nvSpPr>
        <p:spPr>
          <a:xfrm>
            <a:off x="810000" y="2214159"/>
            <a:ext cx="4383000" cy="183600"/>
          </a:xfrm>
          <a:prstGeom prst="rect">
            <a:avLst/>
          </a:prstGeom>
          <a:noFill/>
          <a:ln/>
        </p:spPr>
        <p:txBody>
          <a:bodyPr wrap="square" lIns="0" tIns="0" rIns="0" bIns="0" rtlCol="0" anchor="ctr"/>
          <a:lstStyle/>
          <a:p>
            <a:pPr algn="l" indent="0" marL="0">
              <a:lnSpc>
                <a:spcPct val="90000"/>
              </a:lnSpc>
              <a:buNone/>
            </a:pPr>
            <a:r>
              <a:rPr lang="en-US" sz="1100" b="1" dirty="0">
                <a:solidFill>
                  <a:srgbClr val="FF00B6"/>
                </a:solidFill>
                <a:latin typeface="Arial" pitchFamily="34" charset="0"/>
                <a:ea typeface="Arial" pitchFamily="34" charset="-122"/>
                <a:cs typeface="Arial" pitchFamily="34" charset="-120"/>
              </a:rPr>
              <a:t>Праздники дома
</a:t>
            </a:r>
            <a:endParaRPr lang="en-US" sz="1100" dirty="0"/>
          </a:p>
        </p:txBody>
      </p:sp>
      <p:sp>
        <p:nvSpPr>
          <p:cNvPr id="21" name="Text 10"/>
          <p:cNvSpPr txBox="1"/>
          <p:nvPr/>
        </p:nvSpPr>
        <p:spPr>
          <a:xfrm>
            <a:off x="810000" y="1805690"/>
            <a:ext cx="4383000" cy="362400"/>
          </a:xfrm>
          <a:prstGeom prst="rect">
            <a:avLst/>
          </a:prstGeom>
          <a:noFill/>
          <a:ln/>
        </p:spPr>
        <p:txBody>
          <a:bodyPr wrap="square" lIns="0" tIns="0" rIns="0" bIns="0" rtlCol="0" anchor="t"/>
          <a:lstStyle/>
          <a:p>
            <a:pPr algn="l" indent="0" marL="0">
              <a:lnSpc>
                <a:spcPct val="90000"/>
              </a:lnSpc>
              <a:buNone/>
            </a:pPr>
            <a:r>
              <a:rPr lang="en-US" sz="800" dirty="0">
                <a:solidFill>
                  <a:srgbClr val="FFFFFF"/>
                </a:solidFill>
                <a:latin typeface="Arial" pitchFamily="34" charset="0"/>
                <a:ea typeface="Arial" pitchFamily="34" charset="-122"/>
                <a:cs typeface="Arial" pitchFamily="34" charset="-120"/>
              </a:rPr>
              <a:t>Family traditions often begin with simple routines, such as shared dinners or tea time. These moments help relatives talk, listen to one another, and keep warm everyday relationships alive.
</a:t>
            </a:r>
            <a:endParaRPr lang="en-US" sz="800" dirty="0"/>
          </a:p>
        </p:txBody>
      </p:sp>
      <p:sp>
        <p:nvSpPr>
          <p:cNvPr id="22" name="Text 11"/>
          <p:cNvSpPr txBox="1"/>
          <p:nvPr/>
        </p:nvSpPr>
        <p:spPr>
          <a:xfrm>
            <a:off x="810000" y="1587344"/>
            <a:ext cx="4383000" cy="183600"/>
          </a:xfrm>
          <a:prstGeom prst="rect">
            <a:avLst/>
          </a:prstGeom>
          <a:noFill/>
          <a:ln/>
        </p:spPr>
        <p:txBody>
          <a:bodyPr wrap="square" lIns="0" tIns="0" rIns="0" bIns="0" rtlCol="0" anchor="ctr"/>
          <a:lstStyle/>
          <a:p>
            <a:pPr algn="l" indent="0" marL="0">
              <a:lnSpc>
                <a:spcPct val="90000"/>
              </a:lnSpc>
              <a:buNone/>
            </a:pPr>
            <a:r>
              <a:rPr lang="en-US" sz="1100" b="1" dirty="0">
                <a:solidFill>
                  <a:srgbClr val="FF00B6"/>
                </a:solidFill>
                <a:latin typeface="Arial" pitchFamily="34" charset="0"/>
                <a:ea typeface="Arial" pitchFamily="34" charset="-122"/>
                <a:cs typeface="Arial" pitchFamily="34" charset="-120"/>
              </a:rPr>
              <a:t>Совместные вечера
</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9715" y="1551550"/>
            <a:ext cx="4115469" cy="3229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4668300" y="1345200"/>
            <a:ext cx="4116600" cy="1226700"/>
          </a:xfrm>
          <a:prstGeom prst="rect">
            <a:avLst/>
          </a:prstGeom>
          <a:noFill/>
          <a:ln/>
        </p:spPr>
        <p:txBody>
          <a:bodyPr wrap="square" lIns="0" tIns="0" rIns="0" bIns="0" rtlCol="0" anchor="ctr"/>
          <a:lstStyle/>
          <a:p>
            <a:pPr algn="l" indent="0" marL="0">
              <a:lnSpc>
                <a:spcPct val="90000"/>
              </a:lnSpc>
              <a:buNone/>
            </a:pPr>
            <a:r>
              <a:rPr lang="en-US" sz="1700" dirty="0">
                <a:solidFill>
                  <a:srgbClr val="FFFFFF"/>
                </a:solidFill>
                <a:latin typeface="Arial" pitchFamily="34" charset="0"/>
                <a:ea typeface="Arial" pitchFamily="34" charset="-122"/>
                <a:cs typeface="Arial" pitchFamily="34" charset="-120"/>
              </a:rPr>
              <a:t>The diagram shows which areas are easiest to notice in everyday school life and at home.
</a:t>
            </a:r>
            <a:endParaRPr lang="en-US" sz="1700" dirty="0"/>
          </a:p>
        </p:txBody>
      </p:sp>
      <p:sp>
        <p:nvSpPr>
          <p:cNvPr id="7" name="Text 1"/>
          <p:cNvSpPr txBox="1"/>
          <p:nvPr/>
        </p:nvSpPr>
        <p:spPr>
          <a:xfrm>
            <a:off x="4668300" y="2772700"/>
            <a:ext cx="4116600" cy="1226700"/>
          </a:xfrm>
          <a:prstGeom prst="rect">
            <a:avLst/>
          </a:prstGeom>
          <a:noFill/>
          <a:ln/>
        </p:spPr>
        <p:txBody>
          <a:bodyPr wrap="square" lIns="0" tIns="0" rIns="0" bIns="0" rtlCol="0" anchor="ctr"/>
          <a:lstStyle/>
          <a:p>
            <a:pPr algn="l" indent="0" marL="0">
              <a:lnSpc>
                <a:spcPct val="90000"/>
              </a:lnSpc>
              <a:buNone/>
            </a:pPr>
            <a:r>
              <a:rPr lang="en-US" sz="1700" dirty="0">
                <a:solidFill>
                  <a:srgbClr val="FFFFFF"/>
                </a:solidFill>
                <a:latin typeface="Arial" pitchFamily="34" charset="0"/>
                <a:ea typeface="Arial" pitchFamily="34" charset="-122"/>
                <a:cs typeface="Arial" pitchFamily="34" charset="-120"/>
              </a:rPr>
              <a:t>Family and school traditions are the most familiar for sixth graders, while food and respect traditions appear less often.
</a:t>
            </a:r>
            <a:endParaRPr lang="en-US" sz="1700" dirty="0"/>
          </a:p>
        </p:txBody>
      </p:sp>
      <p:sp>
        <p:nvSpPr>
          <p:cNvPr id="8" name="Text 2"/>
          <p:cNvSpPr txBox="1"/>
          <p:nvPr/>
        </p:nvSpPr>
        <p:spPr>
          <a:xfrm>
            <a:off x="360325" y="360000"/>
            <a:ext cx="8425800" cy="914100"/>
          </a:xfrm>
          <a:prstGeom prst="rect">
            <a:avLst/>
          </a:prstGeom>
          <a:noFill/>
          <a:ln/>
        </p:spPr>
        <p:txBody>
          <a:bodyPr wrap="square" lIns="0" tIns="0" rIns="0" bIns="0" rtlCol="0" anchor="ctr"/>
          <a:lstStyle/>
          <a:p>
            <a:pPr algn="l" indent="0" marL="0">
              <a:lnSpc>
                <a:spcPct val="80000"/>
              </a:lnSpc>
              <a:buNone/>
            </a:pPr>
            <a:r>
              <a:rPr lang="en-US" sz="3800" b="1" dirty="0">
                <a:solidFill>
                  <a:srgbClr val="FFFFFF"/>
                </a:solidFill>
                <a:latin typeface="Arial" pitchFamily="34" charset="0"/>
                <a:ea typeface="Arial" pitchFamily="34" charset="-122"/>
                <a:cs typeface="Arial" pitchFamily="34" charset="-120"/>
              </a:rPr>
              <a:t>What traditions do students know?
</a:t>
            </a:r>
            <a:endParaRPr lang="en-US" sz="3800" dirty="0"/>
          </a:p>
        </p:txBody>
      </p:sp>
      <p:sp>
        <p:nvSpPr>
          <p:cNvPr id="9" name="Text 3"/>
          <p:cNvSpPr txBox="1"/>
          <p:nvPr/>
        </p:nvSpPr>
        <p:spPr>
          <a:xfrm>
            <a:off x="8786050" y="4781050"/>
            <a:ext cx="358200" cy="362400"/>
          </a:xfrm>
          <a:prstGeom prst="rect">
            <a:avLst/>
          </a:prstGeom>
          <a:noFill/>
          <a:ln/>
        </p:spPr>
        <p:txBody>
          <a:bodyPr wrap="square" lIns="0" tIns="0" rIns="0" bIns="0" rtlCol="0" anchor="ctr"/>
          <a:lstStyle/>
          <a:p>
            <a:pPr algn="ctr" indent="0" marL="0">
              <a:lnSpc>
                <a:spcPct val="100000"/>
              </a:lnSpc>
              <a:buNone/>
            </a:pPr>
            <a:r>
              <a:rPr lang="en-US" sz="1000" b="1" dirty="0">
                <a:solidFill>
                  <a:srgbClr val="FFFFFF"/>
                </a:solidFill>
                <a:latin typeface="Arial" pitchFamily="34" charset="0"/>
                <a:ea typeface="Arial" pitchFamily="34" charset="-122"/>
                <a:cs typeface="Arial" pitchFamily="34" charset="-120"/>
              </a:rPr>
              <a:t>5</a:t>
            </a:r>
            <a:endParaRPr lang="en-US" sz="1000" dirty="0"/>
          </a:p>
        </p:txBody>
      </p:sp>
      <p:sp>
        <p:nvSpPr>
          <p:cNvPr id="10" name="Text 4"/>
          <p:cNvSpPr txBox="1"/>
          <p:nvPr/>
        </p:nvSpPr>
        <p:spPr>
          <a:xfrm>
            <a:off x="4896050" y="4524900"/>
            <a:ext cx="3888900" cy="258600"/>
          </a:xfrm>
          <a:prstGeom prst="rect">
            <a:avLst/>
          </a:prstGeom>
          <a:noFill/>
          <a:ln/>
        </p:spPr>
        <p:txBody>
          <a:bodyPr wrap="square" lIns="0" tIns="0" rIns="0" bIns="0" rtlCol="0" anchor="t"/>
          <a:lstStyle/>
          <a:p>
            <a:pPr algn="l" indent="0" marL="0">
              <a:lnSpc>
                <a:spcPct val="90000"/>
              </a:lnSpc>
              <a:buNone/>
            </a:pPr>
            <a:r>
              <a:rPr lang="en-US" sz="1131" dirty="0">
                <a:solidFill>
                  <a:srgbClr val="FFFFFF"/>
                </a:solidFill>
                <a:latin typeface="Arial" pitchFamily="34" charset="0"/>
                <a:ea typeface="Arial" pitchFamily="34" charset="-122"/>
                <a:cs typeface="Arial" pitchFamily="34" charset="-120"/>
              </a:rPr>
              <a:t>Учебный опрос для 6 класса; распределение составлено для иллюстрации темы.
</a:t>
            </a:r>
            <a:endParaRPr lang="en-US" sz="113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786050" y="4781050"/>
            <a:ext cx="358200" cy="362400"/>
          </a:xfrm>
          <a:prstGeom prst="rect">
            <a:avLst/>
          </a:prstGeom>
          <a:noFill/>
          <a:ln/>
        </p:spPr>
        <p:txBody>
          <a:bodyPr wrap="square" lIns="0" tIns="0" rIns="0" bIns="0" rtlCol="0" anchor="ctr"/>
          <a:lstStyle/>
          <a:p>
            <a:pPr algn="ctr" indent="0" marL="0">
              <a:lnSpc>
                <a:spcPct val="100000"/>
              </a:lnSpc>
              <a:buNone/>
            </a:pPr>
            <a:r>
              <a:rPr lang="en-US" sz="1000" b="1" dirty="0">
                <a:solidFill>
                  <a:srgbClr val="FFFFFF"/>
                </a:solidFill>
                <a:latin typeface="Arial" pitchFamily="34" charset="0"/>
                <a:ea typeface="Arial" pitchFamily="34" charset="-122"/>
                <a:cs typeface="Arial" pitchFamily="34" charset="-120"/>
              </a:rPr>
              <a:t>6</a:t>
            </a:r>
            <a:endParaRPr lang="en-US" sz="1000" dirty="0"/>
          </a:p>
        </p:txBody>
      </p:sp>
      <p:sp>
        <p:nvSpPr>
          <p:cNvPr id="10" name="Text 1"/>
          <p:cNvSpPr txBox="1"/>
          <p:nvPr/>
        </p:nvSpPr>
        <p:spPr>
          <a:xfrm>
            <a:off x="360325" y="360000"/>
            <a:ext cx="8425800" cy="1117500"/>
          </a:xfrm>
          <a:prstGeom prst="rect">
            <a:avLst/>
          </a:prstGeom>
          <a:noFill/>
          <a:ln/>
        </p:spPr>
        <p:txBody>
          <a:bodyPr wrap="square" lIns="0" tIns="0" rIns="0" bIns="0" rtlCol="0" anchor="ctr"/>
          <a:lstStyle/>
          <a:p>
            <a:pPr algn="l" indent="0" marL="0">
              <a:lnSpc>
                <a:spcPct val="80000"/>
              </a:lnSpc>
              <a:buNone/>
            </a:pPr>
            <a:r>
              <a:rPr lang="en-US" sz="3500" b="1" dirty="0">
                <a:solidFill>
                  <a:srgbClr val="FF00B6"/>
                </a:solidFill>
                <a:latin typeface="Arial" pitchFamily="34" charset="0"/>
                <a:ea typeface="Arial" pitchFamily="34" charset="-122"/>
                <a:cs typeface="Arial" pitchFamily="34" charset="-120"/>
              </a:rPr>
              <a:t>Holidays and celebrations in English-speaking countries
</a:t>
            </a:r>
            <a:endParaRPr lang="en-US" sz="3500" dirty="0"/>
          </a:p>
        </p:txBody>
      </p:sp>
      <p:sp>
        <p:nvSpPr>
          <p:cNvPr id="11" name="Text 2"/>
          <p:cNvSpPr txBox="1"/>
          <p:nvPr/>
        </p:nvSpPr>
        <p:spPr>
          <a:xfrm>
            <a:off x="360250" y="3474000"/>
            <a:ext cx="1551600" cy="1309800"/>
          </a:xfrm>
          <a:prstGeom prst="rect">
            <a:avLst/>
          </a:prstGeom>
          <a:noFill/>
          <a:ln/>
        </p:spPr>
        <p:txBody>
          <a:bodyPr wrap="square" lIns="0" tIns="0" rIns="0" bIns="0" rtlCol="0" anchor="t"/>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Many holidays in English-speaking countries are celebrated with relatives, home decorations, greeting cards, gifts, and special food. The family usually becomes the center of the celebration.
</a:t>
            </a:r>
            <a:endParaRPr lang="en-US" sz="900" dirty="0"/>
          </a:p>
        </p:txBody>
      </p:sp>
      <p:sp>
        <p:nvSpPr>
          <p:cNvPr id="12" name="Text 3"/>
          <p:cNvSpPr txBox="1"/>
          <p:nvPr/>
        </p:nvSpPr>
        <p:spPr>
          <a:xfrm>
            <a:off x="360250" y="2891124"/>
            <a:ext cx="1551600" cy="390600"/>
          </a:xfrm>
          <a:prstGeom prst="rect">
            <a:avLst/>
          </a:prstGeom>
          <a:noFill/>
          <a:ln/>
        </p:spPr>
        <p:txBody>
          <a:bodyPr wrap="square" lIns="0" tIns="0" rIns="0" bIns="0" rtlCol="0" anchor="t"/>
          <a:lstStyle/>
          <a:p>
            <a:pPr algn="l" indent="0" marL="0">
              <a:lnSpc>
                <a:spcPct val="90000"/>
              </a:lnSpc>
              <a:buNone/>
            </a:pPr>
            <a:r>
              <a:rPr lang="en-US" sz="1100" b="1" dirty="0">
                <a:solidFill>
                  <a:srgbClr val="FFFFFF"/>
                </a:solidFill>
                <a:latin typeface="Arial" pitchFamily="34" charset="0"/>
                <a:ea typeface="Arial" pitchFamily="34" charset="-122"/>
                <a:cs typeface="Arial" pitchFamily="34" charset="-120"/>
              </a:rPr>
              <a:t>Семейный характер
</a:t>
            </a:r>
            <a:endParaRPr lang="en-US" sz="1100" dirty="0"/>
          </a:p>
        </p:txBody>
      </p:sp>
      <p:sp>
        <p:nvSpPr>
          <p:cNvPr id="13" name="Text 4"/>
          <p:cNvSpPr txBox="1"/>
          <p:nvPr/>
        </p:nvSpPr>
        <p:spPr>
          <a:xfrm>
            <a:off x="3795599" y="3474000"/>
            <a:ext cx="1551600" cy="1309800"/>
          </a:xfrm>
          <a:prstGeom prst="rect">
            <a:avLst/>
          </a:prstGeom>
          <a:noFill/>
          <a:ln/>
        </p:spPr>
        <p:txBody>
          <a:bodyPr wrap="square" lIns="0" tIns="0" rIns="0" bIns="0" rtlCol="0" anchor="t"/>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In the United States, Thanksgiving, Independence Day, and Halloween are especially important. They are often connected with parades, fireworks, family meals, and familiar festive phrases.
</a:t>
            </a:r>
            <a:endParaRPr lang="en-US" sz="900" dirty="0"/>
          </a:p>
        </p:txBody>
      </p:sp>
      <p:sp>
        <p:nvSpPr>
          <p:cNvPr id="14" name="Text 5"/>
          <p:cNvSpPr txBox="1"/>
          <p:nvPr/>
        </p:nvSpPr>
        <p:spPr>
          <a:xfrm>
            <a:off x="3795599" y="2891124"/>
            <a:ext cx="1551600" cy="390600"/>
          </a:xfrm>
          <a:prstGeom prst="rect">
            <a:avLst/>
          </a:prstGeom>
          <a:noFill/>
          <a:ln/>
        </p:spPr>
        <p:txBody>
          <a:bodyPr wrap="square" lIns="0" tIns="0" rIns="0" bIns="0" rtlCol="0" anchor="t"/>
          <a:lstStyle/>
          <a:p>
            <a:pPr algn="l" indent="0" marL="0">
              <a:lnSpc>
                <a:spcPct val="90000"/>
              </a:lnSpc>
              <a:buNone/>
            </a:pPr>
            <a:r>
              <a:rPr lang="en-US" sz="1100" b="1" dirty="0">
                <a:solidFill>
                  <a:srgbClr val="FFFFFF"/>
                </a:solidFill>
                <a:latin typeface="Arial" pitchFamily="34" charset="0"/>
                <a:ea typeface="Arial" pitchFamily="34" charset="-122"/>
                <a:cs typeface="Arial" pitchFamily="34" charset="-120"/>
              </a:rPr>
              <a:t>США
</a:t>
            </a:r>
            <a:endParaRPr lang="en-US" sz="1100" dirty="0"/>
          </a:p>
        </p:txBody>
      </p:sp>
      <p:sp>
        <p:nvSpPr>
          <p:cNvPr id="15" name="Text 6"/>
          <p:cNvSpPr txBox="1"/>
          <p:nvPr/>
        </p:nvSpPr>
        <p:spPr>
          <a:xfrm>
            <a:off x="2077924" y="3474000"/>
            <a:ext cx="1551600" cy="1309800"/>
          </a:xfrm>
          <a:prstGeom prst="rect">
            <a:avLst/>
          </a:prstGeom>
          <a:noFill/>
          <a:ln/>
        </p:spPr>
        <p:txBody>
          <a:bodyPr wrap="square" lIns="0" tIns="0" rIns="0" bIns="0" rtlCol="0" anchor="t"/>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In the United Kingdom, Christmas, New Year, Easter, Bonfire Night, and Halloween are well known. Each holiday has its own symbols, colours, foods, and traditional greetings.
</a:t>
            </a:r>
            <a:endParaRPr lang="en-US" sz="900" dirty="0"/>
          </a:p>
        </p:txBody>
      </p:sp>
      <p:sp>
        <p:nvSpPr>
          <p:cNvPr id="16" name="Text 7"/>
          <p:cNvSpPr txBox="1"/>
          <p:nvPr/>
        </p:nvSpPr>
        <p:spPr>
          <a:xfrm>
            <a:off x="2077924" y="2891124"/>
            <a:ext cx="1551600" cy="390600"/>
          </a:xfrm>
          <a:prstGeom prst="rect">
            <a:avLst/>
          </a:prstGeom>
          <a:noFill/>
          <a:ln/>
        </p:spPr>
        <p:txBody>
          <a:bodyPr wrap="square" lIns="0" tIns="0" rIns="0" bIns="0" rtlCol="0" anchor="t"/>
          <a:lstStyle/>
          <a:p>
            <a:pPr algn="l" indent="0" marL="0">
              <a:lnSpc>
                <a:spcPct val="90000"/>
              </a:lnSpc>
              <a:buNone/>
            </a:pPr>
            <a:r>
              <a:rPr lang="en-US" sz="1100" b="1" dirty="0">
                <a:solidFill>
                  <a:srgbClr val="FFFFFF"/>
                </a:solidFill>
                <a:latin typeface="Arial" pitchFamily="34" charset="0"/>
                <a:ea typeface="Arial" pitchFamily="34" charset="-122"/>
                <a:cs typeface="Arial" pitchFamily="34" charset="-120"/>
              </a:rPr>
              <a:t>Великобритания
</a:t>
            </a:r>
            <a:endParaRPr lang="en-US" sz="1100" dirty="0"/>
          </a:p>
        </p:txBody>
      </p:sp>
      <p:sp>
        <p:nvSpPr>
          <p:cNvPr id="17" name="Text 8"/>
          <p:cNvSpPr txBox="1"/>
          <p:nvPr/>
        </p:nvSpPr>
        <p:spPr>
          <a:xfrm>
            <a:off x="5513273" y="3474000"/>
            <a:ext cx="1551600" cy="1309800"/>
          </a:xfrm>
          <a:prstGeom prst="rect">
            <a:avLst/>
          </a:prstGeom>
          <a:noFill/>
          <a:ln/>
        </p:spPr>
        <p:txBody>
          <a:bodyPr wrap="square" lIns="0" tIns="0" rIns="0" bIns="0" rtlCol="0" anchor="t"/>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A holiday is easier to remember when it has clear symbols: candles, pumpkins, flags, cards, or special dishes. These details help children recognise the meaning of each celebration.
</a:t>
            </a:r>
            <a:endParaRPr lang="en-US" sz="900" dirty="0"/>
          </a:p>
        </p:txBody>
      </p:sp>
      <p:sp>
        <p:nvSpPr>
          <p:cNvPr id="18" name="Text 9"/>
          <p:cNvSpPr txBox="1"/>
          <p:nvPr/>
        </p:nvSpPr>
        <p:spPr>
          <a:xfrm>
            <a:off x="5513266" y="2891124"/>
            <a:ext cx="1551600" cy="390600"/>
          </a:xfrm>
          <a:prstGeom prst="rect">
            <a:avLst/>
          </a:prstGeom>
          <a:noFill/>
          <a:ln/>
        </p:spPr>
        <p:txBody>
          <a:bodyPr wrap="square" lIns="0" tIns="0" rIns="0" bIns="0" rtlCol="0" anchor="t"/>
          <a:lstStyle/>
          <a:p>
            <a:pPr algn="l" indent="0" marL="0">
              <a:lnSpc>
                <a:spcPct val="90000"/>
              </a:lnSpc>
              <a:buNone/>
            </a:pPr>
            <a:r>
              <a:rPr lang="en-US" sz="1100" b="1" dirty="0">
                <a:solidFill>
                  <a:srgbClr val="FFFFFF"/>
                </a:solidFill>
                <a:latin typeface="Arial" pitchFamily="34" charset="0"/>
                <a:ea typeface="Arial" pitchFamily="34" charset="-122"/>
                <a:cs typeface="Arial" pitchFamily="34" charset="-120"/>
              </a:rPr>
              <a:t>Праздничные символы
</a:t>
            </a:r>
            <a:endParaRPr lang="en-US" sz="1100" dirty="0"/>
          </a:p>
        </p:txBody>
      </p:sp>
      <p:sp>
        <p:nvSpPr>
          <p:cNvPr id="19" name="Text 10"/>
          <p:cNvSpPr txBox="1"/>
          <p:nvPr/>
        </p:nvSpPr>
        <p:spPr>
          <a:xfrm>
            <a:off x="7230947" y="3474000"/>
            <a:ext cx="1551600" cy="1309800"/>
          </a:xfrm>
          <a:prstGeom prst="rect">
            <a:avLst/>
          </a:prstGeom>
          <a:noFill/>
          <a:ln/>
        </p:spPr>
        <p:txBody>
          <a:bodyPr wrap="square" lIns="0" tIns="0" rIns="0" bIns="0" rtlCol="0" anchor="t"/>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Festive days are a good chance to practise English words and greetings. Students can learn how people congratulate each other and how celebrations are described in real life.
</a:t>
            </a:r>
            <a:endParaRPr lang="en-US" sz="900" dirty="0"/>
          </a:p>
        </p:txBody>
      </p:sp>
      <p:sp>
        <p:nvSpPr>
          <p:cNvPr id="20" name="Text 11"/>
          <p:cNvSpPr txBox="1"/>
          <p:nvPr/>
        </p:nvSpPr>
        <p:spPr>
          <a:xfrm>
            <a:off x="7227949" y="2891124"/>
            <a:ext cx="1551600" cy="390600"/>
          </a:xfrm>
          <a:prstGeom prst="rect">
            <a:avLst/>
          </a:prstGeom>
          <a:noFill/>
          <a:ln/>
        </p:spPr>
        <p:txBody>
          <a:bodyPr wrap="square" lIns="0" tIns="0" rIns="0" bIns="0" rtlCol="0" anchor="t"/>
          <a:lstStyle/>
          <a:p>
            <a:pPr algn="l" indent="0" marL="0">
              <a:lnSpc>
                <a:spcPct val="90000"/>
              </a:lnSpc>
              <a:buNone/>
            </a:pPr>
            <a:r>
              <a:rPr lang="en-US" sz="1100" b="1" dirty="0">
                <a:solidFill>
                  <a:srgbClr val="FFFFFF"/>
                </a:solidFill>
                <a:latin typeface="Arial" pitchFamily="34" charset="0"/>
                <a:ea typeface="Arial" pitchFamily="34" charset="-122"/>
                <a:cs typeface="Arial" pitchFamily="34" charset="-120"/>
              </a:rPr>
              <a:t>Язык праздника
</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945400" y="1772603"/>
            <a:ext cx="4839600" cy="2313044"/>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60325" y="1477500"/>
            <a:ext cx="3017700" cy="2768100"/>
          </a:xfrm>
          <a:prstGeom prst="rect">
            <a:avLst/>
          </a:prstGeom>
          <a:noFill/>
          <a:ln/>
        </p:spPr>
        <p:txBody>
          <a:bodyPr wrap="square" lIns="0" tIns="0" rIns="0" bIns="0" rtlCol="0" anchor="ctr"/>
          <a:lstStyle/>
          <a:p>
            <a:pPr algn="l" indent="0" marL="0">
              <a:lnSpc>
                <a:spcPct val="90000"/>
              </a:lnSpc>
              <a:buNone/>
            </a:pPr>
            <a:r>
              <a:rPr lang="en-US" sz="1600" dirty="0">
                <a:solidFill>
                  <a:srgbClr val="FFFFFF"/>
                </a:solidFill>
                <a:latin typeface="Arial" pitchFamily="34" charset="0"/>
                <a:ea typeface="Arial" pitchFamily="34" charset="-122"/>
                <a:cs typeface="Arial" pitchFamily="34" charset="-120"/>
              </a:rPr>
              <a:t>These examples show how traditions reflect daily life, values, and national identity.
</a:t>
            </a:r>
            <a:pPr algn="l" indent="0" marL="0">
              <a:lnSpc>
                <a:spcPct val="90000"/>
              </a:lnSpc>
              <a:buNone/>
            </a:pPr>
            <a:r>
              <a:rPr lang="en-US" sz="1600" dirty="0">
                <a:solidFill>
                  <a:srgbClr val="FFFFFF"/>
                </a:solidFill>
                <a:latin typeface="Arial" pitchFamily="34" charset="0"/>
                <a:ea typeface="Arial" pitchFamily="34" charset="-122"/>
                <a:cs typeface="Arial" pitchFamily="34" charset="-120"/>
              </a:rPr>
              <a:t>
</a:t>
            </a:r>
            <a:pPr algn="l" indent="0" marL="0">
              <a:lnSpc>
                <a:spcPct val="90000"/>
              </a:lnSpc>
              <a:buNone/>
            </a:pPr>
            <a:r>
              <a:rPr lang="en-US" sz="1600" dirty="0">
                <a:solidFill>
                  <a:srgbClr val="FFFFFF"/>
                </a:solidFill>
                <a:latin typeface="Arial" pitchFamily="34" charset="0"/>
                <a:ea typeface="Arial" pitchFamily="34" charset="-122"/>
                <a:cs typeface="Arial" pitchFamily="34" charset="-120"/>
              </a:rPr>
              <a:t>Traditions may differ in form, but they often express respect, memory, joy, and the importance of togetherness.
</a:t>
            </a:r>
            <a:endParaRPr lang="en-US" sz="1600" dirty="0"/>
          </a:p>
        </p:txBody>
      </p:sp>
      <p:sp>
        <p:nvSpPr>
          <p:cNvPr id="9" name="Text 1"/>
          <p:cNvSpPr txBox="1"/>
          <p:nvPr/>
        </p:nvSpPr>
        <p:spPr>
          <a:xfrm>
            <a:off x="8786050" y="4781050"/>
            <a:ext cx="358200" cy="362400"/>
          </a:xfrm>
          <a:prstGeom prst="rect">
            <a:avLst/>
          </a:prstGeom>
          <a:noFill/>
          <a:ln/>
        </p:spPr>
        <p:txBody>
          <a:bodyPr wrap="square" lIns="0" tIns="0" rIns="0" bIns="0" rtlCol="0" anchor="ctr"/>
          <a:lstStyle/>
          <a:p>
            <a:pPr algn="ctr" indent="0" marL="0">
              <a:lnSpc>
                <a:spcPct val="100000"/>
              </a:lnSpc>
              <a:buNone/>
            </a:pPr>
            <a:r>
              <a:rPr lang="en-US" sz="1000" b="1" dirty="0">
                <a:solidFill>
                  <a:srgbClr val="FFFFFF"/>
                </a:solidFill>
                <a:latin typeface="Arial" pitchFamily="34" charset="0"/>
                <a:ea typeface="Arial" pitchFamily="34" charset="-122"/>
                <a:cs typeface="Arial" pitchFamily="34" charset="-120"/>
              </a:rPr>
              <a:t>7</a:t>
            </a:r>
            <a:endParaRPr lang="en-US" sz="1000" dirty="0"/>
          </a:p>
        </p:txBody>
      </p:sp>
      <p:sp>
        <p:nvSpPr>
          <p:cNvPr id="10" name="Text 2"/>
          <p:cNvSpPr txBox="1"/>
          <p:nvPr/>
        </p:nvSpPr>
        <p:spPr>
          <a:xfrm>
            <a:off x="4179400" y="4315600"/>
            <a:ext cx="4605600" cy="468000"/>
          </a:xfrm>
          <a:prstGeom prst="rect">
            <a:avLst/>
          </a:prstGeom>
          <a:noFill/>
          <a:ln/>
        </p:spPr>
        <p:txBody>
          <a:bodyPr wrap="square" lIns="0" tIns="0" rIns="0" bIns="0" rtlCol="0" anchor="ctr"/>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Cultural reference books and school encyclopedias.
</a:t>
            </a:r>
            <a:endParaRPr lang="en-US" sz="1200" dirty="0"/>
          </a:p>
        </p:txBody>
      </p:sp>
      <p:sp>
        <p:nvSpPr>
          <p:cNvPr id="11" name="Text 3"/>
          <p:cNvSpPr txBox="1"/>
          <p:nvPr/>
        </p:nvSpPr>
        <p:spPr>
          <a:xfrm>
            <a:off x="360325" y="360000"/>
            <a:ext cx="8425800" cy="1117500"/>
          </a:xfrm>
          <a:prstGeom prst="rect">
            <a:avLst/>
          </a:prstGeom>
          <a:noFill/>
          <a:ln/>
        </p:spPr>
        <p:txBody>
          <a:bodyPr wrap="square" lIns="0" tIns="0" rIns="0" bIns="0" rtlCol="0" anchor="ctr"/>
          <a:lstStyle/>
          <a:p>
            <a:pPr algn="l" indent="0" marL="0">
              <a:lnSpc>
                <a:spcPct val="80000"/>
              </a:lnSpc>
              <a:buNone/>
            </a:pPr>
            <a:r>
              <a:rPr lang="en-US" sz="3800" b="1" dirty="0">
                <a:solidFill>
                  <a:srgbClr val="FFFFFF"/>
                </a:solidFill>
                <a:latin typeface="Arial" pitchFamily="34" charset="0"/>
                <a:ea typeface="Arial" pitchFamily="34" charset="-122"/>
                <a:cs typeface="Arial" pitchFamily="34" charset="-120"/>
              </a:rPr>
              <a:t>Traditions in different countries
</a:t>
            </a:r>
            <a:endParaRPr lang="en-US" sz="3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786050" y="4781050"/>
            <a:ext cx="358200" cy="362400"/>
          </a:xfrm>
          <a:prstGeom prst="rect">
            <a:avLst/>
          </a:prstGeom>
          <a:noFill/>
          <a:ln/>
        </p:spPr>
        <p:txBody>
          <a:bodyPr wrap="square" lIns="0" tIns="0" rIns="0" bIns="0" rtlCol="0" anchor="ctr"/>
          <a:lstStyle/>
          <a:p>
            <a:pPr algn="ctr" indent="0" marL="0">
              <a:lnSpc>
                <a:spcPct val="100000"/>
              </a:lnSpc>
              <a:buNone/>
            </a:pPr>
            <a:r>
              <a:rPr lang="en-US" sz="1000" b="1" dirty="0">
                <a:solidFill>
                  <a:srgbClr val="FFFFFF"/>
                </a:solidFill>
                <a:latin typeface="Arial" pitchFamily="34" charset="0"/>
                <a:ea typeface="Arial" pitchFamily="34" charset="-122"/>
                <a:cs typeface="Arial" pitchFamily="34" charset="-120"/>
              </a:rPr>
              <a:t>8</a:t>
            </a:r>
            <a:endParaRPr lang="en-US" sz="1000" dirty="0"/>
          </a:p>
        </p:txBody>
      </p:sp>
      <p:sp>
        <p:nvSpPr>
          <p:cNvPr id="9" name="Text 1"/>
          <p:cNvSpPr txBox="1"/>
          <p:nvPr/>
        </p:nvSpPr>
        <p:spPr>
          <a:xfrm>
            <a:off x="360325" y="360000"/>
            <a:ext cx="8425800" cy="1117500"/>
          </a:xfrm>
          <a:prstGeom prst="rect">
            <a:avLst/>
          </a:prstGeom>
          <a:noFill/>
          <a:ln/>
        </p:spPr>
        <p:txBody>
          <a:bodyPr wrap="square" lIns="0" tIns="0" rIns="0" bIns="0" rtlCol="0" anchor="ctr"/>
          <a:lstStyle/>
          <a:p>
            <a:pPr algn="l" indent="0" marL="0">
              <a:lnSpc>
                <a:spcPct val="80000"/>
              </a:lnSpc>
              <a:buNone/>
            </a:pPr>
            <a:r>
              <a:rPr lang="en-US" sz="3800" b="1" dirty="0">
                <a:solidFill>
                  <a:srgbClr val="FF00B6"/>
                </a:solidFill>
                <a:latin typeface="Arial" pitchFamily="34" charset="0"/>
                <a:ea typeface="Arial" pitchFamily="34" charset="-122"/>
                <a:cs typeface="Arial" pitchFamily="34" charset="-120"/>
              </a:rPr>
              <a:t>Polite behaviour: customs of greeting and respect
</a:t>
            </a:r>
            <a:endParaRPr lang="en-US" sz="3800" dirty="0"/>
          </a:p>
        </p:txBody>
      </p:sp>
      <p:sp>
        <p:nvSpPr>
          <p:cNvPr id="10" name="Text 2"/>
          <p:cNvSpPr txBox="1"/>
          <p:nvPr/>
        </p:nvSpPr>
        <p:spPr>
          <a:xfrm>
            <a:off x="549500" y="2099750"/>
            <a:ext cx="2305800" cy="793800"/>
          </a:xfrm>
          <a:prstGeom prst="rect">
            <a:avLst/>
          </a:prstGeom>
          <a:noFill/>
          <a:ln/>
        </p:spPr>
        <p:txBody>
          <a:bodyPr wrap="square" lIns="0" tIns="0" rIns="0" bIns="0" rtlCol="0" anchor="t"/>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Simple greetings such as Hello, Good morning, and Good afternoon are important in English. They show attention to the other person and help start a conversation politely and confidently.
</a:t>
            </a:r>
            <a:endParaRPr lang="en-US" sz="900" dirty="0"/>
          </a:p>
        </p:txBody>
      </p:sp>
      <p:sp>
        <p:nvSpPr>
          <p:cNvPr id="11" name="Text 3"/>
          <p:cNvSpPr txBox="1"/>
          <p:nvPr/>
        </p:nvSpPr>
        <p:spPr>
          <a:xfrm>
            <a:off x="549500" y="1713950"/>
            <a:ext cx="2061600" cy="362400"/>
          </a:xfrm>
          <a:prstGeom prst="rect">
            <a:avLst/>
          </a:prstGeom>
          <a:noFill/>
          <a:ln/>
        </p:spPr>
        <p:txBody>
          <a:bodyPr wrap="square" lIns="0" tIns="0" rIns="0" bIns="0" rtlCol="0" anchor="ctr"/>
          <a:lstStyle/>
          <a:p>
            <a:pPr algn="l" indent="0" marL="0">
              <a:lnSpc>
                <a:spcPct val="90000"/>
              </a:lnSpc>
              <a:buNone/>
            </a:pPr>
            <a:r>
              <a:rPr lang="en-US" sz="1100" b="1" dirty="0">
                <a:solidFill>
                  <a:srgbClr val="DBFE01"/>
                </a:solidFill>
                <a:latin typeface="Arial" pitchFamily="34" charset="0"/>
                <a:ea typeface="Arial" pitchFamily="34" charset="-122"/>
                <a:cs typeface="Arial" pitchFamily="34" charset="-120"/>
              </a:rPr>
              <a:t>Приветствие
</a:t>
            </a:r>
            <a:endParaRPr lang="en-US" sz="1100" dirty="0"/>
          </a:p>
        </p:txBody>
      </p:sp>
      <p:sp>
        <p:nvSpPr>
          <p:cNvPr id="12" name="Text 4"/>
          <p:cNvSpPr txBox="1"/>
          <p:nvPr/>
        </p:nvSpPr>
        <p:spPr>
          <a:xfrm>
            <a:off x="3435500" y="2099750"/>
            <a:ext cx="2305800" cy="793800"/>
          </a:xfrm>
          <a:prstGeom prst="rect">
            <a:avLst/>
          </a:prstGeom>
          <a:noFill/>
          <a:ln/>
        </p:spPr>
        <p:txBody>
          <a:bodyPr wrap="square" lIns="0" tIns="0" rIns="0" bIns="0" rtlCol="0" anchor="t"/>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Words like Thank you, Please, Excuse me, and Sorry are used very often. They make speech softer, more respectful, and easier to understand in everyday situations at school and at home.
</a:t>
            </a:r>
            <a:endParaRPr lang="en-US" sz="900" dirty="0"/>
          </a:p>
        </p:txBody>
      </p:sp>
      <p:sp>
        <p:nvSpPr>
          <p:cNvPr id="13" name="Text 5"/>
          <p:cNvSpPr txBox="1"/>
          <p:nvPr/>
        </p:nvSpPr>
        <p:spPr>
          <a:xfrm>
            <a:off x="3435500" y="1713950"/>
            <a:ext cx="2061600" cy="362400"/>
          </a:xfrm>
          <a:prstGeom prst="rect">
            <a:avLst/>
          </a:prstGeom>
          <a:noFill/>
          <a:ln/>
        </p:spPr>
        <p:txBody>
          <a:bodyPr wrap="square" lIns="0" tIns="0" rIns="0" bIns="0" rtlCol="0" anchor="ctr"/>
          <a:lstStyle/>
          <a:p>
            <a:pPr algn="l" indent="0" marL="0">
              <a:lnSpc>
                <a:spcPct val="90000"/>
              </a:lnSpc>
              <a:buNone/>
            </a:pPr>
            <a:r>
              <a:rPr lang="en-US" sz="1100" b="1" dirty="0">
                <a:solidFill>
                  <a:srgbClr val="DBFE01"/>
                </a:solidFill>
                <a:latin typeface="Arial" pitchFamily="34" charset="0"/>
                <a:ea typeface="Arial" pitchFamily="34" charset="-122"/>
                <a:cs typeface="Arial" pitchFamily="34" charset="-120"/>
              </a:rPr>
              <a:t>Вежливые слова
</a:t>
            </a:r>
            <a:endParaRPr lang="en-US" sz="1100" dirty="0"/>
          </a:p>
        </p:txBody>
      </p:sp>
      <p:sp>
        <p:nvSpPr>
          <p:cNvPr id="14" name="Text 6"/>
          <p:cNvSpPr txBox="1"/>
          <p:nvPr/>
        </p:nvSpPr>
        <p:spPr>
          <a:xfrm>
            <a:off x="6321525" y="2099750"/>
            <a:ext cx="2305800" cy="793800"/>
          </a:xfrm>
          <a:prstGeom prst="rect">
            <a:avLst/>
          </a:prstGeom>
          <a:noFill/>
          <a:ln/>
        </p:spPr>
        <p:txBody>
          <a:bodyPr wrap="square" lIns="0" tIns="0" rIns="0" bIns="0" rtlCol="0" anchor="t"/>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In many countries, people value personal space and calm voice. Standing too close or speaking too loudly can seem rude, even if the speaker does not mean it that way.
</a:t>
            </a:r>
            <a:endParaRPr lang="en-US" sz="900" dirty="0"/>
          </a:p>
        </p:txBody>
      </p:sp>
      <p:sp>
        <p:nvSpPr>
          <p:cNvPr id="15" name="Text 7"/>
          <p:cNvSpPr txBox="1"/>
          <p:nvPr/>
        </p:nvSpPr>
        <p:spPr>
          <a:xfrm>
            <a:off x="6321525" y="1713950"/>
            <a:ext cx="2061600" cy="362400"/>
          </a:xfrm>
          <a:prstGeom prst="rect">
            <a:avLst/>
          </a:prstGeom>
          <a:noFill/>
          <a:ln/>
        </p:spPr>
        <p:txBody>
          <a:bodyPr wrap="square" lIns="0" tIns="0" rIns="0" bIns="0" rtlCol="0" anchor="ctr"/>
          <a:lstStyle/>
          <a:p>
            <a:pPr algn="l" indent="0" marL="0">
              <a:lnSpc>
                <a:spcPct val="90000"/>
              </a:lnSpc>
              <a:buNone/>
            </a:pPr>
            <a:r>
              <a:rPr lang="en-US" sz="1100" b="1" dirty="0">
                <a:solidFill>
                  <a:srgbClr val="DBFE01"/>
                </a:solidFill>
                <a:latin typeface="Arial" pitchFamily="34" charset="0"/>
                <a:ea typeface="Arial" pitchFamily="34" charset="-122"/>
                <a:cs typeface="Arial" pitchFamily="34" charset="-120"/>
              </a:rPr>
              <a:t>Личное пространство
</a:t>
            </a:r>
            <a:endParaRPr lang="en-US" sz="1100" dirty="0"/>
          </a:p>
        </p:txBody>
      </p:sp>
      <p:sp>
        <p:nvSpPr>
          <p:cNvPr id="16" name="Text 8"/>
          <p:cNvSpPr txBox="1"/>
          <p:nvPr/>
        </p:nvSpPr>
        <p:spPr>
          <a:xfrm>
            <a:off x="1788250" y="3820863"/>
            <a:ext cx="2305800" cy="793800"/>
          </a:xfrm>
          <a:prstGeom prst="rect">
            <a:avLst/>
          </a:prstGeom>
          <a:noFill/>
          <a:ln/>
        </p:spPr>
        <p:txBody>
          <a:bodyPr wrap="square" lIns="0" tIns="0" rIns="0" bIns="0" rtlCol="0" anchor="t"/>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One gesture may have different meanings in different cultures. That is why it is important not to rush to conclusions and to observe how people behave around you.
</a:t>
            </a:r>
            <a:endParaRPr lang="en-US" sz="900" dirty="0"/>
          </a:p>
        </p:txBody>
      </p:sp>
      <p:sp>
        <p:nvSpPr>
          <p:cNvPr id="17" name="Text 9"/>
          <p:cNvSpPr txBox="1"/>
          <p:nvPr/>
        </p:nvSpPr>
        <p:spPr>
          <a:xfrm>
            <a:off x="1788250" y="3435063"/>
            <a:ext cx="2061600" cy="362400"/>
          </a:xfrm>
          <a:prstGeom prst="rect">
            <a:avLst/>
          </a:prstGeom>
          <a:noFill/>
          <a:ln/>
        </p:spPr>
        <p:txBody>
          <a:bodyPr wrap="square" lIns="0" tIns="0" rIns="0" bIns="0" rtlCol="0" anchor="ctr"/>
          <a:lstStyle/>
          <a:p>
            <a:pPr algn="l" indent="0" marL="0">
              <a:lnSpc>
                <a:spcPct val="90000"/>
              </a:lnSpc>
              <a:buNone/>
            </a:pPr>
            <a:r>
              <a:rPr lang="en-US" sz="1100" b="1" dirty="0">
                <a:solidFill>
                  <a:srgbClr val="DBFE01"/>
                </a:solidFill>
                <a:latin typeface="Arial" pitchFamily="34" charset="0"/>
                <a:ea typeface="Arial" pitchFamily="34" charset="-122"/>
                <a:cs typeface="Arial" pitchFamily="34" charset="-120"/>
              </a:rPr>
              <a:t>Жесты и значения
</a:t>
            </a:r>
            <a:endParaRPr lang="en-US" sz="1100" dirty="0"/>
          </a:p>
        </p:txBody>
      </p:sp>
      <p:sp>
        <p:nvSpPr>
          <p:cNvPr id="18" name="Text 10"/>
          <p:cNvSpPr txBox="1"/>
          <p:nvPr/>
        </p:nvSpPr>
        <p:spPr>
          <a:xfrm>
            <a:off x="4675225" y="3820863"/>
            <a:ext cx="2305800" cy="793800"/>
          </a:xfrm>
          <a:prstGeom prst="rect">
            <a:avLst/>
          </a:prstGeom>
          <a:noFill/>
          <a:ln/>
        </p:spPr>
        <p:txBody>
          <a:bodyPr wrap="square" lIns="0" tIns="0" rIns="0" bIns="0" rtlCol="0" anchor="t"/>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Politeness helps people avoid misunderstandings and feel comfortable together. When students use respectful words and careful behaviour, communication becomes clearer and friendlier.
</a:t>
            </a:r>
            <a:endParaRPr lang="en-US" sz="900" dirty="0"/>
          </a:p>
        </p:txBody>
      </p:sp>
      <p:sp>
        <p:nvSpPr>
          <p:cNvPr id="19" name="Text 11"/>
          <p:cNvSpPr txBox="1"/>
          <p:nvPr/>
        </p:nvSpPr>
        <p:spPr>
          <a:xfrm>
            <a:off x="4675225" y="3435063"/>
            <a:ext cx="2061600" cy="362400"/>
          </a:xfrm>
          <a:prstGeom prst="rect">
            <a:avLst/>
          </a:prstGeom>
          <a:noFill/>
          <a:ln/>
        </p:spPr>
        <p:txBody>
          <a:bodyPr wrap="square" lIns="0" tIns="0" rIns="0" bIns="0" rtlCol="0" anchor="ctr"/>
          <a:lstStyle/>
          <a:p>
            <a:pPr algn="l" indent="0" marL="0">
              <a:lnSpc>
                <a:spcPct val="90000"/>
              </a:lnSpc>
              <a:buNone/>
            </a:pPr>
            <a:r>
              <a:rPr lang="en-US" sz="1100" b="1" dirty="0">
                <a:solidFill>
                  <a:srgbClr val="DBFE01"/>
                </a:solidFill>
                <a:latin typeface="Arial" pitchFamily="34" charset="0"/>
                <a:ea typeface="Arial" pitchFamily="34" charset="-122"/>
                <a:cs typeface="Arial" pitchFamily="34" charset="-120"/>
              </a:rPr>
              <a:t>Уважение без недоразумений
</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60325" y="1507881"/>
            <a:ext cx="2601600" cy="1371938"/>
          </a:xfrm>
          <a:prstGeom prst="rect">
            <a:avLst/>
          </a:prstGeom>
        </p:spPr>
      </p:pic>
      <p:pic>
        <p:nvPicPr>
          <p:cNvPr id="5" name="Image 3" descr="preencoded.png">    </p:cNvPr>
          <p:cNvPicPr>
            <a:picLocks noChangeAspect="1"/>
          </p:cNvPicPr>
          <p:nvPr/>
        </p:nvPicPr>
        <p:blipFill>
          <a:blip r:embed="rId4"/>
          <a:stretch>
            <a:fillRect/>
          </a:stretch>
        </p:blipFill>
        <p:spPr>
          <a:xfrm>
            <a:off x="3225850" y="1507881"/>
            <a:ext cx="2601600" cy="1371938"/>
          </a:xfrm>
          <a:prstGeom prst="rect">
            <a:avLst/>
          </a:prstGeom>
        </p:spPr>
      </p:pic>
      <p:pic>
        <p:nvPicPr>
          <p:cNvPr id="6" name="Image 4" descr="preencoded.png">    </p:cNvPr>
          <p:cNvPicPr>
            <a:picLocks noChangeAspect="1"/>
          </p:cNvPicPr>
          <p:nvPr/>
        </p:nvPicPr>
        <p:blipFill>
          <a:blip r:embed="rId5"/>
          <a:stretch>
            <a:fillRect/>
          </a:stretch>
        </p:blipFill>
        <p:spPr>
          <a:xfrm>
            <a:off x="6091375" y="1507881"/>
            <a:ext cx="2601600" cy="1371938"/>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786050" y="4781050"/>
            <a:ext cx="358200" cy="362400"/>
          </a:xfrm>
          <a:prstGeom prst="rect">
            <a:avLst/>
          </a:prstGeom>
          <a:noFill/>
          <a:ln/>
        </p:spPr>
        <p:txBody>
          <a:bodyPr wrap="square" lIns="0" tIns="0" rIns="0" bIns="0" rtlCol="0" anchor="ctr"/>
          <a:lstStyle/>
          <a:p>
            <a:pPr algn="ctr" indent="0" marL="0">
              <a:lnSpc>
                <a:spcPct val="100000"/>
              </a:lnSpc>
              <a:buNone/>
            </a:pPr>
            <a:r>
              <a:rPr lang="en-US" sz="1000" b="1" dirty="0">
                <a:solidFill>
                  <a:srgbClr val="FFFFFF"/>
                </a:solidFill>
                <a:latin typeface="Arial" pitchFamily="34" charset="0"/>
                <a:ea typeface="Arial" pitchFamily="34" charset="-122"/>
                <a:cs typeface="Arial" pitchFamily="34" charset="-120"/>
              </a:rPr>
              <a:t>9</a:t>
            </a:r>
            <a:endParaRPr lang="en-US" sz="1000" dirty="0"/>
          </a:p>
        </p:txBody>
      </p:sp>
      <p:sp>
        <p:nvSpPr>
          <p:cNvPr id="9" name="Text 1"/>
          <p:cNvSpPr txBox="1"/>
          <p:nvPr/>
        </p:nvSpPr>
        <p:spPr>
          <a:xfrm>
            <a:off x="360325" y="360000"/>
            <a:ext cx="8425800" cy="1117500"/>
          </a:xfrm>
          <a:prstGeom prst="rect">
            <a:avLst/>
          </a:prstGeom>
          <a:noFill/>
          <a:ln/>
        </p:spPr>
        <p:txBody>
          <a:bodyPr wrap="square" lIns="0" tIns="0" rIns="0" bIns="0" rtlCol="0" anchor="ctr"/>
          <a:lstStyle/>
          <a:p>
            <a:pPr algn="l" indent="0" marL="0">
              <a:lnSpc>
                <a:spcPct val="80000"/>
              </a:lnSpc>
              <a:buNone/>
            </a:pPr>
            <a:r>
              <a:rPr lang="en-US" sz="3800" b="1" dirty="0">
                <a:solidFill>
                  <a:srgbClr val="FF00B6"/>
                </a:solidFill>
                <a:latin typeface="Arial" pitchFamily="34" charset="0"/>
                <a:ea typeface="Arial" pitchFamily="34" charset="-122"/>
                <a:cs typeface="Arial" pitchFamily="34" charset="-120"/>
              </a:rPr>
              <a:t>Traditional food and celebrations
</a:t>
            </a:r>
            <a:endParaRPr lang="en-US" sz="3800" dirty="0"/>
          </a:p>
        </p:txBody>
      </p:sp>
      <p:sp>
        <p:nvSpPr>
          <p:cNvPr id="10" name="Text 2"/>
          <p:cNvSpPr txBox="1"/>
          <p:nvPr/>
        </p:nvSpPr>
        <p:spPr>
          <a:xfrm>
            <a:off x="360325" y="3515375"/>
            <a:ext cx="2601600" cy="1266000"/>
          </a:xfrm>
          <a:prstGeom prst="rect">
            <a:avLst/>
          </a:prstGeom>
          <a:noFill/>
          <a:ln/>
        </p:spPr>
        <p:txBody>
          <a:bodyPr wrap="square" lIns="0" tIns="0" rIns="0" bIns="0" rtlCol="0" anchor="t"/>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Traditional food often appears on special days, not only at ordinary meals. In Britain, pancakes are linked with Shrove Tuesday, while Christmas pudding is a familiar festive dessert. Such dishes remind people of history, family customs, and seasonal celebrations.
</a:t>
            </a:r>
            <a:endParaRPr lang="en-US" sz="1200" dirty="0"/>
          </a:p>
        </p:txBody>
      </p:sp>
      <p:sp>
        <p:nvSpPr>
          <p:cNvPr id="11" name="Text 3"/>
          <p:cNvSpPr txBox="1"/>
          <p:nvPr/>
        </p:nvSpPr>
        <p:spPr>
          <a:xfrm>
            <a:off x="360325" y="2921676"/>
            <a:ext cx="2601600" cy="513000"/>
          </a:xfrm>
          <a:prstGeom prst="rect">
            <a:avLst/>
          </a:prstGeom>
          <a:noFill/>
          <a:ln/>
        </p:spPr>
        <p:txBody>
          <a:bodyPr wrap="square" lIns="0" tIns="0" rIns="0" bIns="0" rtlCol="0" anchor="ctr"/>
          <a:lstStyle/>
          <a:p>
            <a:pPr algn="l" indent="0" marL="0">
              <a:lnSpc>
                <a:spcPct val="90000"/>
              </a:lnSpc>
              <a:buNone/>
            </a:pPr>
            <a:r>
              <a:rPr lang="en-US" sz="1400" b="1" dirty="0">
                <a:solidFill>
                  <a:srgbClr val="FF00B6"/>
                </a:solidFill>
                <a:latin typeface="Arial" pitchFamily="34" charset="0"/>
                <a:ea typeface="Arial" pitchFamily="34" charset="-122"/>
                <a:cs typeface="Arial" pitchFamily="34" charset="-120"/>
              </a:rPr>
              <a:t>A holiday plate with a story
</a:t>
            </a:r>
            <a:endParaRPr lang="en-US" sz="1400" dirty="0"/>
          </a:p>
        </p:txBody>
      </p:sp>
      <p:sp>
        <p:nvSpPr>
          <p:cNvPr id="12" name="Text 4"/>
          <p:cNvSpPr txBox="1"/>
          <p:nvPr/>
        </p:nvSpPr>
        <p:spPr>
          <a:xfrm>
            <a:off x="3225850" y="3515375"/>
            <a:ext cx="2601600" cy="1266000"/>
          </a:xfrm>
          <a:prstGeom prst="rect">
            <a:avLst/>
          </a:prstGeom>
          <a:noFill/>
          <a:ln/>
        </p:spPr>
        <p:txBody>
          <a:bodyPr wrap="square" lIns="0" tIns="0" rIns="0" bIns="0" rtlCol="0" anchor="t"/>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In the United States, turkey is strongly connected with Thanksgiving, when families gather at one table. Apple pie, tea with biscuits, and fish and chips also show how everyday food can become part of national identity and shared memory.
</a:t>
            </a:r>
            <a:endParaRPr lang="en-US" sz="1200" dirty="0"/>
          </a:p>
        </p:txBody>
      </p:sp>
      <p:sp>
        <p:nvSpPr>
          <p:cNvPr id="13" name="Text 5"/>
          <p:cNvSpPr txBox="1"/>
          <p:nvPr/>
        </p:nvSpPr>
        <p:spPr>
          <a:xfrm>
            <a:off x="3225850" y="2921676"/>
            <a:ext cx="2601600" cy="513000"/>
          </a:xfrm>
          <a:prstGeom prst="rect">
            <a:avLst/>
          </a:prstGeom>
          <a:noFill/>
          <a:ln/>
        </p:spPr>
        <p:txBody>
          <a:bodyPr wrap="square" lIns="0" tIns="0" rIns="0" bIns="0" rtlCol="0" anchor="ctr"/>
          <a:lstStyle/>
          <a:p>
            <a:pPr algn="l" indent="0" marL="0">
              <a:lnSpc>
                <a:spcPct val="90000"/>
              </a:lnSpc>
              <a:buNone/>
            </a:pPr>
            <a:r>
              <a:rPr lang="en-US" sz="1400" b="1" dirty="0">
                <a:solidFill>
                  <a:srgbClr val="FF00B6"/>
                </a:solidFill>
                <a:latin typeface="Arial" pitchFamily="34" charset="0"/>
                <a:ea typeface="Arial" pitchFamily="34" charset="-122"/>
                <a:cs typeface="Arial" pitchFamily="34" charset="-120"/>
              </a:rPr>
              <a:t>Food as part of a celebration
</a:t>
            </a:r>
            <a:endParaRPr lang="en-US" sz="1400" dirty="0"/>
          </a:p>
        </p:txBody>
      </p:sp>
      <p:sp>
        <p:nvSpPr>
          <p:cNvPr id="14" name="Text 6"/>
          <p:cNvSpPr txBox="1"/>
          <p:nvPr/>
        </p:nvSpPr>
        <p:spPr>
          <a:xfrm>
            <a:off x="6091375" y="3515375"/>
            <a:ext cx="2601600" cy="1266000"/>
          </a:xfrm>
          <a:prstGeom prst="rect">
            <a:avLst/>
          </a:prstGeom>
          <a:noFill/>
          <a:ln/>
        </p:spPr>
        <p:txBody>
          <a:bodyPr wrap="square" lIns="0" tIns="0" rIns="0" bIns="0" rtlCol="0" anchor="t"/>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Traditional dishes reflect local products, climate, and long history. When children learn the names of festive foods in English, they also learn how people celebrate, welcome guests, and keep important traditions alive from one generation to the next.
</a:t>
            </a:r>
            <a:endParaRPr lang="en-US" sz="1200" dirty="0"/>
          </a:p>
        </p:txBody>
      </p:sp>
      <p:sp>
        <p:nvSpPr>
          <p:cNvPr id="15" name="Text 7"/>
          <p:cNvSpPr txBox="1"/>
          <p:nvPr/>
        </p:nvSpPr>
        <p:spPr>
          <a:xfrm>
            <a:off x="6091375" y="2921676"/>
            <a:ext cx="2601600" cy="513000"/>
          </a:xfrm>
          <a:prstGeom prst="rect">
            <a:avLst/>
          </a:prstGeom>
          <a:noFill/>
          <a:ln/>
        </p:spPr>
        <p:txBody>
          <a:bodyPr wrap="square" lIns="0" tIns="0" rIns="0" bIns="0" rtlCol="0" anchor="ctr"/>
          <a:lstStyle/>
          <a:p>
            <a:pPr algn="l" indent="0" marL="0">
              <a:lnSpc>
                <a:spcPct val="90000"/>
              </a:lnSpc>
              <a:buNone/>
            </a:pPr>
            <a:r>
              <a:rPr lang="en-US" sz="1400" b="1" dirty="0">
                <a:solidFill>
                  <a:srgbClr val="FF00B6"/>
                </a:solidFill>
                <a:latin typeface="Arial" pitchFamily="34" charset="0"/>
                <a:ea typeface="Arial" pitchFamily="34" charset="-122"/>
                <a:cs typeface="Arial" pitchFamily="34" charset="-120"/>
              </a:rPr>
              <a:t>What food tells us
</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9150" y="1570466"/>
            <a:ext cx="8425800" cy="3208468"/>
          </a:xfrm>
          <a:prstGeom prst="rect">
            <a:avLst/>
          </a:prstGeom>
        </p:spPr>
      </p:pic>
      <p:sp>
        <p:nvSpPr>
          <p:cNvPr id="4" name="Text 0"/>
          <p:cNvSpPr txBox="1"/>
          <p:nvPr/>
        </p:nvSpPr>
        <p:spPr>
          <a:xfrm>
            <a:off x="360325" y="1064700"/>
            <a:ext cx="8425800" cy="412800"/>
          </a:xfrm>
          <a:prstGeom prst="rect">
            <a:avLst/>
          </a:prstGeom>
          <a:noFill/>
          <a:ln/>
        </p:spPr>
        <p:txBody>
          <a:bodyPr wrap="square" lIns="0" tIns="0" rIns="0" bIns="0" rtlCol="0" anchor="t"/>
          <a:lstStyle/>
          <a:p>
            <a:pPr algn="l" indent="0" marL="0">
              <a:lnSpc>
                <a:spcPct val="90000"/>
              </a:lnSpc>
              <a:buNone/>
            </a:pPr>
            <a:r>
              <a:rPr lang="en-US" sz="1500" dirty="0">
                <a:solidFill>
                  <a:srgbClr val="FFFFFF"/>
                </a:solidFill>
                <a:latin typeface="Arial" pitchFamily="34" charset="0"/>
                <a:ea typeface="Arial" pitchFamily="34" charset="-122"/>
                <a:cs typeface="Arial" pitchFamily="34" charset="-120"/>
              </a:rPr>
              <a:t>Последовательность показывает, как обычай передаётся между поколениями и постепенно становится традицией.
</a:t>
            </a:r>
            <a:endParaRPr lang="en-US" sz="1500" dirty="0"/>
          </a:p>
        </p:txBody>
      </p:sp>
      <p:sp>
        <p:nvSpPr>
          <p:cNvPr id="5" name="Text 1"/>
          <p:cNvSpPr txBox="1"/>
          <p:nvPr/>
        </p:nvSpPr>
        <p:spPr>
          <a:xfrm>
            <a:off x="360325" y="360000"/>
            <a:ext cx="8425800" cy="636300"/>
          </a:xfrm>
          <a:prstGeom prst="rect">
            <a:avLst/>
          </a:prstGeom>
          <a:noFill/>
          <a:ln/>
        </p:spPr>
        <p:txBody>
          <a:bodyPr wrap="square" lIns="0" tIns="0" rIns="0" bIns="0" rtlCol="0" anchor="t"/>
          <a:lstStyle/>
          <a:p>
            <a:pPr algn="l" indent="0" marL="0">
              <a:lnSpc>
                <a:spcPct val="80000"/>
              </a:lnSpc>
              <a:buNone/>
            </a:pPr>
            <a:r>
              <a:rPr lang="en-US" sz="3800" b="1" dirty="0">
                <a:solidFill>
                  <a:srgbClr val="FFFFFF"/>
                </a:solidFill>
                <a:latin typeface="Arial" pitchFamily="34" charset="0"/>
                <a:ea typeface="Arial" pitchFamily="34" charset="-122"/>
                <a:cs typeface="Arial" pitchFamily="34" charset="-120"/>
              </a:rPr>
              <a:t>How a tradition continues
</a:t>
            </a:r>
            <a:endParaRPr lang="en-US" sz="3800" dirty="0"/>
          </a:p>
        </p:txBody>
      </p:sp>
      <p:sp>
        <p:nvSpPr>
          <p:cNvPr id="6" name="Text 2"/>
          <p:cNvSpPr txBox="1"/>
          <p:nvPr/>
        </p:nvSpPr>
        <p:spPr>
          <a:xfrm>
            <a:off x="8786050" y="4781050"/>
            <a:ext cx="358200" cy="362400"/>
          </a:xfrm>
          <a:prstGeom prst="rect">
            <a:avLst/>
          </a:prstGeom>
          <a:noFill/>
          <a:ln/>
        </p:spPr>
        <p:txBody>
          <a:bodyPr wrap="square" lIns="0" tIns="0" rIns="0" bIns="0" rtlCol="0" anchor="ctr"/>
          <a:lstStyle/>
          <a:p>
            <a:pPr algn="ctr" indent="0" marL="0">
              <a:lnSpc>
                <a:spcPct val="100000"/>
              </a:lnSpc>
              <a:buNone/>
            </a:pPr>
            <a:r>
              <a:rPr lang="en-US" sz="1000" b="1" dirty="0">
                <a:solidFill>
                  <a:srgbClr val="FFFFFF"/>
                </a:solidFill>
                <a:latin typeface="Arial" pitchFamily="34" charset="0"/>
                <a:ea typeface="Arial" pitchFamily="34" charset="-122"/>
                <a:cs typeface="Arial"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60325" y="360000"/>
            <a:ext cx="8425800" cy="1117500"/>
          </a:xfrm>
          <a:prstGeom prst="rect">
            <a:avLst/>
          </a:prstGeom>
          <a:noFill/>
          <a:ln/>
        </p:spPr>
        <p:txBody>
          <a:bodyPr wrap="square" lIns="0" tIns="0" rIns="0" bIns="0" rtlCol="0" anchor="ctr"/>
          <a:lstStyle/>
          <a:p>
            <a:pPr algn="l" indent="0" marL="0">
              <a:lnSpc>
                <a:spcPct val="80000"/>
              </a:lnSpc>
              <a:buNone/>
            </a:pPr>
            <a:r>
              <a:rPr lang="en-US" sz="3500" b="1" dirty="0">
                <a:solidFill>
                  <a:srgbClr val="DBFE01"/>
                </a:solidFill>
                <a:latin typeface="Arial" pitchFamily="34" charset="0"/>
                <a:ea typeface="Arial" pitchFamily="34" charset="-122"/>
                <a:cs typeface="Arial" pitchFamily="34" charset="-120"/>
              </a:rPr>
              <a:t>School traditions in Grade 6
</a:t>
            </a:r>
            <a:endParaRPr lang="en-US" sz="3500" dirty="0"/>
          </a:p>
        </p:txBody>
      </p:sp>
      <p:sp>
        <p:nvSpPr>
          <p:cNvPr id="9" name="Text 1"/>
          <p:cNvSpPr txBox="1"/>
          <p:nvPr/>
        </p:nvSpPr>
        <p:spPr>
          <a:xfrm>
            <a:off x="8786050" y="4781050"/>
            <a:ext cx="358200" cy="362400"/>
          </a:xfrm>
          <a:prstGeom prst="rect">
            <a:avLst/>
          </a:prstGeom>
          <a:noFill/>
          <a:ln/>
        </p:spPr>
        <p:txBody>
          <a:bodyPr wrap="square" lIns="0" tIns="0" rIns="0" bIns="0" rtlCol="0" anchor="ctr"/>
          <a:lstStyle/>
          <a:p>
            <a:pPr algn="ctr" indent="0" marL="0">
              <a:lnSpc>
                <a:spcPct val="100000"/>
              </a:lnSpc>
              <a:buNone/>
            </a:pPr>
            <a:r>
              <a:rPr lang="en-US" sz="1000" b="1" dirty="0">
                <a:solidFill>
                  <a:srgbClr val="FFFFFF"/>
                </a:solidFill>
                <a:latin typeface="Arial" pitchFamily="34" charset="0"/>
                <a:ea typeface="Arial" pitchFamily="34" charset="-122"/>
                <a:cs typeface="Arial" pitchFamily="34" charset="-120"/>
              </a:rPr>
              <a:t>11</a:t>
            </a:r>
            <a:endParaRPr lang="en-US" sz="1000" dirty="0"/>
          </a:p>
        </p:txBody>
      </p:sp>
      <p:sp>
        <p:nvSpPr>
          <p:cNvPr id="10" name="Text 2"/>
          <p:cNvSpPr txBox="1"/>
          <p:nvPr/>
        </p:nvSpPr>
        <p:spPr>
          <a:xfrm>
            <a:off x="360346" y="2181138"/>
            <a:ext cx="1551600" cy="1685700"/>
          </a:xfrm>
          <a:prstGeom prst="rect">
            <a:avLst/>
          </a:prstGeom>
          <a:noFill/>
          <a:ln/>
        </p:spPr>
        <p:txBody>
          <a:bodyPr wrap="square" lIns="0" tIns="0" rIns="0" bIns="0" rtlCol="0" anchor="t"/>
          <a:lstStyle/>
          <a:p>
            <a:pPr algn="l" indent="0" marL="0">
              <a:lnSpc>
                <a:spcPct val="90000"/>
              </a:lnSpc>
              <a:buNone/>
            </a:pPr>
            <a:r>
              <a:rPr lang="en-US" sz="1000" dirty="0">
                <a:solidFill>
                  <a:srgbClr val="FFFFFF"/>
                </a:solidFill>
                <a:latin typeface="Arial" pitchFamily="34" charset="0"/>
                <a:ea typeface="Arial" pitchFamily="34" charset="-122"/>
                <a:cs typeface="Arial" pitchFamily="34" charset="-120"/>
              </a:rPr>
              <a:t>Первый день школы помогает классу начать год вместе: ученики знакомятся, повторяют правила и чувствуют себя частью одной команды. Такой обычай создаёт спокойную и дружелюбную атмосферу для учёбы.
</a:t>
            </a:r>
            <a:endParaRPr lang="en-US" sz="1000" dirty="0"/>
          </a:p>
        </p:txBody>
      </p:sp>
      <p:sp>
        <p:nvSpPr>
          <p:cNvPr id="11" name="Text 3"/>
          <p:cNvSpPr txBox="1"/>
          <p:nvPr/>
        </p:nvSpPr>
        <p:spPr>
          <a:xfrm>
            <a:off x="360325" y="1572298"/>
            <a:ext cx="1551600" cy="513000"/>
          </a:xfrm>
          <a:prstGeom prst="rect">
            <a:avLst/>
          </a:prstGeom>
          <a:noFill/>
          <a:ln/>
        </p:spPr>
        <p:txBody>
          <a:bodyPr wrap="square" lIns="0" tIns="0" rIns="0" bIns="0" rtlCol="0" anchor="ctr"/>
          <a:lstStyle/>
          <a:p>
            <a:pPr algn="l" indent="0" marL="0">
              <a:lnSpc>
                <a:spcPct val="90000"/>
              </a:lnSpc>
              <a:buNone/>
            </a:pPr>
            <a:r>
              <a:rPr lang="en-US" sz="1200" b="1" dirty="0">
                <a:solidFill>
                  <a:srgbClr val="FF00B6"/>
                </a:solidFill>
                <a:latin typeface="Arial" pitchFamily="34" charset="0"/>
                <a:ea typeface="Arial" pitchFamily="34" charset="-122"/>
                <a:cs typeface="Arial" pitchFamily="34" charset="-120"/>
              </a:rPr>
              <a:t>Первый день
</a:t>
            </a:r>
            <a:endParaRPr lang="en-US" sz="1200" dirty="0"/>
          </a:p>
        </p:txBody>
      </p:sp>
      <p:sp>
        <p:nvSpPr>
          <p:cNvPr id="12" name="Text 4"/>
          <p:cNvSpPr txBox="1"/>
          <p:nvPr/>
        </p:nvSpPr>
        <p:spPr>
          <a:xfrm>
            <a:off x="5469071" y="2181138"/>
            <a:ext cx="1551600" cy="1685700"/>
          </a:xfrm>
          <a:prstGeom prst="rect">
            <a:avLst/>
          </a:prstGeom>
          <a:noFill/>
          <a:ln/>
        </p:spPr>
        <p:txBody>
          <a:bodyPr wrap="square" lIns="0" tIns="0" rIns="0" bIns="0" rtlCol="0" anchor="t"/>
          <a:lstStyle/>
          <a:p>
            <a:pPr algn="l" indent="0" marL="0">
              <a:lnSpc>
                <a:spcPct val="90000"/>
              </a:lnSpc>
              <a:buNone/>
            </a:pPr>
            <a:r>
              <a:rPr lang="en-US" sz="1000" dirty="0">
                <a:solidFill>
                  <a:srgbClr val="FFFFFF"/>
                </a:solidFill>
                <a:latin typeface="Arial" pitchFamily="34" charset="0"/>
                <a:ea typeface="Arial" pitchFamily="34" charset="-122"/>
                <a:cs typeface="Arial" pitchFamily="34" charset="-120"/>
              </a:rPr>
              <a:t>Церемонии награждения показывают, что старание и ответственность ценятся. Когда ученикам вручают грамоты или благодарят их публично, они больше стараются и гордятся своими результатами.
</a:t>
            </a:r>
            <a:endParaRPr lang="en-US" sz="1000" dirty="0"/>
          </a:p>
        </p:txBody>
      </p:sp>
      <p:sp>
        <p:nvSpPr>
          <p:cNvPr id="13" name="Text 5"/>
          <p:cNvSpPr txBox="1"/>
          <p:nvPr/>
        </p:nvSpPr>
        <p:spPr>
          <a:xfrm>
            <a:off x="5469050" y="1572298"/>
            <a:ext cx="1551600" cy="513000"/>
          </a:xfrm>
          <a:prstGeom prst="rect">
            <a:avLst/>
          </a:prstGeom>
          <a:noFill/>
          <a:ln/>
        </p:spPr>
        <p:txBody>
          <a:bodyPr wrap="square" lIns="0" tIns="0" rIns="0" bIns="0" rtlCol="0" anchor="ctr"/>
          <a:lstStyle/>
          <a:p>
            <a:pPr algn="l" indent="0" marL="0">
              <a:lnSpc>
                <a:spcPct val="90000"/>
              </a:lnSpc>
              <a:buNone/>
            </a:pPr>
            <a:r>
              <a:rPr lang="en-US" sz="1200" b="1" dirty="0">
                <a:solidFill>
                  <a:srgbClr val="FF00B6"/>
                </a:solidFill>
                <a:latin typeface="Arial" pitchFamily="34" charset="0"/>
                <a:ea typeface="Arial" pitchFamily="34" charset="-122"/>
                <a:cs typeface="Arial" pitchFamily="34" charset="-120"/>
              </a:rPr>
              <a:t>Награды и благодарность
</a:t>
            </a:r>
            <a:endParaRPr lang="en-US" sz="1200" dirty="0"/>
          </a:p>
        </p:txBody>
      </p:sp>
      <p:sp>
        <p:nvSpPr>
          <p:cNvPr id="14" name="Text 6"/>
          <p:cNvSpPr txBox="1"/>
          <p:nvPr/>
        </p:nvSpPr>
        <p:spPr>
          <a:xfrm>
            <a:off x="3812546" y="2181138"/>
            <a:ext cx="1551600" cy="1685700"/>
          </a:xfrm>
          <a:prstGeom prst="rect">
            <a:avLst/>
          </a:prstGeom>
          <a:noFill/>
          <a:ln/>
        </p:spPr>
        <p:txBody>
          <a:bodyPr wrap="square" lIns="0" tIns="0" rIns="0" bIns="0" rtlCol="0" anchor="t"/>
          <a:lstStyle/>
          <a:p>
            <a:pPr algn="l" indent="0" marL="0">
              <a:lnSpc>
                <a:spcPct val="90000"/>
              </a:lnSpc>
              <a:buNone/>
            </a:pPr>
            <a:r>
              <a:rPr lang="en-US" sz="1000" dirty="0">
                <a:solidFill>
                  <a:srgbClr val="FFFFFF"/>
                </a:solidFill>
                <a:latin typeface="Arial" pitchFamily="34" charset="0"/>
                <a:ea typeface="Arial" pitchFamily="34" charset="-122"/>
                <a:cs typeface="Arial" pitchFamily="34" charset="-120"/>
              </a:rPr>
              <a:t>Школьные концерты, конкурсы и торжественные мероприятия делают учебный год ярче. Они помогают ученикам проявить таланты, поддержать друзей и почувствовать радость совместного участия в жизни школы.
</a:t>
            </a:r>
            <a:endParaRPr lang="en-US" sz="1000" dirty="0"/>
          </a:p>
        </p:txBody>
      </p:sp>
      <p:sp>
        <p:nvSpPr>
          <p:cNvPr id="15" name="Text 7"/>
          <p:cNvSpPr txBox="1"/>
          <p:nvPr/>
        </p:nvSpPr>
        <p:spPr>
          <a:xfrm>
            <a:off x="3812525" y="1572298"/>
            <a:ext cx="1551600" cy="513000"/>
          </a:xfrm>
          <a:prstGeom prst="rect">
            <a:avLst/>
          </a:prstGeom>
          <a:noFill/>
          <a:ln/>
        </p:spPr>
        <p:txBody>
          <a:bodyPr wrap="square" lIns="0" tIns="0" rIns="0" bIns="0" rtlCol="0" anchor="ctr"/>
          <a:lstStyle/>
          <a:p>
            <a:pPr algn="l" indent="0" marL="0">
              <a:lnSpc>
                <a:spcPct val="90000"/>
              </a:lnSpc>
              <a:buNone/>
            </a:pPr>
            <a:r>
              <a:rPr lang="en-US" sz="1200" b="1" dirty="0">
                <a:solidFill>
                  <a:srgbClr val="FF00B6"/>
                </a:solidFill>
                <a:latin typeface="Arial" pitchFamily="34" charset="0"/>
                <a:ea typeface="Arial" pitchFamily="34" charset="-122"/>
                <a:cs typeface="Arial" pitchFamily="34" charset="-120"/>
              </a:rPr>
              <a:t>Праздники и концерты
</a:t>
            </a:r>
            <a:endParaRPr lang="en-US" sz="1200" dirty="0"/>
          </a:p>
        </p:txBody>
      </p:sp>
      <p:sp>
        <p:nvSpPr>
          <p:cNvPr id="16" name="Text 8"/>
          <p:cNvSpPr txBox="1"/>
          <p:nvPr/>
        </p:nvSpPr>
        <p:spPr>
          <a:xfrm>
            <a:off x="2086433" y="2181138"/>
            <a:ext cx="1551600" cy="1685700"/>
          </a:xfrm>
          <a:prstGeom prst="rect">
            <a:avLst/>
          </a:prstGeom>
          <a:noFill/>
          <a:ln/>
        </p:spPr>
        <p:txBody>
          <a:bodyPr wrap="square" lIns="0" tIns="0" rIns="0" bIns="0" rtlCol="0" anchor="t"/>
          <a:lstStyle/>
          <a:p>
            <a:pPr algn="l" indent="0" marL="0">
              <a:lnSpc>
                <a:spcPct val="90000"/>
              </a:lnSpc>
              <a:buNone/>
            </a:pPr>
            <a:r>
              <a:rPr lang="en-US" sz="1000" dirty="0">
                <a:solidFill>
                  <a:srgbClr val="FFFFFF"/>
                </a:solidFill>
                <a:latin typeface="Arial" pitchFamily="34" charset="0"/>
                <a:ea typeface="Arial" pitchFamily="34" charset="-122"/>
                <a:cs typeface="Arial" pitchFamily="34" charset="-120"/>
              </a:rPr>
              <a:t>На классных встречах обсуждают новости, планы, успехи и общие дела. Это учит слушать друг друга, договариваться и уважать мнение одноклассников, а ещё делает общение в классе более открытым.
</a:t>
            </a:r>
            <a:endParaRPr lang="en-US" sz="1000" dirty="0"/>
          </a:p>
        </p:txBody>
      </p:sp>
      <p:sp>
        <p:nvSpPr>
          <p:cNvPr id="17" name="Text 9"/>
          <p:cNvSpPr txBox="1"/>
          <p:nvPr/>
        </p:nvSpPr>
        <p:spPr>
          <a:xfrm>
            <a:off x="2086413" y="1572298"/>
            <a:ext cx="1551600" cy="513000"/>
          </a:xfrm>
          <a:prstGeom prst="rect">
            <a:avLst/>
          </a:prstGeom>
          <a:noFill/>
          <a:ln/>
        </p:spPr>
        <p:txBody>
          <a:bodyPr wrap="square" lIns="0" tIns="0" rIns="0" bIns="0" rtlCol="0" anchor="ctr"/>
          <a:lstStyle/>
          <a:p>
            <a:pPr algn="l" indent="0" marL="0">
              <a:lnSpc>
                <a:spcPct val="90000"/>
              </a:lnSpc>
              <a:buNone/>
            </a:pPr>
            <a:r>
              <a:rPr lang="en-US" sz="1200" b="1" dirty="0">
                <a:solidFill>
                  <a:srgbClr val="FF00B6"/>
                </a:solidFill>
                <a:latin typeface="Arial" pitchFamily="34" charset="0"/>
                <a:ea typeface="Arial" pitchFamily="34" charset="-122"/>
                <a:cs typeface="Arial" pitchFamily="34" charset="-120"/>
              </a:rPr>
              <a:t>Классные встречи
</a:t>
            </a:r>
            <a:endParaRPr lang="en-US" sz="1200" dirty="0"/>
          </a:p>
        </p:txBody>
      </p:sp>
      <p:sp>
        <p:nvSpPr>
          <p:cNvPr id="18" name="Text 10"/>
          <p:cNvSpPr txBox="1"/>
          <p:nvPr/>
        </p:nvSpPr>
        <p:spPr>
          <a:xfrm>
            <a:off x="7125596" y="2181138"/>
            <a:ext cx="1551600" cy="1685700"/>
          </a:xfrm>
          <a:prstGeom prst="rect">
            <a:avLst/>
          </a:prstGeom>
          <a:noFill/>
          <a:ln/>
        </p:spPr>
        <p:txBody>
          <a:bodyPr wrap="square" lIns="0" tIns="0" rIns="0" bIns="0" rtlCol="0" anchor="t"/>
          <a:lstStyle/>
          <a:p>
            <a:pPr algn="l" indent="0" marL="0">
              <a:lnSpc>
                <a:spcPct val="90000"/>
              </a:lnSpc>
              <a:buNone/>
            </a:pPr>
            <a:r>
              <a:rPr lang="en-US" sz="1000" dirty="0">
                <a:solidFill>
                  <a:srgbClr val="FFFFFF"/>
                </a:solidFill>
                <a:latin typeface="Arial" pitchFamily="34" charset="0"/>
                <a:ea typeface="Arial" pitchFamily="34" charset="-122"/>
                <a:cs typeface="Arial" pitchFamily="34" charset="-120"/>
              </a:rPr>
              <a:t>У многих школ есть девиз, форма, гимн или особые праздники, например ко Дню учителя и окончанию четверти. Эти символы делают школьные традиции узнаваемыми и запоминающимися.
</a:t>
            </a:r>
            <a:endParaRPr lang="en-US" sz="1000" dirty="0"/>
          </a:p>
        </p:txBody>
      </p:sp>
      <p:sp>
        <p:nvSpPr>
          <p:cNvPr id="19" name="Text 11"/>
          <p:cNvSpPr txBox="1"/>
          <p:nvPr/>
        </p:nvSpPr>
        <p:spPr>
          <a:xfrm>
            <a:off x="7125575" y="1572298"/>
            <a:ext cx="1551600" cy="513000"/>
          </a:xfrm>
          <a:prstGeom prst="rect">
            <a:avLst/>
          </a:prstGeom>
          <a:noFill/>
          <a:ln/>
        </p:spPr>
        <p:txBody>
          <a:bodyPr wrap="square" lIns="0" tIns="0" rIns="0" bIns="0" rtlCol="0" anchor="ctr"/>
          <a:lstStyle/>
          <a:p>
            <a:pPr algn="l" indent="0" marL="0">
              <a:lnSpc>
                <a:spcPct val="90000"/>
              </a:lnSpc>
              <a:buNone/>
            </a:pPr>
            <a:r>
              <a:rPr lang="en-US" sz="1200" b="1" dirty="0">
                <a:solidFill>
                  <a:srgbClr val="FF00B6"/>
                </a:solidFill>
                <a:latin typeface="Arial" pitchFamily="34" charset="0"/>
                <a:ea typeface="Arial" pitchFamily="34" charset="-122"/>
                <a:cs typeface="Arial" pitchFamily="34" charset="-120"/>
              </a:rPr>
              <a:t>Символы школы
</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9715" y="1551550"/>
            <a:ext cx="4115469" cy="3229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4668300" y="1345200"/>
            <a:ext cx="4116600" cy="1226700"/>
          </a:xfrm>
          <a:prstGeom prst="rect">
            <a:avLst/>
          </a:prstGeom>
          <a:noFill/>
          <a:ln/>
        </p:spPr>
        <p:txBody>
          <a:bodyPr wrap="square" lIns="0" tIns="0" rIns="0" bIns="0" rtlCol="0" anchor="ctr"/>
          <a:lstStyle/>
          <a:p>
            <a:pPr algn="l" indent="0" marL="0">
              <a:lnSpc>
                <a:spcPct val="90000"/>
              </a:lnSpc>
              <a:buNone/>
            </a:pPr>
            <a:r>
              <a:rPr lang="en-US" sz="1700" dirty="0">
                <a:solidFill>
                  <a:srgbClr val="FFFFFF"/>
                </a:solidFill>
                <a:latin typeface="Arial" pitchFamily="34" charset="0"/>
                <a:ea typeface="Arial" pitchFamily="34" charset="-122"/>
                <a:cs typeface="Arial" pitchFamily="34" charset="-120"/>
              </a:rPr>
              <a:t>Современные технологии меняют способ общения и хранения воспоминаний, но важные события по-прежнему хочется отмечать, делиться ими и сохранять для семьи и друзей.
</a:t>
            </a:r>
            <a:endParaRPr lang="en-US" sz="1700" dirty="0"/>
          </a:p>
        </p:txBody>
      </p:sp>
      <p:sp>
        <p:nvSpPr>
          <p:cNvPr id="7" name="Text 1"/>
          <p:cNvSpPr txBox="1"/>
          <p:nvPr/>
        </p:nvSpPr>
        <p:spPr>
          <a:xfrm>
            <a:off x="4668300" y="2772700"/>
            <a:ext cx="4116600" cy="1226700"/>
          </a:xfrm>
          <a:prstGeom prst="rect">
            <a:avLst/>
          </a:prstGeom>
          <a:noFill/>
          <a:ln/>
        </p:spPr>
        <p:txBody>
          <a:bodyPr wrap="square" lIns="0" tIns="0" rIns="0" bIns="0" rtlCol="0" anchor="ctr"/>
          <a:lstStyle/>
          <a:p>
            <a:pPr algn="l" indent="0" marL="0">
              <a:lnSpc>
                <a:spcPct val="90000"/>
              </a:lnSpc>
              <a:buNone/>
            </a:pPr>
            <a:r>
              <a:rPr lang="en-US" sz="1700" dirty="0">
                <a:solidFill>
                  <a:srgbClr val="FFFFFF"/>
                </a:solidFill>
                <a:latin typeface="Arial" pitchFamily="34" charset="0"/>
                <a:ea typeface="Arial" pitchFamily="34" charset="-122"/>
                <a:cs typeface="Arial" pitchFamily="34" charset="-120"/>
              </a:rPr>
              <a:t>Чем новее форма, тем удобнее и быстрее передача традиции, однако её смысл остаётся прежним: общение, память и внимание к близким.
</a:t>
            </a:r>
            <a:endParaRPr lang="en-US" sz="1700" dirty="0"/>
          </a:p>
        </p:txBody>
      </p:sp>
      <p:sp>
        <p:nvSpPr>
          <p:cNvPr id="8" name="Text 2"/>
          <p:cNvSpPr txBox="1"/>
          <p:nvPr/>
        </p:nvSpPr>
        <p:spPr>
          <a:xfrm>
            <a:off x="360325" y="360000"/>
            <a:ext cx="8425800" cy="914100"/>
          </a:xfrm>
          <a:prstGeom prst="rect">
            <a:avLst/>
          </a:prstGeom>
          <a:noFill/>
          <a:ln/>
        </p:spPr>
        <p:txBody>
          <a:bodyPr wrap="square" lIns="0" tIns="0" rIns="0" bIns="0" rtlCol="0" anchor="ctr"/>
          <a:lstStyle/>
          <a:p>
            <a:pPr algn="l" indent="0" marL="0">
              <a:lnSpc>
                <a:spcPct val="80000"/>
              </a:lnSpc>
              <a:buNone/>
            </a:pPr>
            <a:r>
              <a:rPr lang="en-US" sz="3800" b="1" dirty="0">
                <a:solidFill>
                  <a:srgbClr val="FFFFFF"/>
                </a:solidFill>
                <a:latin typeface="Arial" pitchFamily="34" charset="0"/>
                <a:ea typeface="Arial" pitchFamily="34" charset="-122"/>
                <a:cs typeface="Arial" pitchFamily="34" charset="-120"/>
              </a:rPr>
              <a:t>How traditions change over time
</a:t>
            </a:r>
            <a:endParaRPr lang="en-US" sz="3800" dirty="0"/>
          </a:p>
        </p:txBody>
      </p:sp>
      <p:sp>
        <p:nvSpPr>
          <p:cNvPr id="9" name="Text 3"/>
          <p:cNvSpPr txBox="1"/>
          <p:nvPr/>
        </p:nvSpPr>
        <p:spPr>
          <a:xfrm>
            <a:off x="8786050" y="4781050"/>
            <a:ext cx="358200" cy="362400"/>
          </a:xfrm>
          <a:prstGeom prst="rect">
            <a:avLst/>
          </a:prstGeom>
          <a:noFill/>
          <a:ln/>
        </p:spPr>
        <p:txBody>
          <a:bodyPr wrap="square" lIns="0" tIns="0" rIns="0" bIns="0" rtlCol="0" anchor="ctr"/>
          <a:lstStyle/>
          <a:p>
            <a:pPr algn="ctr" indent="0" marL="0">
              <a:lnSpc>
                <a:spcPct val="100000"/>
              </a:lnSpc>
              <a:buNone/>
            </a:pPr>
            <a:r>
              <a:rPr lang="en-US" sz="1000" b="1" dirty="0">
                <a:solidFill>
                  <a:srgbClr val="FFFFFF"/>
                </a:solidFill>
                <a:latin typeface="Arial" pitchFamily="34" charset="0"/>
                <a:ea typeface="Arial" pitchFamily="34" charset="-122"/>
                <a:cs typeface="Arial" pitchFamily="34" charset="-120"/>
              </a:rPr>
              <a:t>12</a:t>
            </a:r>
            <a:endParaRPr lang="en-US" sz="1000" dirty="0"/>
          </a:p>
        </p:txBody>
      </p:sp>
      <p:sp>
        <p:nvSpPr>
          <p:cNvPr id="10" name="Text 4"/>
          <p:cNvSpPr txBox="1"/>
          <p:nvPr/>
        </p:nvSpPr>
        <p:spPr>
          <a:xfrm>
            <a:off x="4896050" y="4524900"/>
            <a:ext cx="3888900" cy="258600"/>
          </a:xfrm>
          <a:prstGeom prst="rect">
            <a:avLst/>
          </a:prstGeom>
          <a:noFill/>
          <a:ln/>
        </p:spPr>
        <p:txBody>
          <a:bodyPr wrap="square" lIns="0" tIns="0" rIns="0" bIns="0" rtlCol="0" anchor="t"/>
          <a:lstStyle/>
          <a:p>
            <a:pPr algn="l" indent="0" marL="0">
              <a:lnSpc>
                <a:spcPct val="90000"/>
              </a:lnSpc>
              <a:buNone/>
            </a:pPr>
            <a:r>
              <a:rPr lang="en-US" sz="1131" dirty="0">
                <a:solidFill>
                  <a:srgbClr val="FFFFFF"/>
                </a:solidFill>
                <a:latin typeface="Arial" pitchFamily="34" charset="0"/>
                <a:ea typeface="Arial" pitchFamily="34" charset="-122"/>
                <a:cs typeface="Arial" pitchFamily="34" charset="-120"/>
              </a:rPr>
              <a:t>Учебные примеры для темы customs and traditions; обобщение на основе школьного материала
</a:t>
            </a:r>
            <a:endParaRPr lang="en-US" sz="113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635175" y="1770259"/>
            <a:ext cx="468000" cy="416000"/>
          </a:xfrm>
          <a:prstGeom prst="rect">
            <a:avLst/>
          </a:prstGeom>
        </p:spPr>
      </p:pic>
      <p:pic>
        <p:nvPicPr>
          <p:cNvPr id="4" name="Image 2" descr="preencoded.png">    </p:cNvPr>
          <p:cNvPicPr>
            <a:picLocks noChangeAspect="1"/>
          </p:cNvPicPr>
          <p:nvPr/>
        </p:nvPicPr>
        <p:blipFill>
          <a:blip r:embed="rId3"/>
          <a:stretch>
            <a:fillRect/>
          </a:stretch>
        </p:blipFill>
        <p:spPr>
          <a:xfrm>
            <a:off x="4900007" y="1747259"/>
            <a:ext cx="462000" cy="462000"/>
          </a:xfrm>
          <a:prstGeom prst="rect">
            <a:avLst/>
          </a:prstGeom>
        </p:spPr>
      </p:pic>
      <p:pic>
        <p:nvPicPr>
          <p:cNvPr id="5" name="Image 3" descr="preencoded.png">    </p:cNvPr>
          <p:cNvPicPr>
            <a:picLocks noChangeAspect="1"/>
          </p:cNvPicPr>
          <p:nvPr/>
        </p:nvPicPr>
        <p:blipFill>
          <a:blip r:embed="rId4"/>
          <a:stretch>
            <a:fillRect/>
          </a:stretch>
        </p:blipFill>
        <p:spPr>
          <a:xfrm>
            <a:off x="4900007" y="3403734"/>
            <a:ext cx="462000" cy="462000"/>
          </a:xfrm>
          <a:prstGeom prst="rect">
            <a:avLst/>
          </a:prstGeom>
        </p:spPr>
      </p:pic>
      <p:pic>
        <p:nvPicPr>
          <p:cNvPr id="6" name="Image 4" descr="preencoded.png">    </p:cNvPr>
          <p:cNvPicPr>
            <a:picLocks noChangeAspect="1"/>
          </p:cNvPicPr>
          <p:nvPr/>
        </p:nvPicPr>
        <p:blipFill>
          <a:blip r:embed="rId5"/>
          <a:stretch>
            <a:fillRect/>
          </a:stretch>
        </p:blipFill>
        <p:spPr>
          <a:xfrm>
            <a:off x="631805" y="3447534"/>
            <a:ext cx="468000" cy="3744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786050" y="4781050"/>
            <a:ext cx="358200" cy="362400"/>
          </a:xfrm>
          <a:prstGeom prst="rect">
            <a:avLst/>
          </a:prstGeom>
          <a:noFill/>
          <a:ln/>
        </p:spPr>
        <p:txBody>
          <a:bodyPr wrap="square" lIns="0" tIns="0" rIns="0" bIns="0" rtlCol="0" anchor="ctr"/>
          <a:lstStyle/>
          <a:p>
            <a:pPr algn="ctr" indent="0" marL="0">
              <a:lnSpc>
                <a:spcPct val="100000"/>
              </a:lnSpc>
              <a:buNone/>
            </a:pPr>
            <a:r>
              <a:rPr lang="en-US" sz="1000" b="1" dirty="0">
                <a:solidFill>
                  <a:srgbClr val="FFFFFF"/>
                </a:solidFill>
                <a:latin typeface="Arial" pitchFamily="34" charset="0"/>
                <a:ea typeface="Arial" pitchFamily="34" charset="-122"/>
                <a:cs typeface="Arial" pitchFamily="34" charset="-120"/>
              </a:rPr>
              <a:t>13</a:t>
            </a:r>
            <a:endParaRPr lang="en-US" sz="1000" dirty="0"/>
          </a:p>
        </p:txBody>
      </p:sp>
      <p:sp>
        <p:nvSpPr>
          <p:cNvPr id="10" name="Text 1"/>
          <p:cNvSpPr txBox="1"/>
          <p:nvPr/>
        </p:nvSpPr>
        <p:spPr>
          <a:xfrm>
            <a:off x="1171575" y="1721759"/>
            <a:ext cx="2895900" cy="513000"/>
          </a:xfrm>
          <a:prstGeom prst="rect">
            <a:avLst/>
          </a:prstGeom>
          <a:noFill/>
          <a:ln/>
        </p:spPr>
        <p:txBody>
          <a:bodyPr wrap="square" lIns="0" tIns="0" rIns="0" bIns="0" rtlCol="0" anchor="ctr"/>
          <a:lstStyle/>
          <a:p>
            <a:pPr algn="l" indent="0" marL="0">
              <a:lnSpc>
                <a:spcPct val="100000"/>
              </a:lnSpc>
              <a:buNone/>
            </a:pPr>
            <a:r>
              <a:rPr lang="en-US" sz="1600" b="1" dirty="0">
                <a:solidFill>
                  <a:srgbClr val="DBFE01"/>
                </a:solidFill>
                <a:latin typeface="Arial" pitchFamily="34" charset="0"/>
                <a:ea typeface="Arial" pitchFamily="34" charset="-122"/>
                <a:cs typeface="Arial" pitchFamily="34" charset="-120"/>
              </a:rPr>
              <a:t>Дом без обуви
</a:t>
            </a:r>
            <a:endParaRPr lang="en-US" sz="1600" dirty="0"/>
          </a:p>
        </p:txBody>
      </p:sp>
      <p:sp>
        <p:nvSpPr>
          <p:cNvPr id="11" name="Text 2"/>
          <p:cNvSpPr txBox="1"/>
          <p:nvPr/>
        </p:nvSpPr>
        <p:spPr>
          <a:xfrm>
            <a:off x="635175" y="2243700"/>
            <a:ext cx="3651000" cy="882000"/>
          </a:xfrm>
          <a:prstGeom prst="rect">
            <a:avLst/>
          </a:prstGeom>
          <a:noFill/>
          <a:ln/>
        </p:spPr>
        <p:txBody>
          <a:bodyPr wrap="square" lIns="0" tIns="0" rIns="0" bIns="0" rtlCol="0" anchor="t"/>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В Японии принято снимать обувь у входа в дом. Это показывает уважение к чистоте, личному пространству и хозяевам, а также помогает создать спокойную домашнюю атмосферу.
</a:t>
            </a:r>
            <a:endParaRPr lang="en-US" sz="1200" dirty="0"/>
          </a:p>
        </p:txBody>
      </p:sp>
      <p:sp>
        <p:nvSpPr>
          <p:cNvPr id="12" name="Text 3"/>
          <p:cNvSpPr txBox="1"/>
          <p:nvPr/>
        </p:nvSpPr>
        <p:spPr>
          <a:xfrm>
            <a:off x="5433407" y="1721759"/>
            <a:ext cx="2895900" cy="513000"/>
          </a:xfrm>
          <a:prstGeom prst="rect">
            <a:avLst/>
          </a:prstGeom>
          <a:noFill/>
          <a:ln/>
        </p:spPr>
        <p:txBody>
          <a:bodyPr wrap="square" lIns="0" tIns="0" rIns="0" bIns="0" rtlCol="0" anchor="ctr"/>
          <a:lstStyle/>
          <a:p>
            <a:pPr algn="l" indent="0" marL="0">
              <a:lnSpc>
                <a:spcPct val="100000"/>
              </a:lnSpc>
              <a:buNone/>
            </a:pPr>
            <a:r>
              <a:rPr lang="en-US" sz="1600" b="1" dirty="0">
                <a:solidFill>
                  <a:srgbClr val="DBFE01"/>
                </a:solidFill>
                <a:latin typeface="Arial" pitchFamily="34" charset="0"/>
                <a:ea typeface="Arial" pitchFamily="34" charset="-122"/>
                <a:cs typeface="Arial" pitchFamily="34" charset="-120"/>
              </a:rPr>
              <a:t>Afternoon tea
</a:t>
            </a:r>
            <a:endParaRPr lang="en-US" sz="1600" dirty="0"/>
          </a:p>
        </p:txBody>
      </p:sp>
      <p:sp>
        <p:nvSpPr>
          <p:cNvPr id="13" name="Text 4"/>
          <p:cNvSpPr txBox="1"/>
          <p:nvPr/>
        </p:nvSpPr>
        <p:spPr>
          <a:xfrm>
            <a:off x="4897007" y="2243700"/>
            <a:ext cx="3651000" cy="882000"/>
          </a:xfrm>
          <a:prstGeom prst="rect">
            <a:avLst/>
          </a:prstGeom>
          <a:noFill/>
          <a:ln/>
        </p:spPr>
        <p:txBody>
          <a:bodyPr wrap="square" lIns="0" tIns="0" rIns="0" bIns="0" rtlCol="0" anchor="t"/>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В Великобритании afternoon tea связан не только с напитком, но и с общением. Это спокойное время для разговора, небольшого угощения и вежливого общения с семьёй или друзьями.
</a:t>
            </a:r>
            <a:endParaRPr lang="en-US" sz="1200" dirty="0"/>
          </a:p>
        </p:txBody>
      </p:sp>
      <p:sp>
        <p:nvSpPr>
          <p:cNvPr id="14" name="Text 5"/>
          <p:cNvSpPr txBox="1"/>
          <p:nvPr/>
        </p:nvSpPr>
        <p:spPr>
          <a:xfrm>
            <a:off x="5433407" y="3378234"/>
            <a:ext cx="2895900" cy="513000"/>
          </a:xfrm>
          <a:prstGeom prst="rect">
            <a:avLst/>
          </a:prstGeom>
          <a:noFill/>
          <a:ln/>
        </p:spPr>
        <p:txBody>
          <a:bodyPr wrap="square" lIns="0" tIns="0" rIns="0" bIns="0" rtlCol="0" anchor="ctr"/>
          <a:lstStyle/>
          <a:p>
            <a:pPr algn="l" indent="0" marL="0">
              <a:lnSpc>
                <a:spcPct val="100000"/>
              </a:lnSpc>
              <a:buNone/>
            </a:pPr>
            <a:r>
              <a:rPr lang="en-US" sz="1600" b="1" dirty="0">
                <a:solidFill>
                  <a:srgbClr val="DBFE01"/>
                </a:solidFill>
                <a:latin typeface="Arial" pitchFamily="34" charset="0"/>
                <a:ea typeface="Arial" pitchFamily="34" charset="-122"/>
                <a:cs typeface="Arial" pitchFamily="34" charset="-120"/>
              </a:rPr>
              <a:t>Огни и цвета
</a:t>
            </a:r>
            <a:endParaRPr lang="en-US" sz="1600" dirty="0"/>
          </a:p>
        </p:txBody>
      </p:sp>
      <p:sp>
        <p:nvSpPr>
          <p:cNvPr id="15" name="Text 6"/>
          <p:cNvSpPr txBox="1"/>
          <p:nvPr/>
        </p:nvSpPr>
        <p:spPr>
          <a:xfrm>
            <a:off x="4897000" y="3900175"/>
            <a:ext cx="3651000" cy="724200"/>
          </a:xfrm>
          <a:prstGeom prst="rect">
            <a:avLst/>
          </a:prstGeom>
          <a:noFill/>
          <a:ln/>
        </p:spPr>
        <p:txBody>
          <a:bodyPr wrap="square" lIns="0" tIns="0" rIns="0" bIns="0" rtlCol="0" anchor="t"/>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В Индии праздничные дни часто связаны с огнями, цветами и украшениями. Они создают ощущение света, надежды и семейного единства, а также делают праздник очень выразительным.
</a:t>
            </a:r>
            <a:endParaRPr lang="en-US" sz="1200" dirty="0"/>
          </a:p>
        </p:txBody>
      </p:sp>
      <p:sp>
        <p:nvSpPr>
          <p:cNvPr id="16" name="Text 7"/>
          <p:cNvSpPr txBox="1"/>
          <p:nvPr/>
        </p:nvSpPr>
        <p:spPr>
          <a:xfrm>
            <a:off x="1168204" y="3378234"/>
            <a:ext cx="2895900" cy="513000"/>
          </a:xfrm>
          <a:prstGeom prst="rect">
            <a:avLst/>
          </a:prstGeom>
          <a:noFill/>
          <a:ln/>
        </p:spPr>
        <p:txBody>
          <a:bodyPr wrap="square" lIns="0" tIns="0" rIns="0" bIns="0" rtlCol="0" anchor="ctr"/>
          <a:lstStyle/>
          <a:p>
            <a:pPr algn="l" indent="0" marL="0">
              <a:lnSpc>
                <a:spcPct val="100000"/>
              </a:lnSpc>
              <a:buNone/>
            </a:pPr>
            <a:r>
              <a:rPr lang="en-US" sz="1600" b="1" dirty="0">
                <a:solidFill>
                  <a:srgbClr val="DBFE01"/>
                </a:solidFill>
                <a:latin typeface="Arial" pitchFamily="34" charset="0"/>
                <a:ea typeface="Arial" pitchFamily="34" charset="-122"/>
                <a:cs typeface="Arial" pitchFamily="34" charset="-120"/>
              </a:rPr>
              <a:t>Праздники и музыка
</a:t>
            </a:r>
            <a:endParaRPr lang="en-US" sz="1600" dirty="0"/>
          </a:p>
        </p:txBody>
      </p:sp>
      <p:sp>
        <p:nvSpPr>
          <p:cNvPr id="17" name="Text 8"/>
          <p:cNvSpPr txBox="1"/>
          <p:nvPr/>
        </p:nvSpPr>
        <p:spPr>
          <a:xfrm>
            <a:off x="631800" y="3900175"/>
            <a:ext cx="3651000" cy="724200"/>
          </a:xfrm>
          <a:prstGeom prst="rect">
            <a:avLst/>
          </a:prstGeom>
          <a:noFill/>
          <a:ln/>
        </p:spPr>
        <p:txBody>
          <a:bodyPr wrap="square" lIns="0" tIns="0" rIns="0" bIns="0" rtlCol="0" anchor="t"/>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В Испании и Латинской Америке многие праздники сопровождаются музыкой, танцами и яркими костюмами. Такие традиции подчёркивают радость, объединяют людей и делают улицы особенно живыми.
</a:t>
            </a:r>
            <a:endParaRPr lang="en-US" sz="1200" dirty="0"/>
          </a:p>
        </p:txBody>
      </p:sp>
      <p:sp>
        <p:nvSpPr>
          <p:cNvPr id="18" name="Text 9"/>
          <p:cNvSpPr txBox="1"/>
          <p:nvPr/>
        </p:nvSpPr>
        <p:spPr>
          <a:xfrm>
            <a:off x="360325" y="360000"/>
            <a:ext cx="8425800" cy="1117500"/>
          </a:xfrm>
          <a:prstGeom prst="rect">
            <a:avLst/>
          </a:prstGeom>
          <a:noFill/>
          <a:ln/>
        </p:spPr>
        <p:txBody>
          <a:bodyPr wrap="square" lIns="0" tIns="0" rIns="0" bIns="0" rtlCol="0" anchor="ctr"/>
          <a:lstStyle/>
          <a:p>
            <a:pPr algn="l" indent="0" marL="0">
              <a:lnSpc>
                <a:spcPct val="80000"/>
              </a:lnSpc>
              <a:buNone/>
            </a:pPr>
            <a:r>
              <a:rPr lang="en-US" sz="3800" b="1" dirty="0">
                <a:solidFill>
                  <a:srgbClr val="FFFFFF"/>
                </a:solidFill>
                <a:latin typeface="Arial" pitchFamily="34" charset="0"/>
                <a:ea typeface="Arial" pitchFamily="34" charset="-122"/>
                <a:cs typeface="Arial" pitchFamily="34" charset="-120"/>
              </a:rPr>
              <a:t>Interesting customs from around the world
</a:t>
            </a:r>
            <a:endParaRPr lang="en-US" sz="3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60125" y="1478270"/>
            <a:ext cx="2601900" cy="1605860"/>
          </a:xfrm>
          <a:prstGeom prst="rect">
            <a:avLst/>
          </a:prstGeom>
        </p:spPr>
      </p:pic>
      <p:pic>
        <p:nvPicPr>
          <p:cNvPr id="5" name="Image 3" descr="preencoded.png">    </p:cNvPr>
          <p:cNvPicPr>
            <a:picLocks noChangeAspect="1"/>
          </p:cNvPicPr>
          <p:nvPr/>
        </p:nvPicPr>
        <p:blipFill>
          <a:blip r:embed="rId4"/>
          <a:stretch>
            <a:fillRect/>
          </a:stretch>
        </p:blipFill>
        <p:spPr>
          <a:xfrm>
            <a:off x="6172347" y="1478270"/>
            <a:ext cx="2601900" cy="1605860"/>
          </a:xfrm>
          <a:prstGeom prst="rect">
            <a:avLst/>
          </a:prstGeom>
        </p:spPr>
      </p:pic>
      <p:pic>
        <p:nvPicPr>
          <p:cNvPr id="6" name="Image 4" descr="preencoded.png">    </p:cNvPr>
          <p:cNvPicPr>
            <a:picLocks noChangeAspect="1"/>
          </p:cNvPicPr>
          <p:nvPr/>
        </p:nvPicPr>
        <p:blipFill>
          <a:blip r:embed="rId5"/>
          <a:stretch>
            <a:fillRect/>
          </a:stretch>
        </p:blipFill>
        <p:spPr>
          <a:xfrm>
            <a:off x="3266235" y="1478270"/>
            <a:ext cx="2601900" cy="160586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786050" y="4781050"/>
            <a:ext cx="358200" cy="362400"/>
          </a:xfrm>
          <a:prstGeom prst="rect">
            <a:avLst/>
          </a:prstGeom>
          <a:noFill/>
          <a:ln/>
        </p:spPr>
        <p:txBody>
          <a:bodyPr wrap="square" lIns="0" tIns="0" rIns="0" bIns="0" rtlCol="0" anchor="ctr"/>
          <a:lstStyle/>
          <a:p>
            <a:pPr algn="ctr" indent="0" marL="0">
              <a:lnSpc>
                <a:spcPct val="100000"/>
              </a:lnSpc>
              <a:buNone/>
            </a:pPr>
            <a:r>
              <a:rPr lang="en-US" sz="1000" b="1" dirty="0">
                <a:solidFill>
                  <a:srgbClr val="FFFFFF"/>
                </a:solidFill>
                <a:latin typeface="Arial" pitchFamily="34" charset="0"/>
                <a:ea typeface="Arial" pitchFamily="34" charset="-122"/>
                <a:cs typeface="Arial" pitchFamily="34" charset="-120"/>
              </a:rPr>
              <a:t>14</a:t>
            </a:r>
            <a:endParaRPr lang="en-US" sz="1000" dirty="0"/>
          </a:p>
        </p:txBody>
      </p:sp>
      <p:sp>
        <p:nvSpPr>
          <p:cNvPr id="9" name="Text 1"/>
          <p:cNvSpPr txBox="1"/>
          <p:nvPr/>
        </p:nvSpPr>
        <p:spPr>
          <a:xfrm>
            <a:off x="360325" y="360000"/>
            <a:ext cx="8425800" cy="1046400"/>
          </a:xfrm>
          <a:prstGeom prst="rect">
            <a:avLst/>
          </a:prstGeom>
          <a:noFill/>
          <a:ln/>
        </p:spPr>
        <p:txBody>
          <a:bodyPr wrap="square" lIns="0" tIns="0" rIns="0" bIns="0" rtlCol="0" anchor="ctr"/>
          <a:lstStyle/>
          <a:p>
            <a:pPr algn="l" indent="0" marL="0">
              <a:lnSpc>
                <a:spcPct val="80000"/>
              </a:lnSpc>
              <a:buNone/>
            </a:pPr>
            <a:r>
              <a:rPr lang="en-US" sz="3800" b="1" dirty="0">
                <a:solidFill>
                  <a:srgbClr val="FFFFFF"/>
                </a:solidFill>
                <a:latin typeface="Arial" pitchFamily="34" charset="0"/>
                <a:ea typeface="Arial" pitchFamily="34" charset="-122"/>
                <a:cs typeface="Arial" pitchFamily="34" charset="-120"/>
              </a:rPr>
              <a:t>Headline introducing the article collection
</a:t>
            </a:r>
            <a:endParaRPr lang="en-US" sz="3800" dirty="0"/>
          </a:p>
        </p:txBody>
      </p:sp>
      <p:sp>
        <p:nvSpPr>
          <p:cNvPr id="10" name="Text 2"/>
          <p:cNvSpPr txBox="1"/>
          <p:nvPr/>
        </p:nvSpPr>
        <p:spPr>
          <a:xfrm>
            <a:off x="360125" y="3706625"/>
            <a:ext cx="2601900" cy="1074300"/>
          </a:xfrm>
          <a:prstGeom prst="rect">
            <a:avLst/>
          </a:prstGeom>
          <a:noFill/>
          <a:ln/>
        </p:spPr>
        <p:txBody>
          <a:bodyPr wrap="square" lIns="0" tIns="0" rIns="0" bIns="0" rtlCol="0" anchor="t"/>
          <a:lstStyle/>
          <a:p>
            <a:pPr algn="l" indent="0" marL="0">
              <a:lnSpc>
                <a:spcPct val="90000"/>
              </a:lnSpc>
              <a:buNone/>
            </a:pPr>
            <a:r>
              <a:rPr lang="en-US" sz="1100" dirty="0">
                <a:solidFill>
                  <a:srgbClr val="FFFFFF"/>
                </a:solidFill>
                <a:latin typeface="Arial" pitchFamily="34" charset="0"/>
                <a:ea typeface="Arial" pitchFamily="34" charset="-122"/>
                <a:cs typeface="Arial" pitchFamily="34" charset="-120"/>
              </a:rPr>
              <a:t>На школьном празднике дети встали в круг и начали традиционную командную игру. Одни подсказывали правила, другие повторяли движения, а на карточках рядом были английские слова. Игра помогла всем запомнить новые выражения и почувствовать себя одной группой.
</a:t>
            </a:r>
            <a:endParaRPr lang="en-US" sz="1100" dirty="0"/>
          </a:p>
        </p:txBody>
      </p:sp>
      <p:sp>
        <p:nvSpPr>
          <p:cNvPr id="11" name="Text 3"/>
          <p:cNvSpPr txBox="1"/>
          <p:nvPr/>
        </p:nvSpPr>
        <p:spPr>
          <a:xfrm>
            <a:off x="360125" y="3155900"/>
            <a:ext cx="2601900" cy="511500"/>
          </a:xfrm>
          <a:prstGeom prst="rect">
            <a:avLst/>
          </a:prstGeom>
          <a:noFill/>
          <a:ln/>
        </p:spPr>
        <p:txBody>
          <a:bodyPr wrap="square" lIns="0" tIns="0" rIns="0" bIns="0" rtlCol="0" anchor="ctr"/>
          <a:lstStyle/>
          <a:p>
            <a:pPr algn="l" indent="0" marL="0">
              <a:lnSpc>
                <a:spcPct val="90000"/>
              </a:lnSpc>
              <a:buNone/>
            </a:pPr>
            <a:r>
              <a:rPr lang="en-US" sz="1200" b="1" dirty="0">
                <a:solidFill>
                  <a:srgbClr val="DBFE01"/>
                </a:solidFill>
                <a:latin typeface="Arial" pitchFamily="34" charset="0"/>
                <a:ea typeface="Arial" pitchFamily="34" charset="-122"/>
                <a:cs typeface="Arial" pitchFamily="34" charset="-120"/>
              </a:rPr>
              <a:t>Игра, которая объединяет класс
</a:t>
            </a:r>
            <a:endParaRPr lang="en-US" sz="1200" dirty="0"/>
          </a:p>
        </p:txBody>
      </p:sp>
      <p:sp>
        <p:nvSpPr>
          <p:cNvPr id="12" name="Text 4"/>
          <p:cNvSpPr txBox="1"/>
          <p:nvPr/>
        </p:nvSpPr>
        <p:spPr>
          <a:xfrm>
            <a:off x="6172347" y="3706625"/>
            <a:ext cx="2601900" cy="1074300"/>
          </a:xfrm>
          <a:prstGeom prst="rect">
            <a:avLst/>
          </a:prstGeom>
          <a:noFill/>
          <a:ln/>
        </p:spPr>
        <p:txBody>
          <a:bodyPr wrap="square" lIns="0" tIns="0" rIns="0" bIns="0" rtlCol="0" anchor="t"/>
          <a:lstStyle/>
          <a:p>
            <a:pPr algn="l" indent="0" marL="0">
              <a:lnSpc>
                <a:spcPct val="90000"/>
              </a:lnSpc>
              <a:buNone/>
            </a:pPr>
            <a:r>
              <a:rPr lang="en-US" sz="1100" dirty="0">
                <a:solidFill>
                  <a:srgbClr val="FFFFFF"/>
                </a:solidFill>
                <a:latin typeface="Arial" pitchFamily="34" charset="0"/>
                <a:ea typeface="Arial" pitchFamily="34" charset="-122"/>
                <a:cs typeface="Arial" pitchFamily="34" charset="-120"/>
              </a:rPr>
              <a:t>Во время школьного мероприятия ребята участвовали в хороводе, а потом отвечали на вопросы викторины о традициях. Так дети не только двигались и играли, но и повторяли английские названия праздников, игр и школьных событий.
</a:t>
            </a:r>
            <a:endParaRPr lang="en-US" sz="1100" dirty="0"/>
          </a:p>
        </p:txBody>
      </p:sp>
      <p:sp>
        <p:nvSpPr>
          <p:cNvPr id="13" name="Text 5"/>
          <p:cNvSpPr txBox="1"/>
          <p:nvPr/>
        </p:nvSpPr>
        <p:spPr>
          <a:xfrm>
            <a:off x="6172347" y="3155900"/>
            <a:ext cx="2601900" cy="511500"/>
          </a:xfrm>
          <a:prstGeom prst="rect">
            <a:avLst/>
          </a:prstGeom>
          <a:noFill/>
          <a:ln/>
        </p:spPr>
        <p:txBody>
          <a:bodyPr wrap="square" lIns="0" tIns="0" rIns="0" bIns="0" rtlCol="0" anchor="ctr"/>
          <a:lstStyle/>
          <a:p>
            <a:pPr algn="l" indent="0" marL="0">
              <a:lnSpc>
                <a:spcPct val="90000"/>
              </a:lnSpc>
              <a:buNone/>
            </a:pPr>
            <a:r>
              <a:rPr lang="en-US" sz="1200" b="1" dirty="0">
                <a:solidFill>
                  <a:srgbClr val="DBFE01"/>
                </a:solidFill>
                <a:latin typeface="Arial" pitchFamily="34" charset="0"/>
                <a:ea typeface="Arial" pitchFamily="34" charset="-122"/>
                <a:cs typeface="Arial" pitchFamily="34" charset="-120"/>
              </a:rPr>
              <a:t>Хоровод и викторина
</a:t>
            </a:r>
            <a:endParaRPr lang="en-US" sz="1200" dirty="0"/>
          </a:p>
        </p:txBody>
      </p:sp>
      <p:sp>
        <p:nvSpPr>
          <p:cNvPr id="14" name="Text 6"/>
          <p:cNvSpPr txBox="1"/>
          <p:nvPr/>
        </p:nvSpPr>
        <p:spPr>
          <a:xfrm>
            <a:off x="3266235" y="3706625"/>
            <a:ext cx="2601900" cy="1074300"/>
          </a:xfrm>
          <a:prstGeom prst="rect">
            <a:avLst/>
          </a:prstGeom>
          <a:noFill/>
          <a:ln/>
        </p:spPr>
        <p:txBody>
          <a:bodyPr wrap="square" lIns="0" tIns="0" rIns="0" bIns="0" rtlCol="0" anchor="t"/>
          <a:lstStyle/>
          <a:p>
            <a:pPr algn="l" indent="0" marL="0">
              <a:lnSpc>
                <a:spcPct val="90000"/>
              </a:lnSpc>
              <a:buNone/>
            </a:pPr>
            <a:r>
              <a:rPr lang="en-US" sz="1100" dirty="0">
                <a:solidFill>
                  <a:srgbClr val="FFFFFF"/>
                </a:solidFill>
                <a:latin typeface="Arial" pitchFamily="34" charset="0"/>
                <a:ea typeface="Arial" pitchFamily="34" charset="-122"/>
                <a:cs typeface="Arial" pitchFamily="34" charset="-120"/>
              </a:rPr>
              <a:t>Перед концертом класс разучил весёлую песню, которую часто поют на праздниках. Ученики произносили слова хором, поддерживали друг друга и улыбались. После репетиции они лучше запомнили лексику и поняли, что песни тоже сохраняют традиции.
</a:t>
            </a:r>
            <a:endParaRPr lang="en-US" sz="1100" dirty="0"/>
          </a:p>
        </p:txBody>
      </p:sp>
      <p:sp>
        <p:nvSpPr>
          <p:cNvPr id="15" name="Text 7"/>
          <p:cNvSpPr txBox="1"/>
          <p:nvPr/>
        </p:nvSpPr>
        <p:spPr>
          <a:xfrm>
            <a:off x="3266235" y="3155900"/>
            <a:ext cx="2601900" cy="511500"/>
          </a:xfrm>
          <a:prstGeom prst="rect">
            <a:avLst/>
          </a:prstGeom>
          <a:noFill/>
          <a:ln/>
        </p:spPr>
        <p:txBody>
          <a:bodyPr wrap="square" lIns="0" tIns="0" rIns="0" bIns="0" rtlCol="0" anchor="ctr"/>
          <a:lstStyle/>
          <a:p>
            <a:pPr algn="l" indent="0" marL="0">
              <a:lnSpc>
                <a:spcPct val="90000"/>
              </a:lnSpc>
              <a:buNone/>
            </a:pPr>
            <a:r>
              <a:rPr lang="en-US" sz="1200" b="1" dirty="0">
                <a:solidFill>
                  <a:srgbClr val="DBFE01"/>
                </a:solidFill>
                <a:latin typeface="Arial" pitchFamily="34" charset="0"/>
                <a:ea typeface="Arial" pitchFamily="34" charset="-122"/>
                <a:cs typeface="Arial" pitchFamily="34" charset="-120"/>
              </a:rPr>
              <a:t>Песня для праздника
</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0325" y="2205414"/>
            <a:ext cx="4535700" cy="1447422"/>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60325" y="360000"/>
            <a:ext cx="8425800" cy="1117500"/>
          </a:xfrm>
          <a:prstGeom prst="rect">
            <a:avLst/>
          </a:prstGeom>
          <a:noFill/>
          <a:ln/>
        </p:spPr>
        <p:txBody>
          <a:bodyPr wrap="square" lIns="0" tIns="0" rIns="0" bIns="0" rtlCol="0" anchor="ctr"/>
          <a:lstStyle/>
          <a:p>
            <a:pPr algn="l" indent="0" marL="0">
              <a:lnSpc>
                <a:spcPct val="80000"/>
              </a:lnSpc>
              <a:buNone/>
            </a:pPr>
            <a:r>
              <a:rPr lang="en-US" sz="3800" b="1" dirty="0">
                <a:solidFill>
                  <a:srgbClr val="FFFFFF"/>
                </a:solidFill>
                <a:latin typeface="Arial" pitchFamily="34" charset="0"/>
                <a:ea typeface="Arial" pitchFamily="34" charset="-122"/>
                <a:cs typeface="Arial" pitchFamily="34" charset="-120"/>
              </a:rPr>
              <a:t>Custom, tradition, habit: what is the difference?
</a:t>
            </a:r>
            <a:endParaRPr lang="en-US" sz="3800" dirty="0"/>
          </a:p>
        </p:txBody>
      </p:sp>
      <p:sp>
        <p:nvSpPr>
          <p:cNvPr id="6" name="Text 1"/>
          <p:cNvSpPr txBox="1"/>
          <p:nvPr/>
        </p:nvSpPr>
        <p:spPr>
          <a:xfrm>
            <a:off x="5113500" y="1477500"/>
            <a:ext cx="3200400" cy="2768100"/>
          </a:xfrm>
          <a:prstGeom prst="rect">
            <a:avLst/>
          </a:prstGeom>
          <a:noFill/>
          <a:ln/>
        </p:spPr>
        <p:txBody>
          <a:bodyPr wrap="square" lIns="0" tIns="0" rIns="0" bIns="0" rtlCol="0" anchor="ctr"/>
          <a:lstStyle/>
          <a:p>
            <a:pPr algn="l" indent="0" marL="0">
              <a:lnSpc>
                <a:spcPct val="90000"/>
              </a:lnSpc>
              <a:buNone/>
            </a:pPr>
            <a:r>
              <a:rPr lang="en-US" sz="1700" dirty="0">
                <a:solidFill>
                  <a:srgbClr val="FFFFFF"/>
                </a:solidFill>
                <a:latin typeface="Arial" pitchFamily="34" charset="0"/>
                <a:ea typeface="Arial" pitchFamily="34" charset="-122"/>
                <a:cs typeface="Arial" pitchFamily="34" charset="-120"/>
              </a:rPr>
              <a:t>Сравните три слова и их значение на простых примерах.
</a:t>
            </a:r>
            <a:pPr algn="l" indent="0" marL="0">
              <a:lnSpc>
                <a:spcPct val="90000"/>
              </a:lnSpc>
              <a:buNone/>
            </a:pPr>
            <a:r>
              <a:rPr lang="en-US" sz="1700" dirty="0">
                <a:solidFill>
                  <a:srgbClr val="FFFFFF"/>
                </a:solidFill>
                <a:latin typeface="Arial" pitchFamily="34" charset="0"/>
                <a:ea typeface="Arial" pitchFamily="34" charset="-122"/>
                <a:cs typeface="Arial" pitchFamily="34" charset="-120"/>
              </a:rPr>
              <a:t>
</a:t>
            </a:r>
            <a:pPr algn="l" indent="0" marL="0">
              <a:lnSpc>
                <a:spcPct val="90000"/>
              </a:lnSpc>
              <a:buNone/>
            </a:pPr>
            <a:r>
              <a:rPr lang="en-US" sz="1700" dirty="0">
                <a:solidFill>
                  <a:srgbClr val="FFFFFF"/>
                </a:solidFill>
                <a:latin typeface="Arial" pitchFamily="34" charset="0"/>
                <a:ea typeface="Arial" pitchFamily="34" charset="-122"/>
                <a:cs typeface="Arial" pitchFamily="34" charset="-120"/>
              </a:rPr>
              <a:t>Custom связан с принятым поведением, tradition — с передачей через поколения, habit — с личным повторением. Не каждая привычка становится традицией.
</a:t>
            </a:r>
            <a:endParaRPr lang="en-US" sz="1700" dirty="0"/>
          </a:p>
        </p:txBody>
      </p:sp>
      <p:sp>
        <p:nvSpPr>
          <p:cNvPr id="7" name="Text 2"/>
          <p:cNvSpPr txBox="1"/>
          <p:nvPr/>
        </p:nvSpPr>
        <p:spPr>
          <a:xfrm>
            <a:off x="8786050" y="4781050"/>
            <a:ext cx="358200" cy="362400"/>
          </a:xfrm>
          <a:prstGeom prst="rect">
            <a:avLst/>
          </a:prstGeom>
          <a:noFill/>
          <a:ln/>
        </p:spPr>
        <p:txBody>
          <a:bodyPr wrap="square" lIns="0" tIns="0" rIns="0" bIns="0" rtlCol="0" anchor="ctr"/>
          <a:lstStyle/>
          <a:p>
            <a:pPr algn="ctr" indent="0" marL="0">
              <a:lnSpc>
                <a:spcPct val="100000"/>
              </a:lnSpc>
              <a:buNone/>
            </a:pPr>
            <a:r>
              <a:rPr lang="en-US" sz="1000" b="1" dirty="0">
                <a:solidFill>
                  <a:srgbClr val="FFFFFF"/>
                </a:solidFill>
                <a:latin typeface="Arial" pitchFamily="34" charset="0"/>
                <a:ea typeface="Arial" pitchFamily="34" charset="-122"/>
                <a:cs typeface="Arial" pitchFamily="34" charset="-120"/>
              </a:rPr>
              <a:t>15</a:t>
            </a:r>
            <a:endParaRPr lang="en-US" sz="1000" dirty="0"/>
          </a:p>
        </p:txBody>
      </p:sp>
      <p:sp>
        <p:nvSpPr>
          <p:cNvPr id="8" name="Text 3"/>
          <p:cNvSpPr txBox="1"/>
          <p:nvPr/>
        </p:nvSpPr>
        <p:spPr>
          <a:xfrm>
            <a:off x="594325" y="4525000"/>
            <a:ext cx="7770300" cy="258600"/>
          </a:xfrm>
          <a:prstGeom prst="rect">
            <a:avLst/>
          </a:prstGeom>
          <a:noFill/>
          <a:ln/>
        </p:spPr>
        <p:txBody>
          <a:bodyPr wrap="square" lIns="0" tIns="0" rIns="0" bIns="0" rtlCol="0" anchor="t"/>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English school dictionary; учебный словарь
</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786050" y="4781050"/>
            <a:ext cx="358200" cy="362400"/>
          </a:xfrm>
          <a:prstGeom prst="rect">
            <a:avLst/>
          </a:prstGeom>
          <a:noFill/>
          <a:ln/>
        </p:spPr>
        <p:txBody>
          <a:bodyPr wrap="square" lIns="0" tIns="0" rIns="0" bIns="0" rtlCol="0" anchor="ctr"/>
          <a:lstStyle/>
          <a:p>
            <a:pPr algn="ctr" indent="0" marL="0">
              <a:lnSpc>
                <a:spcPct val="100000"/>
              </a:lnSpc>
              <a:buNone/>
            </a:pPr>
            <a:r>
              <a:rPr lang="en-US" sz="1000" b="1" dirty="0">
                <a:solidFill>
                  <a:srgbClr val="FFFFFF"/>
                </a:solidFill>
                <a:latin typeface="Arial" pitchFamily="34" charset="0"/>
                <a:ea typeface="Arial" pitchFamily="34" charset="-122"/>
                <a:cs typeface="Arial" pitchFamily="34" charset="-120"/>
              </a:rPr>
              <a:t>16</a:t>
            </a:r>
            <a:endParaRPr lang="en-US" sz="1000" dirty="0"/>
          </a:p>
        </p:txBody>
      </p:sp>
      <p:sp>
        <p:nvSpPr>
          <p:cNvPr id="9" name="Text 1"/>
          <p:cNvSpPr txBox="1"/>
          <p:nvPr/>
        </p:nvSpPr>
        <p:spPr>
          <a:xfrm>
            <a:off x="360325" y="360000"/>
            <a:ext cx="8425800" cy="1117500"/>
          </a:xfrm>
          <a:prstGeom prst="rect">
            <a:avLst/>
          </a:prstGeom>
          <a:noFill/>
          <a:ln/>
        </p:spPr>
        <p:txBody>
          <a:bodyPr wrap="square" lIns="0" tIns="0" rIns="0" bIns="0" rtlCol="0" anchor="ctr"/>
          <a:lstStyle/>
          <a:p>
            <a:pPr algn="l" indent="0" marL="0">
              <a:lnSpc>
                <a:spcPct val="80000"/>
              </a:lnSpc>
              <a:buNone/>
            </a:pPr>
            <a:r>
              <a:rPr lang="en-US" sz="3500" b="1" dirty="0">
                <a:solidFill>
                  <a:srgbClr val="FF00B6"/>
                </a:solidFill>
                <a:latin typeface="Arial" pitchFamily="34" charset="0"/>
                <a:ea typeface="Arial" pitchFamily="34" charset="-122"/>
                <a:cs typeface="Arial" pitchFamily="34" charset="-120"/>
              </a:rPr>
              <a:t>Why it is important to respect other customs
</a:t>
            </a:r>
            <a:endParaRPr lang="en-US" sz="3500" dirty="0"/>
          </a:p>
        </p:txBody>
      </p:sp>
      <p:sp>
        <p:nvSpPr>
          <p:cNvPr id="10" name="Text 2"/>
          <p:cNvSpPr txBox="1"/>
          <p:nvPr/>
        </p:nvSpPr>
        <p:spPr>
          <a:xfrm>
            <a:off x="360250" y="3445925"/>
            <a:ext cx="1958400" cy="1337700"/>
          </a:xfrm>
          <a:prstGeom prst="rect">
            <a:avLst/>
          </a:prstGeom>
          <a:noFill/>
          <a:ln/>
        </p:spPr>
        <p:txBody>
          <a:bodyPr wrap="square" lIns="0" tIns="0" rIns="0" bIns="0" rtlCol="0" anchor="t"/>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Уважение к чужим обычаям помогает избежать ссор и недоразумений. Когда люди не смеются над чужими праздниками, одеждой или едой, общение становится спокойнее и доброжелательнее.
</a:t>
            </a:r>
            <a:endParaRPr lang="en-US" sz="1100" dirty="0"/>
          </a:p>
        </p:txBody>
      </p:sp>
      <p:sp>
        <p:nvSpPr>
          <p:cNvPr id="11" name="Text 3"/>
          <p:cNvSpPr txBox="1"/>
          <p:nvPr/>
        </p:nvSpPr>
        <p:spPr>
          <a:xfrm>
            <a:off x="360250" y="2891124"/>
            <a:ext cx="1958400" cy="390600"/>
          </a:xfrm>
          <a:prstGeom prst="rect">
            <a:avLst/>
          </a:prstGeom>
          <a:noFill/>
          <a:ln/>
        </p:spPr>
        <p:txBody>
          <a:bodyPr wrap="square" lIns="0" tIns="0" rIns="0" bIns="0" rtlCol="0" anchor="t"/>
          <a:lstStyle/>
          <a:p>
            <a:pPr algn="l" indent="0" marL="0">
              <a:lnSpc>
                <a:spcPct val="90000"/>
              </a:lnSpc>
              <a:buNone/>
            </a:pPr>
            <a:r>
              <a:rPr lang="en-US" sz="1300" b="1" dirty="0">
                <a:solidFill>
                  <a:srgbClr val="FFFFFF"/>
                </a:solidFill>
                <a:latin typeface="Arial" pitchFamily="34" charset="0"/>
                <a:ea typeface="Arial" pitchFamily="34" charset="-122"/>
                <a:cs typeface="Arial" pitchFamily="34" charset="-120"/>
              </a:rPr>
              <a:t>Меньше конфликтов
</a:t>
            </a:r>
            <a:endParaRPr lang="en-US" sz="1300" dirty="0"/>
          </a:p>
        </p:txBody>
      </p:sp>
      <p:sp>
        <p:nvSpPr>
          <p:cNvPr id="12" name="Text 4"/>
          <p:cNvSpPr txBox="1"/>
          <p:nvPr/>
        </p:nvSpPr>
        <p:spPr>
          <a:xfrm>
            <a:off x="4663017" y="3445925"/>
            <a:ext cx="1958400" cy="1337700"/>
          </a:xfrm>
          <a:prstGeom prst="rect">
            <a:avLst/>
          </a:prstGeom>
          <a:noFill/>
          <a:ln/>
        </p:spPr>
        <p:txBody>
          <a:bodyPr wrap="square" lIns="0" tIns="0" rIns="0" bIns="0" rtlCol="0" anchor="t"/>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При общении с людьми из другой культуры особенно важны polite expressions: please, thank you, excuse me, sorry. Такие слова показывают внимание, уважение и хорошие манеры.
</a:t>
            </a:r>
            <a:endParaRPr lang="en-US" sz="1100" dirty="0"/>
          </a:p>
        </p:txBody>
      </p:sp>
      <p:sp>
        <p:nvSpPr>
          <p:cNvPr id="13" name="Text 5"/>
          <p:cNvSpPr txBox="1"/>
          <p:nvPr/>
        </p:nvSpPr>
        <p:spPr>
          <a:xfrm>
            <a:off x="4663017" y="2891124"/>
            <a:ext cx="1958400" cy="390600"/>
          </a:xfrm>
          <a:prstGeom prst="rect">
            <a:avLst/>
          </a:prstGeom>
          <a:noFill/>
          <a:ln/>
        </p:spPr>
        <p:txBody>
          <a:bodyPr wrap="square" lIns="0" tIns="0" rIns="0" bIns="0" rtlCol="0" anchor="t"/>
          <a:lstStyle/>
          <a:p>
            <a:pPr algn="l" indent="0" marL="0">
              <a:lnSpc>
                <a:spcPct val="90000"/>
              </a:lnSpc>
              <a:buNone/>
            </a:pPr>
            <a:r>
              <a:rPr lang="en-US" sz="1300" b="1" dirty="0">
                <a:solidFill>
                  <a:srgbClr val="FFFFFF"/>
                </a:solidFill>
                <a:latin typeface="Arial" pitchFamily="34" charset="0"/>
                <a:ea typeface="Arial" pitchFamily="34" charset="-122"/>
                <a:cs typeface="Arial" pitchFamily="34" charset="-120"/>
              </a:rPr>
              <a:t>Вежливая речь
</a:t>
            </a:r>
            <a:endParaRPr lang="en-US" sz="1300" dirty="0"/>
          </a:p>
        </p:txBody>
      </p:sp>
      <p:sp>
        <p:nvSpPr>
          <p:cNvPr id="14" name="Text 6"/>
          <p:cNvSpPr txBox="1"/>
          <p:nvPr/>
        </p:nvSpPr>
        <p:spPr>
          <a:xfrm>
            <a:off x="2511633" y="3445925"/>
            <a:ext cx="1958400" cy="1337700"/>
          </a:xfrm>
          <a:prstGeom prst="rect">
            <a:avLst/>
          </a:prstGeom>
          <a:noFill/>
          <a:ln/>
        </p:spPr>
        <p:txBody>
          <a:bodyPr wrap="square" lIns="0" tIns="0" rIns="0" bIns="0" rtlCol="0" anchor="t"/>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Знакомство с традициями других стран помогает понять, почему люди ведут себя по-разному. Это развивает интерес к истории и культуре и учит смотреть на мир шире.
</a:t>
            </a:r>
            <a:endParaRPr lang="en-US" sz="1100" dirty="0"/>
          </a:p>
        </p:txBody>
      </p:sp>
      <p:sp>
        <p:nvSpPr>
          <p:cNvPr id="15" name="Text 7"/>
          <p:cNvSpPr txBox="1"/>
          <p:nvPr/>
        </p:nvSpPr>
        <p:spPr>
          <a:xfrm>
            <a:off x="2511633" y="2891124"/>
            <a:ext cx="1958400" cy="390600"/>
          </a:xfrm>
          <a:prstGeom prst="rect">
            <a:avLst/>
          </a:prstGeom>
          <a:noFill/>
          <a:ln/>
        </p:spPr>
        <p:txBody>
          <a:bodyPr wrap="square" lIns="0" tIns="0" rIns="0" bIns="0" rtlCol="0" anchor="t"/>
          <a:lstStyle/>
          <a:p>
            <a:pPr algn="l" indent="0" marL="0">
              <a:lnSpc>
                <a:spcPct val="90000"/>
              </a:lnSpc>
              <a:buNone/>
            </a:pPr>
            <a:r>
              <a:rPr lang="en-US" sz="1300" b="1" dirty="0">
                <a:solidFill>
                  <a:srgbClr val="FFFFFF"/>
                </a:solidFill>
                <a:latin typeface="Arial" pitchFamily="34" charset="0"/>
                <a:ea typeface="Arial" pitchFamily="34" charset="-122"/>
                <a:cs typeface="Arial" pitchFamily="34" charset="-120"/>
              </a:rPr>
              <a:t>Лучше понимание
</a:t>
            </a:r>
            <a:endParaRPr lang="en-US" sz="1300" dirty="0"/>
          </a:p>
        </p:txBody>
      </p:sp>
      <p:sp>
        <p:nvSpPr>
          <p:cNvPr id="16" name="Text 8"/>
          <p:cNvSpPr txBox="1"/>
          <p:nvPr/>
        </p:nvSpPr>
        <p:spPr>
          <a:xfrm>
            <a:off x="6814400" y="3445925"/>
            <a:ext cx="1958400" cy="1337700"/>
          </a:xfrm>
          <a:prstGeom prst="rect">
            <a:avLst/>
          </a:prstGeom>
          <a:noFill/>
          <a:ln/>
        </p:spPr>
        <p:txBody>
          <a:bodyPr wrap="square" lIns="0" tIns="0" rIns="0" bIns="0" rtlCol="0" anchor="t"/>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Если человек уважает чужие правила поведения, ему легче дружить, учиться и работать вместе с другими. Уважение создаёт доверие и помогает чувствовать себя в любой группе увереннее.
</a:t>
            </a:r>
            <a:endParaRPr lang="en-US" sz="1100" dirty="0"/>
          </a:p>
        </p:txBody>
      </p:sp>
      <p:sp>
        <p:nvSpPr>
          <p:cNvPr id="17" name="Text 9"/>
          <p:cNvSpPr txBox="1"/>
          <p:nvPr/>
        </p:nvSpPr>
        <p:spPr>
          <a:xfrm>
            <a:off x="6814400" y="2891124"/>
            <a:ext cx="1958400" cy="390600"/>
          </a:xfrm>
          <a:prstGeom prst="rect">
            <a:avLst/>
          </a:prstGeom>
          <a:noFill/>
          <a:ln/>
        </p:spPr>
        <p:txBody>
          <a:bodyPr wrap="square" lIns="0" tIns="0" rIns="0" bIns="0" rtlCol="0" anchor="t"/>
          <a:lstStyle/>
          <a:p>
            <a:pPr algn="l" indent="0" marL="0">
              <a:lnSpc>
                <a:spcPct val="90000"/>
              </a:lnSpc>
              <a:buNone/>
            </a:pPr>
            <a:r>
              <a:rPr lang="en-US" sz="1300" b="1" dirty="0">
                <a:solidFill>
                  <a:srgbClr val="FFFFFF"/>
                </a:solidFill>
                <a:latin typeface="Arial" pitchFamily="34" charset="0"/>
                <a:ea typeface="Arial" pitchFamily="34" charset="-122"/>
                <a:cs typeface="Arial" pitchFamily="34" charset="-120"/>
              </a:rPr>
              <a:t>Дружба и доверие
</a:t>
            </a:r>
            <a:endParaRPr lang="en-US" sz="13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517441" y="1587650"/>
            <a:ext cx="3038668" cy="30747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8786050" y="4781050"/>
            <a:ext cx="358200" cy="362400"/>
          </a:xfrm>
          <a:prstGeom prst="rect">
            <a:avLst/>
          </a:prstGeom>
          <a:noFill/>
          <a:ln/>
        </p:spPr>
        <p:txBody>
          <a:bodyPr wrap="square" lIns="0" tIns="0" rIns="0" bIns="0" rtlCol="0" anchor="ctr"/>
          <a:lstStyle/>
          <a:p>
            <a:pPr algn="ctr" indent="0" marL="0">
              <a:lnSpc>
                <a:spcPct val="100000"/>
              </a:lnSpc>
              <a:buNone/>
            </a:pPr>
            <a:r>
              <a:rPr lang="en-US" sz="1000" b="1" dirty="0">
                <a:solidFill>
                  <a:srgbClr val="FFFFFF"/>
                </a:solidFill>
                <a:latin typeface="Arial" pitchFamily="34" charset="0"/>
                <a:ea typeface="Arial" pitchFamily="34" charset="-122"/>
                <a:cs typeface="Arial" pitchFamily="34" charset="-120"/>
              </a:rPr>
              <a:t>17</a:t>
            </a:r>
            <a:endParaRPr lang="en-US" sz="1000" dirty="0"/>
          </a:p>
        </p:txBody>
      </p:sp>
      <p:sp>
        <p:nvSpPr>
          <p:cNvPr id="11" name="Text 1"/>
          <p:cNvSpPr txBox="1"/>
          <p:nvPr/>
        </p:nvSpPr>
        <p:spPr>
          <a:xfrm>
            <a:off x="359100" y="361806"/>
            <a:ext cx="8425800" cy="1117500"/>
          </a:xfrm>
          <a:prstGeom prst="rect">
            <a:avLst/>
          </a:prstGeom>
          <a:noFill/>
          <a:ln/>
        </p:spPr>
        <p:txBody>
          <a:bodyPr wrap="square" lIns="0" tIns="0" rIns="0" bIns="0" rtlCol="0" anchor="ctr"/>
          <a:lstStyle/>
          <a:p>
            <a:pPr algn="l" indent="0" marL="0">
              <a:lnSpc>
                <a:spcPct val="80000"/>
              </a:lnSpc>
              <a:buNone/>
            </a:pPr>
            <a:r>
              <a:rPr lang="en-US" sz="3500" b="1" dirty="0">
                <a:solidFill>
                  <a:srgbClr val="FFFFFF"/>
                </a:solidFill>
                <a:latin typeface="Arial" pitchFamily="34" charset="0"/>
                <a:ea typeface="Arial" pitchFamily="34" charset="-122"/>
                <a:cs typeface="Arial" pitchFamily="34" charset="-120"/>
              </a:rPr>
              <a:t>Modern traditions of teenagers
</a:t>
            </a:r>
            <a:endParaRPr lang="en-US" sz="3500" dirty="0"/>
          </a:p>
        </p:txBody>
      </p:sp>
      <p:sp>
        <p:nvSpPr>
          <p:cNvPr id="12" name="Text 2"/>
          <p:cNvSpPr txBox="1"/>
          <p:nvPr/>
        </p:nvSpPr>
        <p:spPr>
          <a:xfrm>
            <a:off x="1076400" y="4215160"/>
            <a:ext cx="4116600" cy="423900"/>
          </a:xfrm>
          <a:prstGeom prst="rect">
            <a:avLst/>
          </a:prstGeom>
          <a:noFill/>
          <a:ln/>
        </p:spPr>
        <p:txBody>
          <a:bodyPr wrap="square" lIns="0" tIns="0" rIns="0" bIns="0" rtlCol="0" anchor="t"/>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В школе появляются новые традиции: дни без формы, конкурсы, флешмобы и тематические мероприятия. Они делают учебу интереснее и помогают классу почувствовать себя одной командой.
</a:t>
            </a:r>
            <a:endParaRPr lang="en-US" sz="900" dirty="0"/>
          </a:p>
        </p:txBody>
      </p:sp>
      <p:sp>
        <p:nvSpPr>
          <p:cNvPr id="13" name="Text 3"/>
          <p:cNvSpPr txBox="1"/>
          <p:nvPr/>
        </p:nvSpPr>
        <p:spPr>
          <a:xfrm>
            <a:off x="1076400" y="3957238"/>
            <a:ext cx="4116600" cy="223200"/>
          </a:xfrm>
          <a:prstGeom prst="rect">
            <a:avLst/>
          </a:prstGeom>
          <a:noFill/>
          <a:ln/>
        </p:spPr>
        <p:txBody>
          <a:bodyPr wrap="square" lIns="0" tIns="0" rIns="0" bIns="0" rtlCol="0" anchor="ctr"/>
          <a:lstStyle/>
          <a:p>
            <a:pPr algn="l" indent="0" marL="0">
              <a:lnSpc>
                <a:spcPct val="90000"/>
              </a:lnSpc>
              <a:buNone/>
            </a:pPr>
            <a:r>
              <a:rPr lang="en-US" sz="1200" b="1" dirty="0">
                <a:solidFill>
                  <a:srgbClr val="FF00B6"/>
                </a:solidFill>
                <a:latin typeface="Arial" pitchFamily="34" charset="0"/>
                <a:ea typeface="Arial" pitchFamily="34" charset="-122"/>
                <a:cs typeface="Arial" pitchFamily="34" charset="-120"/>
              </a:rPr>
              <a:t>Школьные тематические дни
</a:t>
            </a:r>
            <a:endParaRPr lang="en-US" sz="1200" dirty="0"/>
          </a:p>
        </p:txBody>
      </p:sp>
      <p:sp>
        <p:nvSpPr>
          <p:cNvPr id="14" name="Text 4"/>
          <p:cNvSpPr txBox="1"/>
          <p:nvPr/>
        </p:nvSpPr>
        <p:spPr>
          <a:xfrm>
            <a:off x="1076400" y="1845272"/>
            <a:ext cx="4116600" cy="423900"/>
          </a:xfrm>
          <a:prstGeom prst="rect">
            <a:avLst/>
          </a:prstGeom>
          <a:noFill/>
          <a:ln/>
        </p:spPr>
        <p:txBody>
          <a:bodyPr wrap="square" lIns="0" tIns="0" rIns="0" bIns="0" rtlCol="0" anchor="t"/>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Подростки часто поздравляют друг друга в мессенджерах и социальных сетях. Такой способ быстрый и удобный, но он всё так же передаёт внимание, заботу и хорошее настроение.
</a:t>
            </a:r>
            <a:endParaRPr lang="en-US" sz="900" dirty="0"/>
          </a:p>
        </p:txBody>
      </p:sp>
      <p:sp>
        <p:nvSpPr>
          <p:cNvPr id="15" name="Text 5"/>
          <p:cNvSpPr txBox="1"/>
          <p:nvPr/>
        </p:nvSpPr>
        <p:spPr>
          <a:xfrm>
            <a:off x="1076400" y="1587350"/>
            <a:ext cx="4116600" cy="223200"/>
          </a:xfrm>
          <a:prstGeom prst="rect">
            <a:avLst/>
          </a:prstGeom>
          <a:noFill/>
          <a:ln/>
        </p:spPr>
        <p:txBody>
          <a:bodyPr wrap="square" lIns="0" tIns="0" rIns="0" bIns="0" rtlCol="0" anchor="ctr"/>
          <a:lstStyle/>
          <a:p>
            <a:pPr algn="l" indent="0" marL="0">
              <a:lnSpc>
                <a:spcPct val="90000"/>
              </a:lnSpc>
              <a:buNone/>
            </a:pPr>
            <a:r>
              <a:rPr lang="en-US" sz="1200" b="1" dirty="0">
                <a:solidFill>
                  <a:srgbClr val="FF00B6"/>
                </a:solidFill>
                <a:latin typeface="Arial" pitchFamily="34" charset="0"/>
                <a:ea typeface="Arial" pitchFamily="34" charset="-122"/>
                <a:cs typeface="Arial" pitchFamily="34" charset="-120"/>
              </a:rPr>
              <a:t>Поздравления в сети
</a:t>
            </a:r>
            <a:endParaRPr lang="en-US" sz="1200" dirty="0"/>
          </a:p>
        </p:txBody>
      </p:sp>
      <p:sp>
        <p:nvSpPr>
          <p:cNvPr id="16" name="Text 6"/>
          <p:cNvSpPr txBox="1"/>
          <p:nvPr/>
        </p:nvSpPr>
        <p:spPr>
          <a:xfrm>
            <a:off x="1076400" y="2635234"/>
            <a:ext cx="4116600" cy="423900"/>
          </a:xfrm>
          <a:prstGeom prst="rect">
            <a:avLst/>
          </a:prstGeom>
          <a:noFill/>
          <a:ln/>
        </p:spPr>
        <p:txBody>
          <a:bodyPr wrap="square" lIns="0" tIns="0" rIns="0" bIns="0" rtlCol="0" anchor="t"/>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Многие семьи делают снимки на телефон во время праздников и совместных поездок. Потом эти фотографии становятся частью семейной памяти, как когда-то бумажные альбомы.
</a:t>
            </a:r>
            <a:endParaRPr lang="en-US" sz="900" dirty="0"/>
          </a:p>
        </p:txBody>
      </p:sp>
      <p:sp>
        <p:nvSpPr>
          <p:cNvPr id="17" name="Text 7"/>
          <p:cNvSpPr txBox="1"/>
          <p:nvPr/>
        </p:nvSpPr>
        <p:spPr>
          <a:xfrm>
            <a:off x="1076400" y="2377313"/>
            <a:ext cx="4116600" cy="223200"/>
          </a:xfrm>
          <a:prstGeom prst="rect">
            <a:avLst/>
          </a:prstGeom>
          <a:noFill/>
          <a:ln/>
        </p:spPr>
        <p:txBody>
          <a:bodyPr wrap="square" lIns="0" tIns="0" rIns="0" bIns="0" rtlCol="0" anchor="ctr"/>
          <a:lstStyle/>
          <a:p>
            <a:pPr algn="l" indent="0" marL="0">
              <a:lnSpc>
                <a:spcPct val="90000"/>
              </a:lnSpc>
              <a:buNone/>
            </a:pPr>
            <a:r>
              <a:rPr lang="en-US" sz="1200" b="1" dirty="0">
                <a:solidFill>
                  <a:srgbClr val="FF00B6"/>
                </a:solidFill>
                <a:latin typeface="Arial" pitchFamily="34" charset="0"/>
                <a:ea typeface="Arial" pitchFamily="34" charset="-122"/>
                <a:cs typeface="Arial" pitchFamily="34" charset="-120"/>
              </a:rPr>
              <a:t>Семейные фото
</a:t>
            </a:r>
            <a:endParaRPr lang="en-US" sz="1200" dirty="0"/>
          </a:p>
        </p:txBody>
      </p:sp>
      <p:sp>
        <p:nvSpPr>
          <p:cNvPr id="18" name="Text 8"/>
          <p:cNvSpPr txBox="1"/>
          <p:nvPr/>
        </p:nvSpPr>
        <p:spPr>
          <a:xfrm>
            <a:off x="1076400" y="3425197"/>
            <a:ext cx="4116600" cy="423900"/>
          </a:xfrm>
          <a:prstGeom prst="rect">
            <a:avLst/>
          </a:prstGeom>
          <a:noFill/>
          <a:ln/>
        </p:spPr>
        <p:txBody>
          <a:bodyPr wrap="square" lIns="0" tIns="0" rIns="0" bIns="0" rtlCol="0" anchor="t"/>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Совместный просмотр фильмов, настольные игры или ужин дома тоже могут стать современной традицией. Они помогают подросткам проводить время с близкими и отдыхать без спешки.
</a:t>
            </a:r>
            <a:endParaRPr lang="en-US" sz="900" dirty="0"/>
          </a:p>
        </p:txBody>
      </p:sp>
      <p:sp>
        <p:nvSpPr>
          <p:cNvPr id="19" name="Text 9"/>
          <p:cNvSpPr txBox="1"/>
          <p:nvPr/>
        </p:nvSpPr>
        <p:spPr>
          <a:xfrm>
            <a:off x="1076400" y="3167275"/>
            <a:ext cx="4116600" cy="223200"/>
          </a:xfrm>
          <a:prstGeom prst="rect">
            <a:avLst/>
          </a:prstGeom>
          <a:noFill/>
          <a:ln/>
        </p:spPr>
        <p:txBody>
          <a:bodyPr wrap="square" lIns="0" tIns="0" rIns="0" bIns="0" rtlCol="0" anchor="ctr"/>
          <a:lstStyle/>
          <a:p>
            <a:pPr algn="l" indent="0" marL="0">
              <a:lnSpc>
                <a:spcPct val="90000"/>
              </a:lnSpc>
              <a:buNone/>
            </a:pPr>
            <a:r>
              <a:rPr lang="en-US" sz="1200" b="1" dirty="0">
                <a:solidFill>
                  <a:srgbClr val="FF00B6"/>
                </a:solidFill>
                <a:latin typeface="Arial" pitchFamily="34" charset="0"/>
                <a:ea typeface="Arial" pitchFamily="34" charset="-122"/>
                <a:cs typeface="Arial" pitchFamily="34" charset="-120"/>
              </a:rPr>
              <a:t>Домашние вечера
</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9715" y="1551550"/>
            <a:ext cx="4115469" cy="3229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4668300" y="1345200"/>
            <a:ext cx="4116600" cy="1226700"/>
          </a:xfrm>
          <a:prstGeom prst="rect">
            <a:avLst/>
          </a:prstGeom>
          <a:noFill/>
          <a:ln/>
        </p:spPr>
        <p:txBody>
          <a:bodyPr wrap="square" lIns="0" tIns="0" rIns="0" bIns="0" rtlCol="0" anchor="ctr"/>
          <a:lstStyle/>
          <a:p>
            <a:pPr algn="l" indent="0" marL="0">
              <a:lnSpc>
                <a:spcPct val="90000"/>
              </a:lnSpc>
              <a:buNone/>
            </a:pPr>
            <a:r>
              <a:rPr lang="en-US" sz="1700" dirty="0">
                <a:solidFill>
                  <a:srgbClr val="FFFFFF"/>
                </a:solidFill>
                <a:latin typeface="Arial" pitchFamily="34" charset="0"/>
                <a:ea typeface="Arial" pitchFamily="34" charset="-122"/>
                <a:cs typeface="Arial" pitchFamily="34" charset="-120"/>
              </a:rPr>
              <a:t>Некоторые элементы традиций меняются быстрее других, но самые заметные праздники и правила поведения часто сохраняются в семье, школе и повседневном общении.
</a:t>
            </a:r>
            <a:endParaRPr lang="en-US" sz="1700" dirty="0"/>
          </a:p>
        </p:txBody>
      </p:sp>
      <p:sp>
        <p:nvSpPr>
          <p:cNvPr id="7" name="Text 1"/>
          <p:cNvSpPr txBox="1"/>
          <p:nvPr/>
        </p:nvSpPr>
        <p:spPr>
          <a:xfrm>
            <a:off x="4668300" y="2772700"/>
            <a:ext cx="4116600" cy="1226700"/>
          </a:xfrm>
          <a:prstGeom prst="rect">
            <a:avLst/>
          </a:prstGeom>
          <a:noFill/>
          <a:ln/>
        </p:spPr>
        <p:txBody>
          <a:bodyPr wrap="square" lIns="0" tIns="0" rIns="0" bIns="0" rtlCol="0" anchor="ctr"/>
          <a:lstStyle/>
          <a:p>
            <a:pPr algn="l" indent="0" marL="0">
              <a:lnSpc>
                <a:spcPct val="90000"/>
              </a:lnSpc>
              <a:buNone/>
            </a:pPr>
            <a:r>
              <a:rPr lang="en-US" sz="1700" dirty="0">
                <a:solidFill>
                  <a:srgbClr val="FFFFFF"/>
                </a:solidFill>
                <a:latin typeface="Arial" pitchFamily="34" charset="0"/>
                <a:ea typeface="Arial" pitchFamily="34" charset="-122"/>
                <a:cs typeface="Arial" pitchFamily="34" charset="-120"/>
              </a:rPr>
              <a:t>Праздники и нормы поведения оказываются наиболее устойчивыми, а язык помогает передавать традиции через особые слова, приветствия и праздничные выражения.
</a:t>
            </a:r>
            <a:endParaRPr lang="en-US" sz="1700" dirty="0"/>
          </a:p>
        </p:txBody>
      </p:sp>
      <p:sp>
        <p:nvSpPr>
          <p:cNvPr id="8" name="Text 2"/>
          <p:cNvSpPr txBox="1"/>
          <p:nvPr/>
        </p:nvSpPr>
        <p:spPr>
          <a:xfrm>
            <a:off x="360325" y="360000"/>
            <a:ext cx="8425800" cy="914100"/>
          </a:xfrm>
          <a:prstGeom prst="rect">
            <a:avLst/>
          </a:prstGeom>
          <a:noFill/>
          <a:ln/>
        </p:spPr>
        <p:txBody>
          <a:bodyPr wrap="square" lIns="0" tIns="0" rIns="0" bIns="0" rtlCol="0" anchor="ctr"/>
          <a:lstStyle/>
          <a:p>
            <a:pPr algn="l" indent="0" marL="0">
              <a:lnSpc>
                <a:spcPct val="80000"/>
              </a:lnSpc>
              <a:buNone/>
            </a:pPr>
            <a:r>
              <a:rPr lang="en-US" sz="3800" b="1" dirty="0">
                <a:solidFill>
                  <a:srgbClr val="FFFFFF"/>
                </a:solidFill>
                <a:latin typeface="Arial" pitchFamily="34" charset="0"/>
                <a:ea typeface="Arial" pitchFamily="34" charset="-122"/>
                <a:cs typeface="Arial" pitchFamily="34" charset="-120"/>
              </a:rPr>
              <a:t>What parts of traditions stay the same
</a:t>
            </a:r>
            <a:endParaRPr lang="en-US" sz="3800" dirty="0"/>
          </a:p>
        </p:txBody>
      </p:sp>
      <p:sp>
        <p:nvSpPr>
          <p:cNvPr id="9" name="Text 3"/>
          <p:cNvSpPr txBox="1"/>
          <p:nvPr/>
        </p:nvSpPr>
        <p:spPr>
          <a:xfrm>
            <a:off x="8786050" y="4781050"/>
            <a:ext cx="358200" cy="362400"/>
          </a:xfrm>
          <a:prstGeom prst="rect">
            <a:avLst/>
          </a:prstGeom>
          <a:noFill/>
          <a:ln/>
        </p:spPr>
        <p:txBody>
          <a:bodyPr wrap="square" lIns="0" tIns="0" rIns="0" bIns="0" rtlCol="0" anchor="ctr"/>
          <a:lstStyle/>
          <a:p>
            <a:pPr algn="ctr" indent="0" marL="0">
              <a:lnSpc>
                <a:spcPct val="100000"/>
              </a:lnSpc>
              <a:buNone/>
            </a:pPr>
            <a:r>
              <a:rPr lang="en-US" sz="1000" b="1" dirty="0">
                <a:solidFill>
                  <a:srgbClr val="FFFFFF"/>
                </a:solidFill>
                <a:latin typeface="Arial" pitchFamily="34" charset="0"/>
                <a:ea typeface="Arial" pitchFamily="34" charset="-122"/>
                <a:cs typeface="Arial" pitchFamily="34" charset="-120"/>
              </a:rPr>
              <a:t>18</a:t>
            </a:r>
            <a:endParaRPr lang="en-US" sz="1000" dirty="0"/>
          </a:p>
        </p:txBody>
      </p:sp>
      <p:sp>
        <p:nvSpPr>
          <p:cNvPr id="10" name="Text 4"/>
          <p:cNvSpPr txBox="1"/>
          <p:nvPr/>
        </p:nvSpPr>
        <p:spPr>
          <a:xfrm>
            <a:off x="4896050" y="4524900"/>
            <a:ext cx="3888900" cy="258600"/>
          </a:xfrm>
          <a:prstGeom prst="rect">
            <a:avLst/>
          </a:prstGeom>
          <a:noFill/>
          <a:ln/>
        </p:spPr>
        <p:txBody>
          <a:bodyPr wrap="square" lIns="0" tIns="0" rIns="0" bIns="0" rtlCol="0" anchor="t"/>
          <a:lstStyle/>
          <a:p>
            <a:pPr algn="l" indent="0" marL="0">
              <a:lnSpc>
                <a:spcPct val="90000"/>
              </a:lnSpc>
              <a:buNone/>
            </a:pPr>
            <a:r>
              <a:rPr lang="en-US" sz="1131" dirty="0">
                <a:solidFill>
                  <a:srgbClr val="FFFFFF"/>
                </a:solidFill>
                <a:latin typeface="Arial" pitchFamily="34" charset="0"/>
                <a:ea typeface="Arial" pitchFamily="34" charset="-122"/>
                <a:cs typeface="Arial" pitchFamily="34" charset="-120"/>
              </a:rPr>
              <a:t>Обобщение учебного материала по теме customs and traditions
</a:t>
            </a:r>
            <a:endParaRPr lang="en-US" sz="113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60725" y="1671170"/>
            <a:ext cx="431700" cy="345360"/>
          </a:xfrm>
          <a:prstGeom prst="rect">
            <a:avLst/>
          </a:prstGeom>
        </p:spPr>
      </p:pic>
      <p:pic>
        <p:nvPicPr>
          <p:cNvPr id="5" name="Image 3" descr="preencoded.png">    </p:cNvPr>
          <p:cNvPicPr>
            <a:picLocks noChangeAspect="1"/>
          </p:cNvPicPr>
          <p:nvPr/>
        </p:nvPicPr>
        <p:blipFill>
          <a:blip r:embed="rId4"/>
          <a:stretch>
            <a:fillRect/>
          </a:stretch>
        </p:blipFill>
        <p:spPr>
          <a:xfrm>
            <a:off x="3243988" y="1651983"/>
            <a:ext cx="431700" cy="383733"/>
          </a:xfrm>
          <a:prstGeom prst="rect">
            <a:avLst/>
          </a:prstGeom>
        </p:spPr>
      </p:pic>
      <p:pic>
        <p:nvPicPr>
          <p:cNvPr id="6" name="Image 4" descr="preencoded.png">    </p:cNvPr>
          <p:cNvPicPr>
            <a:picLocks noChangeAspect="1"/>
          </p:cNvPicPr>
          <p:nvPr/>
        </p:nvPicPr>
        <p:blipFill>
          <a:blip r:embed="rId5"/>
          <a:stretch>
            <a:fillRect/>
          </a:stretch>
        </p:blipFill>
        <p:spPr>
          <a:xfrm>
            <a:off x="6141144" y="1651983"/>
            <a:ext cx="431700" cy="383733"/>
          </a:xfrm>
          <a:prstGeom prst="rect">
            <a:avLst/>
          </a:prstGeom>
        </p:spPr>
      </p:pic>
      <p:pic>
        <p:nvPicPr>
          <p:cNvPr id="7" name="Image 5" descr="preencoded.png">    </p:cNvPr>
          <p:cNvPicPr>
            <a:picLocks noChangeAspect="1"/>
          </p:cNvPicPr>
          <p:nvPr/>
        </p:nvPicPr>
        <p:blipFill>
          <a:blip r:embed="rId6"/>
          <a:stretch>
            <a:fillRect/>
          </a:stretch>
        </p:blipFill>
        <p:spPr>
          <a:xfrm>
            <a:off x="4504977" y="3382750"/>
            <a:ext cx="426000" cy="426000"/>
          </a:xfrm>
          <a:prstGeom prst="rect">
            <a:avLst/>
          </a:prstGeom>
        </p:spPr>
      </p:pic>
      <p:pic>
        <p:nvPicPr>
          <p:cNvPr id="8" name="Image 6" descr="preencoded.png">    </p:cNvPr>
          <p:cNvPicPr>
            <a:picLocks noChangeAspect="1"/>
          </p:cNvPicPr>
          <p:nvPr/>
        </p:nvPicPr>
        <p:blipFill>
          <a:blip r:embed="rId7"/>
          <a:stretch>
            <a:fillRect/>
          </a:stretch>
        </p:blipFill>
        <p:spPr>
          <a:xfrm>
            <a:off x="1617923" y="3423070"/>
            <a:ext cx="431700" cy="345360"/>
          </a:xfrm>
          <a:prstGeom prst="rect">
            <a:avLst/>
          </a:prstGeom>
        </p:spPr>
      </p:pic>
      <p:sp>
        <p:nvSpPr>
          <p:cNvPr id="9" name="Text 0"/>
          <p:cNvSpPr txBox="1"/>
          <p:nvPr/>
        </p:nvSpPr>
        <p:spPr>
          <a:xfrm>
            <a:off x="8786050" y="4781050"/>
            <a:ext cx="358200" cy="362400"/>
          </a:xfrm>
          <a:prstGeom prst="rect">
            <a:avLst/>
          </a:prstGeom>
          <a:noFill/>
          <a:ln/>
        </p:spPr>
        <p:txBody>
          <a:bodyPr wrap="square" lIns="0" tIns="0" rIns="0" bIns="0" rtlCol="0" anchor="ctr"/>
          <a:lstStyle/>
          <a:p>
            <a:pPr algn="ctr" indent="0" marL="0">
              <a:lnSpc>
                <a:spcPct val="100000"/>
              </a:lnSpc>
              <a:buNone/>
            </a:pPr>
            <a:r>
              <a:rPr lang="en-US" sz="1000" b="1" dirty="0">
                <a:solidFill>
                  <a:srgbClr val="FFFFFF"/>
                </a:solidFill>
                <a:latin typeface="Arial" pitchFamily="34" charset="0"/>
                <a:ea typeface="Arial" pitchFamily="34" charset="-122"/>
                <a:cs typeface="Arial" pitchFamily="34" charset="-120"/>
              </a:rPr>
              <a:t>19</a:t>
            </a:r>
            <a:endParaRPr lang="en-US" sz="1000" dirty="0"/>
          </a:p>
        </p:txBody>
      </p:sp>
      <p:sp>
        <p:nvSpPr>
          <p:cNvPr id="10" name="Text 1"/>
          <p:cNvSpPr txBox="1"/>
          <p:nvPr/>
        </p:nvSpPr>
        <p:spPr>
          <a:xfrm>
            <a:off x="360325" y="360000"/>
            <a:ext cx="8425800" cy="1117500"/>
          </a:xfrm>
          <a:prstGeom prst="rect">
            <a:avLst/>
          </a:prstGeom>
          <a:noFill/>
          <a:ln/>
        </p:spPr>
        <p:txBody>
          <a:bodyPr wrap="square" lIns="0" tIns="0" rIns="0" bIns="0" rtlCol="0" anchor="ctr"/>
          <a:lstStyle/>
          <a:p>
            <a:pPr algn="l" indent="0" marL="0">
              <a:lnSpc>
                <a:spcPct val="80000"/>
              </a:lnSpc>
              <a:buNone/>
            </a:pPr>
            <a:r>
              <a:rPr lang="en-US" sz="3800" b="1" dirty="0">
                <a:solidFill>
                  <a:srgbClr val="DBFE01"/>
                </a:solidFill>
                <a:latin typeface="Arial" pitchFamily="34" charset="0"/>
                <a:ea typeface="Arial" pitchFamily="34" charset="-122"/>
                <a:cs typeface="Arial" pitchFamily="34" charset="-120"/>
              </a:rPr>
              <a:t>What a student can do to learn more about traditions
</a:t>
            </a:r>
            <a:endParaRPr lang="en-US" sz="3800" dirty="0"/>
          </a:p>
        </p:txBody>
      </p:sp>
      <p:sp>
        <p:nvSpPr>
          <p:cNvPr id="11" name="Text 2"/>
          <p:cNvSpPr txBox="1"/>
          <p:nvPr/>
        </p:nvSpPr>
        <p:spPr>
          <a:xfrm>
            <a:off x="549500" y="2099750"/>
            <a:ext cx="2305800" cy="793800"/>
          </a:xfrm>
          <a:prstGeom prst="rect">
            <a:avLst/>
          </a:prstGeom>
          <a:noFill/>
          <a:ln/>
        </p:spPr>
        <p:txBody>
          <a:bodyPr wrap="square" lIns="0" tIns="0" rIns="0" bIns="0" rtlCol="0" anchor="t"/>
          <a:lstStyle/>
          <a:p>
            <a:pPr algn="l" indent="0" marL="0">
              <a:lnSpc>
                <a:spcPct val="80000"/>
              </a:lnSpc>
              <a:buNone/>
            </a:pPr>
            <a:r>
              <a:rPr lang="en-US" sz="1100" dirty="0">
                <a:solidFill>
                  <a:srgbClr val="FFFFFF"/>
                </a:solidFill>
                <a:latin typeface="Arial" pitchFamily="34" charset="0"/>
                <a:ea typeface="Arial" pitchFamily="34" charset="-122"/>
                <a:cs typeface="Arial" pitchFamily="34" charset="-120"/>
              </a:rPr>
              <a:t>Поговорите с бабушкой, дедушкой или родителями о семейных историях. Такие беседы помогают узнать, как появились привычные праздники, блюда и правила, и развивают умение задавать вопросы по-английски.
</a:t>
            </a:r>
            <a:endParaRPr lang="en-US" sz="1100" dirty="0"/>
          </a:p>
        </p:txBody>
      </p:sp>
      <p:sp>
        <p:nvSpPr>
          <p:cNvPr id="12" name="Text 3"/>
          <p:cNvSpPr txBox="1"/>
          <p:nvPr/>
        </p:nvSpPr>
        <p:spPr>
          <a:xfrm>
            <a:off x="851550" y="1713950"/>
            <a:ext cx="1759500" cy="362400"/>
          </a:xfrm>
          <a:prstGeom prst="rect">
            <a:avLst/>
          </a:prstGeom>
          <a:noFill/>
          <a:ln/>
        </p:spPr>
        <p:txBody>
          <a:bodyPr wrap="square" lIns="0" tIns="0" rIns="0" bIns="0" rtlCol="0" anchor="ctr"/>
          <a:lstStyle/>
          <a:p>
            <a:pPr algn="l" indent="0" marL="0">
              <a:lnSpc>
                <a:spcPct val="90000"/>
              </a:lnSpc>
              <a:buNone/>
            </a:pPr>
            <a:r>
              <a:rPr lang="en-US" sz="1400" b="1" dirty="0">
                <a:solidFill>
                  <a:srgbClr val="FF00B6"/>
                </a:solidFill>
                <a:latin typeface="Arial" pitchFamily="34" charset="0"/>
                <a:ea typeface="Arial" pitchFamily="34" charset="-122"/>
                <a:cs typeface="Arial" pitchFamily="34" charset="-120"/>
              </a:rPr>
              <a:t>Спросить старших
</a:t>
            </a:r>
            <a:endParaRPr lang="en-US" sz="1400" dirty="0"/>
          </a:p>
        </p:txBody>
      </p:sp>
      <p:sp>
        <p:nvSpPr>
          <p:cNvPr id="13" name="Text 4"/>
          <p:cNvSpPr txBox="1"/>
          <p:nvPr/>
        </p:nvSpPr>
        <p:spPr>
          <a:xfrm>
            <a:off x="3432763" y="2099750"/>
            <a:ext cx="2305800" cy="793800"/>
          </a:xfrm>
          <a:prstGeom prst="rect">
            <a:avLst/>
          </a:prstGeom>
          <a:noFill/>
          <a:ln/>
        </p:spPr>
        <p:txBody>
          <a:bodyPr wrap="square" lIns="0" tIns="0" rIns="0" bIns="0" rtlCol="0" anchor="t"/>
          <a:lstStyle/>
          <a:p>
            <a:pPr algn="l" indent="0" marL="0">
              <a:lnSpc>
                <a:spcPct val="80000"/>
              </a:lnSpc>
              <a:buNone/>
            </a:pPr>
            <a:r>
              <a:rPr lang="en-US" sz="1100" dirty="0">
                <a:solidFill>
                  <a:srgbClr val="FFFFFF"/>
                </a:solidFill>
                <a:latin typeface="Arial" pitchFamily="34" charset="0"/>
                <a:ea typeface="Arial" pitchFamily="34" charset="-122"/>
                <a:cs typeface="Arial" pitchFamily="34" charset="-120"/>
              </a:rPr>
              <a:t>Собирайте семейные и школьные фотографии с праздников и встреч. По снимкам легче запомнить события, описывать их на английском и сравнивать, как менялись традиции со временем.
</a:t>
            </a:r>
            <a:endParaRPr lang="en-US" sz="1100" dirty="0"/>
          </a:p>
        </p:txBody>
      </p:sp>
      <p:sp>
        <p:nvSpPr>
          <p:cNvPr id="14" name="Text 5"/>
          <p:cNvSpPr txBox="1"/>
          <p:nvPr/>
        </p:nvSpPr>
        <p:spPr>
          <a:xfrm>
            <a:off x="3734827" y="1713950"/>
            <a:ext cx="1958100" cy="362400"/>
          </a:xfrm>
          <a:prstGeom prst="rect">
            <a:avLst/>
          </a:prstGeom>
          <a:noFill/>
          <a:ln/>
        </p:spPr>
        <p:txBody>
          <a:bodyPr wrap="square" lIns="0" tIns="0" rIns="0" bIns="0" rtlCol="0" anchor="ctr"/>
          <a:lstStyle/>
          <a:p>
            <a:pPr algn="l" indent="0" marL="0">
              <a:lnSpc>
                <a:spcPct val="90000"/>
              </a:lnSpc>
              <a:buNone/>
            </a:pPr>
            <a:r>
              <a:rPr lang="en-US" sz="1400" b="1" dirty="0">
                <a:solidFill>
                  <a:srgbClr val="FF00B6"/>
                </a:solidFill>
                <a:latin typeface="Arial" pitchFamily="34" charset="0"/>
                <a:ea typeface="Arial" pitchFamily="34" charset="-122"/>
                <a:cs typeface="Arial" pitchFamily="34" charset="-120"/>
              </a:rPr>
              <a:t>Собрать фотографии
</a:t>
            </a:r>
            <a:endParaRPr lang="en-US" sz="1400" dirty="0"/>
          </a:p>
        </p:txBody>
      </p:sp>
      <p:sp>
        <p:nvSpPr>
          <p:cNvPr id="15" name="Text 6"/>
          <p:cNvSpPr txBox="1"/>
          <p:nvPr/>
        </p:nvSpPr>
        <p:spPr>
          <a:xfrm>
            <a:off x="6329919" y="2099750"/>
            <a:ext cx="2305800" cy="793800"/>
          </a:xfrm>
          <a:prstGeom prst="rect">
            <a:avLst/>
          </a:prstGeom>
          <a:noFill/>
          <a:ln/>
        </p:spPr>
        <p:txBody>
          <a:bodyPr wrap="square" lIns="0" tIns="0" rIns="0" bIns="0" rtlCol="0" anchor="t"/>
          <a:lstStyle/>
          <a:p>
            <a:pPr algn="l" indent="0" marL="0">
              <a:lnSpc>
                <a:spcPct val="80000"/>
              </a:lnSpc>
              <a:buNone/>
            </a:pPr>
            <a:r>
              <a:rPr lang="en-US" sz="1100" dirty="0">
                <a:solidFill>
                  <a:srgbClr val="FFFFFF"/>
                </a:solidFill>
                <a:latin typeface="Arial" pitchFamily="34" charset="0"/>
                <a:ea typeface="Arial" pitchFamily="34" charset="-122"/>
                <a:cs typeface="Arial" pitchFamily="34" charset="-120"/>
              </a:rPr>
              <a:t>Запишите праздничные рецепты и названия блюд, которые готовят в семье. Это расширяет словарный запас и помогает связать язык с реальной жизнью, а не только с учебником.
</a:t>
            </a:r>
            <a:endParaRPr lang="en-US" sz="1100" dirty="0"/>
          </a:p>
        </p:txBody>
      </p:sp>
      <p:sp>
        <p:nvSpPr>
          <p:cNvPr id="16" name="Text 7"/>
          <p:cNvSpPr txBox="1"/>
          <p:nvPr/>
        </p:nvSpPr>
        <p:spPr>
          <a:xfrm>
            <a:off x="6631976" y="1713950"/>
            <a:ext cx="1855500" cy="362400"/>
          </a:xfrm>
          <a:prstGeom prst="rect">
            <a:avLst/>
          </a:prstGeom>
          <a:noFill/>
          <a:ln/>
        </p:spPr>
        <p:txBody>
          <a:bodyPr wrap="square" lIns="0" tIns="0" rIns="0" bIns="0" rtlCol="0" anchor="ctr"/>
          <a:lstStyle/>
          <a:p>
            <a:pPr algn="l" indent="0" marL="0">
              <a:lnSpc>
                <a:spcPct val="90000"/>
              </a:lnSpc>
              <a:buNone/>
            </a:pPr>
            <a:r>
              <a:rPr lang="en-US" sz="1400" b="1" dirty="0">
                <a:solidFill>
                  <a:srgbClr val="FF00B6"/>
                </a:solidFill>
                <a:latin typeface="Arial" pitchFamily="34" charset="0"/>
                <a:ea typeface="Arial" pitchFamily="34" charset="-122"/>
                <a:cs typeface="Arial" pitchFamily="34" charset="-120"/>
              </a:rPr>
              <a:t>Записать рецепты
</a:t>
            </a:r>
            <a:endParaRPr lang="en-US" sz="1400" dirty="0"/>
          </a:p>
        </p:txBody>
      </p:sp>
      <p:sp>
        <p:nvSpPr>
          <p:cNvPr id="17" name="Text 8"/>
          <p:cNvSpPr txBox="1"/>
          <p:nvPr/>
        </p:nvSpPr>
        <p:spPr>
          <a:xfrm>
            <a:off x="4690902" y="3851650"/>
            <a:ext cx="2305800" cy="793800"/>
          </a:xfrm>
          <a:prstGeom prst="rect">
            <a:avLst/>
          </a:prstGeom>
          <a:noFill/>
          <a:ln/>
        </p:spPr>
        <p:txBody>
          <a:bodyPr wrap="square" lIns="0" tIns="0" rIns="0" bIns="0" rtlCol="0" anchor="t"/>
          <a:lstStyle/>
          <a:p>
            <a:pPr algn="l" indent="0" marL="0">
              <a:lnSpc>
                <a:spcPct val="80000"/>
              </a:lnSpc>
              <a:buNone/>
            </a:pPr>
            <a:r>
              <a:rPr lang="en-US" sz="1100" dirty="0">
                <a:solidFill>
                  <a:srgbClr val="FFFFFF"/>
                </a:solidFill>
                <a:latin typeface="Arial" pitchFamily="34" charset="0"/>
                <a:ea typeface="Arial" pitchFamily="34" charset="-122"/>
                <a:cs typeface="Arial" pitchFamily="34" charset="-120"/>
              </a:rPr>
              <a:t>Сравнивайте традиции разных стран и уважайте обычаи одноклассников. Такое сравнение учит видеть общее и различное, а также понимать, что каждая культура по-своему интересна.
</a:t>
            </a:r>
            <a:endParaRPr lang="en-US" sz="1100" dirty="0"/>
          </a:p>
        </p:txBody>
      </p:sp>
      <p:sp>
        <p:nvSpPr>
          <p:cNvPr id="18" name="Text 9"/>
          <p:cNvSpPr txBox="1"/>
          <p:nvPr/>
        </p:nvSpPr>
        <p:spPr>
          <a:xfrm>
            <a:off x="4992959" y="3465850"/>
            <a:ext cx="1855500" cy="362400"/>
          </a:xfrm>
          <a:prstGeom prst="rect">
            <a:avLst/>
          </a:prstGeom>
          <a:noFill/>
          <a:ln/>
        </p:spPr>
        <p:txBody>
          <a:bodyPr wrap="square" lIns="0" tIns="0" rIns="0" bIns="0" rtlCol="0" anchor="ctr"/>
          <a:lstStyle/>
          <a:p>
            <a:pPr algn="l" indent="0" marL="0">
              <a:lnSpc>
                <a:spcPct val="90000"/>
              </a:lnSpc>
              <a:buNone/>
            </a:pPr>
            <a:r>
              <a:rPr lang="en-US" sz="1400" b="1" dirty="0">
                <a:solidFill>
                  <a:srgbClr val="FF00B6"/>
                </a:solidFill>
                <a:latin typeface="Arial" pitchFamily="34" charset="0"/>
                <a:ea typeface="Arial" pitchFamily="34" charset="-122"/>
                <a:cs typeface="Arial" pitchFamily="34" charset="-120"/>
              </a:rPr>
              <a:t>Сравнивать страны
</a:t>
            </a:r>
            <a:endParaRPr lang="en-US" sz="1400" dirty="0"/>
          </a:p>
        </p:txBody>
      </p:sp>
      <p:sp>
        <p:nvSpPr>
          <p:cNvPr id="19" name="Text 10"/>
          <p:cNvSpPr txBox="1"/>
          <p:nvPr/>
        </p:nvSpPr>
        <p:spPr>
          <a:xfrm>
            <a:off x="1806698" y="3851650"/>
            <a:ext cx="2305800" cy="793800"/>
          </a:xfrm>
          <a:prstGeom prst="rect">
            <a:avLst/>
          </a:prstGeom>
          <a:noFill/>
          <a:ln/>
        </p:spPr>
        <p:txBody>
          <a:bodyPr wrap="square" lIns="0" tIns="0" rIns="0" bIns="0" rtlCol="0" anchor="t"/>
          <a:lstStyle/>
          <a:p>
            <a:pPr algn="l" indent="0" marL="0">
              <a:lnSpc>
                <a:spcPct val="80000"/>
              </a:lnSpc>
              <a:buNone/>
            </a:pPr>
            <a:r>
              <a:rPr lang="en-US" sz="1100" dirty="0">
                <a:solidFill>
                  <a:srgbClr val="FFFFFF"/>
                </a:solidFill>
                <a:latin typeface="Arial" pitchFamily="34" charset="0"/>
                <a:ea typeface="Arial" pitchFamily="34" charset="-122"/>
                <a:cs typeface="Arial" pitchFamily="34" charset="-120"/>
              </a:rPr>
              <a:t>Подберите слова и выражения по теме customs and traditions и повторяйте их в коротких фразах. Так легче понимать тексты, диалоги и задания на уроке английского языка.
</a:t>
            </a:r>
            <a:endParaRPr lang="en-US" sz="1100" dirty="0"/>
          </a:p>
        </p:txBody>
      </p:sp>
      <p:sp>
        <p:nvSpPr>
          <p:cNvPr id="20" name="Text 11"/>
          <p:cNvSpPr txBox="1"/>
          <p:nvPr/>
        </p:nvSpPr>
        <p:spPr>
          <a:xfrm>
            <a:off x="2108755" y="3465850"/>
            <a:ext cx="1855500" cy="362400"/>
          </a:xfrm>
          <a:prstGeom prst="rect">
            <a:avLst/>
          </a:prstGeom>
          <a:noFill/>
          <a:ln/>
        </p:spPr>
        <p:txBody>
          <a:bodyPr wrap="square" lIns="0" tIns="0" rIns="0" bIns="0" rtlCol="0" anchor="ctr"/>
          <a:lstStyle/>
          <a:p>
            <a:pPr algn="l" indent="0" marL="0">
              <a:lnSpc>
                <a:spcPct val="90000"/>
              </a:lnSpc>
              <a:buNone/>
            </a:pPr>
            <a:r>
              <a:rPr lang="en-US" sz="1400" b="1" dirty="0">
                <a:solidFill>
                  <a:srgbClr val="FF00B6"/>
                </a:solidFill>
                <a:latin typeface="Arial" pitchFamily="34" charset="0"/>
                <a:ea typeface="Arial" pitchFamily="34" charset="-122"/>
                <a:cs typeface="Arial" pitchFamily="34" charset="-120"/>
              </a:rPr>
              <a:t>Учить новые слова
</a:t>
            </a:r>
            <a:endParaRPr lang="en-US"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4106225" y="2495700"/>
            <a:ext cx="3886200" cy="1855800"/>
          </a:xfrm>
          <a:prstGeom prst="rect">
            <a:avLst/>
          </a:prstGeom>
          <a:noFill/>
          <a:ln/>
        </p:spPr>
        <p:txBody>
          <a:bodyPr wrap="square" lIns="0" tIns="0" rIns="0" bIns="0" rtlCol="0" anchor="t"/>
          <a:lstStyle/>
          <a:p>
            <a:pPr algn="l" indent="0" marL="0">
              <a:lnSpc>
                <a:spcPct val="90000"/>
              </a:lnSpc>
              <a:buNone/>
            </a:pPr>
            <a:r>
              <a:rPr lang="en-US" sz="1700" dirty="0">
                <a:solidFill>
                  <a:srgbClr val="FFFFFF"/>
                </a:solidFill>
                <a:latin typeface="Arial" pitchFamily="34" charset="0"/>
                <a:ea typeface="Arial" pitchFamily="34" charset="-122"/>
                <a:cs typeface="Arial" pitchFamily="34" charset="-120"/>
              </a:rPr>
              <a:t>Customs and traditions help people remember the past, celebrate the present and show respect to others. They connect family, school and culture, while the main idea remains simple and important.
</a:t>
            </a:r>
            <a:endParaRPr lang="en-US" sz="1700" dirty="0"/>
          </a:p>
        </p:txBody>
      </p:sp>
      <p:sp>
        <p:nvSpPr>
          <p:cNvPr id="4" name="Text 1"/>
          <p:cNvSpPr txBox="1"/>
          <p:nvPr/>
        </p:nvSpPr>
        <p:spPr>
          <a:xfrm>
            <a:off x="4106225" y="736475"/>
            <a:ext cx="4678800" cy="1722300"/>
          </a:xfrm>
          <a:prstGeom prst="rect">
            <a:avLst/>
          </a:prstGeom>
          <a:noFill/>
          <a:ln/>
        </p:spPr>
        <p:txBody>
          <a:bodyPr wrap="square" lIns="0" tIns="0" rIns="0" bIns="0" rtlCol="0" anchor="ctr"/>
          <a:lstStyle/>
          <a:p>
            <a:pPr algn="l" indent="0" marL="0">
              <a:lnSpc>
                <a:spcPct val="80000"/>
              </a:lnSpc>
              <a:buNone/>
            </a:pPr>
            <a:r>
              <a:rPr lang="en-US" sz="3800" b="1" dirty="0">
                <a:solidFill>
                  <a:srgbClr val="FFFFFF"/>
                </a:solidFill>
                <a:latin typeface="Arial" pitchFamily="34" charset="0"/>
                <a:ea typeface="Arial" pitchFamily="34" charset="-122"/>
                <a:cs typeface="Arial" pitchFamily="34" charset="-120"/>
              </a:rPr>
              <a:t>What traditions teach us
</a:t>
            </a:r>
            <a:endParaRPr lang="en-US" sz="3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2026-05-30T16:48:48Z</dcterms:created>
  <dcterms:modified xsi:type="dcterms:W3CDTF">2026-05-30T16:48:48Z</dcterms:modified>
</cp:coreProperties>
</file>