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труда: как страны мира взаимосвязаны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страны добывают сырьё, а другие создают технологии?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объясняет логику мировой экономики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исторически сложились связи между странами, почему они специализируются по-разному и как через торговлю, транспорт и технологии формируется современный 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международного географического разделения труда
</a:t>
            </a:r>
            <a:endParaRPr lang="en-US" sz="202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2283552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разделение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означает устойчивое распределение хозяйственных функций между странами и регионами: одни территории сильнее вовлечены в добычу ресурсов, другие — в промышленность, услуги или наукоёмкие производства.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77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развитие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277655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формирует положение государства в мировой экономике: одни страны становятся центрами высоких технологий, а другие — поставщиками сырья, продовольствия или дешёвой рабочей силы.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71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71654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неизбежно ведёт к обмену товарами, услугами, капиталом, технологиями и знаниями. Чем глубже специализация, тем теснее экономическая взаимозависимость стран.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65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преимущества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865652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возникает там, где есть относительные преимущества: дешёвое сырьё, квалифицированный труд, развитая инфраструктура или доступ к крупным рынкам. Именно они определяют устойчивость отраслей.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9650" y="2283551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2159651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стремится развивать те отрасли, где может работать эффективнее других. Это связано с природными условиями, уровнем технологий, качеством кадров и выгодным положением на транспортных путях.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специализация страны в мировой экономике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социальные и экономические условия приводят к отраслевой специализации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участие страны в МГРТ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36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нефти, газа, руд, воды, плодородных почв и благоприятный климат создают основу для сырьевой и аграрной специализации, но сами по себе не гарантируют успех без переработки и логистики.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61990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на рынке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990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внешних покупателей и доступ к крупным экономическим центрам помогают закрепить специализацию, потому что именно рынок определяет устойчивость выбранной отрасли.
</a:t>
            </a:r>
            <a:endParaRPr lang="en-US" sz="880" dirty="0"/>
          </a:p>
        </p:txBody>
      </p:sp>
      <p:sp>
        <p:nvSpPr>
          <p:cNvPr id="15" name="Text 6"/>
          <p:cNvSpPr txBox="1"/>
          <p:nvPr/>
        </p:nvSpPr>
        <p:spPr>
          <a:xfrm>
            <a:off x="3326350" y="3656707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26350" y="4017515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порты, железные дороги, связь и энергетика сокращают издержки и ускоряют включение страны в международную торговлю, особенно если она ориентируется на экспорт.
</a:t>
            </a:r>
            <a:endParaRPr lang="en-US" sz="893" dirty="0"/>
          </a:p>
        </p:txBody>
      </p:sp>
      <p:sp>
        <p:nvSpPr>
          <p:cNvPr id="17" name="Text 8"/>
          <p:cNvSpPr txBox="1"/>
          <p:nvPr/>
        </p:nvSpPr>
        <p:spPr>
          <a:xfrm>
            <a:off x="47651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7651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таможенные правила, субсидии, режимы для инвесторов и санкционные ограничения могут заметно усиливать или, наоборот, сдерживать участие страны в мировом разделении труда.
</a:t>
            </a:r>
            <a:endParaRPr lang="en-US" sz="841" dirty="0"/>
          </a:p>
        </p:txBody>
      </p:sp>
      <p:sp>
        <p:nvSpPr>
          <p:cNvPr id="19" name="Text 10"/>
          <p:cNvSpPr txBox="1"/>
          <p:nvPr/>
        </p:nvSpPr>
        <p:spPr>
          <a:xfrm>
            <a:off x="1892463" y="2188500"/>
            <a:ext cx="20670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труд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892463" y="2549308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населения, уровень образования, профессиональные навыки и стоимость рабочей силы определяют, какие отрасли будут развиваться: трудоёмкие, технологичные или сервисные.
</a:t>
            </a:r>
            <a:endParaRPr lang="en-US" sz="8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4255" y="2501025"/>
            <a:ext cx="3675391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международной специализации стран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открытых экономических обзоров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занимают в МГРТ неодинаковые позиции: одни опираются на ресурсы, другие — на технологии и кадры.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экономики сильнее зависят от цен, а индустриальные страны обычно глубже вовлечены в производство сложной продукции.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торговли по крупным группам товаров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логику мирового обмена: наиболее массовые потоки связаны с промышленной продукцией и сырьём, а услуги быстро усиливают свои позиции.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товары глубокой переработки, но услуги становятся одним из самых динамичных сегментов мировой торговли.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ВТО и ООН; доли схематизированы для учебной диаграммы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МГРТ на карте мира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5325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ядра экономики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325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Азия, Западная Европа и Северная Америка концентрируют промышленность, научные центры, финансы и основные потоки международной торговли, поэтому именно они задают темп мировой экономике.
</a:t>
            </a:r>
            <a:endParaRPr lang="en-US" sz="631" dirty="0"/>
          </a:p>
        </p:txBody>
      </p:sp>
      <p:sp>
        <p:nvSpPr>
          <p:cNvPr id="15" name="Text 4"/>
          <p:cNvSpPr txBox="1"/>
          <p:nvPr/>
        </p:nvSpPr>
        <p:spPr>
          <a:xfrm>
            <a:off x="717515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влияния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7515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страна к крупным центрам спроса и инфраструктуры, тем легче ей включаться в международные цепочки поставок и удерживать выгодную специализацию.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494675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4675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перевозки остаются основой мировой торговли, потому что позволяют перемещать большие объёмы грузов между удалёнными регионами с наименьшими издержками.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1420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420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проливы, каналы и крупные логистические хабы связывают производителей и потребителей на разных континентах, ускоряя движение товаров и снижая стоимость перевозок.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33725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пространства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3725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Восток, Россия, Австралия и ряд стран Латинской Америки выделяются как крупные поставщики сырья и энергии, обеспечивая мировые промышленные центры ресурсами и топливом.
</a:t>
            </a:r>
            <a:endParaRPr lang="en-US" sz="6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409593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075" y="3445593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5625" y="3429593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9888" y="1860343"/>
            <a:ext cx="36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06438" y="1860343"/>
            <a:ext cx="36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международная кооперация
</a:t>
            </a:r>
            <a:endParaRPr lang="en-US" sz="2100" dirty="0"/>
          </a:p>
        </p:txBody>
      </p:sp>
      <p:sp>
        <p:nvSpPr>
          <p:cNvPr id="15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462175" y="3894345"/>
            <a:ext cx="2477400" cy="1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462175" y="4106420"/>
            <a:ext cx="24774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производственной цепочки часто сосредоточено в странах с сильной инженерной школой, где разрабатывают модель изделия, технические стандарты и требования к качеству.
</a:t>
            </a:r>
            <a:endParaRPr lang="en-US" sz="700" dirty="0"/>
          </a:p>
        </p:txBody>
      </p:sp>
      <p:sp>
        <p:nvSpPr>
          <p:cNvPr id="18" name="Text 4"/>
          <p:cNvSpPr txBox="1"/>
          <p:nvPr/>
        </p:nvSpPr>
        <p:spPr>
          <a:xfrm>
            <a:off x="6229075" y="3894345"/>
            <a:ext cx="2477400" cy="1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и доставка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6229075" y="4106420"/>
            <a:ext cx="24774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товар поступает в международные торговые сети, где работают маркетинг, транспорт, сервис и послепродажная поддержка. Так формируется глобальная кооперация.
</a:t>
            </a:r>
            <a:endParaRPr lang="en-US" sz="700" dirty="0"/>
          </a:p>
        </p:txBody>
      </p:sp>
      <p:sp>
        <p:nvSpPr>
          <p:cNvPr id="20" name="Text 6"/>
          <p:cNvSpPr txBox="1"/>
          <p:nvPr/>
        </p:nvSpPr>
        <p:spPr>
          <a:xfrm>
            <a:off x="3345625" y="3894345"/>
            <a:ext cx="2477400" cy="1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
</a:t>
            </a:r>
            <a:endParaRPr lang="en-US" sz="900" dirty="0"/>
          </a:p>
        </p:txBody>
      </p:sp>
      <p:sp>
        <p:nvSpPr>
          <p:cNvPr id="21" name="Text 7"/>
          <p:cNvSpPr txBox="1"/>
          <p:nvPr/>
        </p:nvSpPr>
        <p:spPr>
          <a:xfrm>
            <a:off x="3345625" y="4106420"/>
            <a:ext cx="24774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Сборочные мощности нередко размещают там, где ниже издержки труда и удобно организована логистика. Это позволяет ускорять выпуск массовой продукции для мирового рынка.
</a:t>
            </a:r>
            <a:endParaRPr lang="en-US" sz="700" dirty="0"/>
          </a:p>
        </p:txBody>
      </p:sp>
      <p:sp>
        <p:nvSpPr>
          <p:cNvPr id="22" name="Text 8"/>
          <p:cNvSpPr txBox="1"/>
          <p:nvPr/>
        </p:nvSpPr>
        <p:spPr>
          <a:xfrm>
            <a:off x="4789888" y="2345095"/>
            <a:ext cx="2477400" cy="1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
</a:t>
            </a:r>
            <a:endParaRPr lang="en-US" sz="900" dirty="0"/>
          </a:p>
        </p:txBody>
      </p:sp>
      <p:sp>
        <p:nvSpPr>
          <p:cNvPr id="23" name="Text 9"/>
          <p:cNvSpPr txBox="1"/>
          <p:nvPr/>
        </p:nvSpPr>
        <p:spPr>
          <a:xfrm>
            <a:off x="4789888" y="2557170"/>
            <a:ext cx="24774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продукция проходит тестирование, сертификацию и адаптацию к требованиям разных рынков. Этот этап важен для безопасности, надёжности и репутации бренда.
</a:t>
            </a:r>
            <a:endParaRPr lang="en-US" sz="700" dirty="0"/>
          </a:p>
        </p:txBody>
      </p:sp>
      <p:sp>
        <p:nvSpPr>
          <p:cNvPr id="24" name="Text 10"/>
          <p:cNvSpPr txBox="1"/>
          <p:nvPr/>
        </p:nvSpPr>
        <p:spPr>
          <a:xfrm>
            <a:off x="1906438" y="2345095"/>
            <a:ext cx="2477400" cy="1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Комплектующие
</a:t>
            </a:r>
            <a:endParaRPr lang="en-US" sz="900" dirty="0"/>
          </a:p>
        </p:txBody>
      </p:sp>
      <p:sp>
        <p:nvSpPr>
          <p:cNvPr id="25" name="Text 11"/>
          <p:cNvSpPr txBox="1"/>
          <p:nvPr/>
        </p:nvSpPr>
        <p:spPr>
          <a:xfrm>
            <a:off x="1906438" y="2557170"/>
            <a:ext cx="24774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узлы выпускают в разных государствах, чтобы использовать специализированные предприятия, квалифицированные кадры и более выгодные производственные условия.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системе международного разделения труда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95825" y="2292475"/>
            <a:ext cx="34323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125" y="2570824"/>
            <a:ext cx="37689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специализация зависит от климата, почв, воды и продолжительности вегетационного периода. Эти условия определяют, какие культуры и виды животноводства будут наиболее выгодны для страны.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52050" y="3656700"/>
            <a:ext cx="21882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поставки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3650" y="4028564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входят в число крупных экспортёров зерна благодаря обширным территориям, механизированному сельскому хозяйству и высокой товарности агропроизводства.
</a:t>
            </a:r>
            <a:endParaRPr lang="en-US" sz="824" dirty="0"/>
          </a:p>
        </p:txBody>
      </p:sp>
      <p:sp>
        <p:nvSpPr>
          <p:cNvPr id="16" name="Text 6"/>
          <p:cNvSpPr txBox="1"/>
          <p:nvPr/>
        </p:nvSpPr>
        <p:spPr>
          <a:xfrm>
            <a:off x="5202525" y="2292475"/>
            <a:ext cx="34323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культуры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865825" y="2570824"/>
            <a:ext cx="37689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Вьетнам известны поставками кофе, что связано с природными условиями и накопленным опытом выращивания. Специализация формируется не только природой, но и устойчивым спросом.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497450" y="3656700"/>
            <a:ext cx="21882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продовольственные потоки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199050" y="4028564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Страны-производители и страны-импортёры связаны устойчивыми потоками продовольствия, которые позволяют перераспределять ресурсы между регионами с разными природными условиями и уровнем обеспеченности.
</a:t>
            </a:r>
            <a:endParaRPr lang="en-US" sz="814" dirty="0"/>
          </a:p>
        </p:txBody>
      </p:sp>
      <p:sp>
        <p:nvSpPr>
          <p:cNvPr id="20" name="Text 10"/>
          <p:cNvSpPr txBox="1"/>
          <p:nvPr/>
        </p:nvSpPr>
        <p:spPr>
          <a:xfrm>
            <a:off x="3624750" y="3656700"/>
            <a:ext cx="21882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и тепличная продукция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26350" y="4028564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ориентируется на молочную продукцию, а Нидерланды — на тепличные овощи и цветы. В обоих случаях решающую роль играют технологии и высокая интенсивность производства.
</a:t>
            </a:r>
            <a:endParaRPr lang="en-US" sz="8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торговли услугами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растут цифровые и профессиональные услуги, которые можно оказывать через границы почти мгновенно.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услугами расширяется быстрее традиционного товарообмена и становится важнейшим направлением глобализации.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WTO и UNCTAD, 2010–2023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транснациональные корпорации связывают страны в единую производственную сеть
</a:t>
            </a:r>
            <a:endParaRPr lang="en-US" sz="1645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продукт — несколько континентов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смартфон редко создаётся в одной стране. Разработка может идти в США или Европе, компоненты выпускаться в Японии, Корее и Китае, а сборка — в Юго-Восточной Азии. Так формируется цепочка, где каждая территория выполняет свою часть работы.
</a:t>
            </a:r>
            <a:endParaRPr lang="en-US" sz="734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распределяется неравномерно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добавленная стоимость обычно остаётся там, где создаются технологии, дизайн, программное обеспечение и бренд. Поэтому страны, занятые только сборкой, получают меньше выгоды, чем государства, контролирующие разработку и продвижение товара на мировой рынок.
</a:t>
            </a:r>
            <a:endParaRPr lang="en-US" sz="697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компании распределяют этапы производства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выбирают места для исследований, сборки и продаж по разным причинам: где-то важнее квалификация инженеров, где-то — низкая стоимость труда, а где-то — доступ к крупному рынку. Это позволяет снижать издержки и ускорять выпуск продукции.
</a:t>
            </a:r>
            <a:endParaRPr lang="en-US" sz="721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до готового товара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международной производственной цепочки показывает, как разные страны участвуют в создании стоимости на последовательных этапах.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498420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79071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826710"/>
            <a:ext cx="360000" cy="28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участия страны в МГРТ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рынков сбыта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позволяет продавать товары и услуги за пределами страны, расширяя спрос и снижая зависимость от внутреннего рынка. Это особенно важно для экономик с ограниченным объёмом потребления.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международной кооперации ускоряет внедрение новых решений, оборудования и стандартов качества. В результате предприятия получают стимул повышать производительность и обновлять производство.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валютных доходов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на внешний рынок приносят выручку в иностранной валюте, укрепляют платёжный баланс и дают государству больше возможностей для инвестиций в инфраструктуру, образование и промышленность.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выбор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создаёт новые рабочие места в промышленности, транспорте, логистике и сфере услуг. Потребители, в свою очередь, получают более широкий ассортимент товаров, включая импортную продукцию.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неравномерность мирового разделения труда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цен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экономика опирается главным образом на сырьё, её доходы резко меняются при колебаниях мировых цен. Это усложняет бюджетное планирование и делает развитие менее предсказуемым.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20875" y="2188493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одного товара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08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узкой специализацией особенно чувствительны к падению спроса, технологическим сдвигам и торговым ограничениям. Потеря рынка для одного продукта может затронуть целые отрасли.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обмен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центры получают большую часть прибыли, а периферийные экономики часто ограничиваются поставкой сырья и дешёвой рабочей силы. Такой обмен усиливает разрыв в уровне развития.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820875" y="3638477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внешней зависимости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8208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ориентация на импорт и внешние рынки делает страны более уязвимыми к санкциям, логистическим сбоям и кризисам поставок. Поэтому важна экономическая диверсификация.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неравномерности мировой экономики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внешней торговли можно определить, насколько страна зависит от сырья, технологий и импортных поставок.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высокотехнологичного экспорта и участие в цепочках стоимости, тем сильнее позиции страны. Сырьевая и продовольственная зависимость указывает на уязвимость.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WTO, World Bank и OECD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технологической специализации мира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технологии выделяются не только масштабом экономики, но и концентрацией университетов, исследовательских центров и компаний, работающих в наукоёмких отраслях.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позиции в МГРТ определяются не ресурсами, а способностью создавать знания, патенты и сложную продукцию с высокой добавленной стоимостью.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WIPO, OECD и UNESCO Institute for Statistics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77106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международное разделение труда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694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революция, железные дороги и пароходы резко ускорили международную торговлю и сделали специализацию стран более устойчивой.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95350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цифровые платформы и облачные технологии вывели на первый план услуги, программирование, финансы и удалённое взаимодействие.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1321775" y="18828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321775" y="21770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Контейнеризация, развитие авиаперевозок и телекоммуникаций превратили производство в систему международной кооперации с множеством звеньев.
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6584825" y="22749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Пандемия, торговые конфликты и геополитическая напряжённость усилили интерес к локализации производства, автоматизации и технологической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 и устойчивое развитие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солнечную, ветровую и другую низкоуглеродную энергетику растёт во многих странах. Это формирует новые направления международной специализации и снижает зависимость от ископаемого топлива.
</a:t>
            </a:r>
            <a:endParaRPr lang="en-US" sz="703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логистика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порты, электромобили, цифровое управление потоками и более чистый транспорт делают международные перевозки эффективнее. Это помогает соединять торговлю и экологические цели.
</a:t>
            </a:r>
            <a:endParaRPr lang="en-US" sz="703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повторное использование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всё чаще включает переработку отходов, вторичное сырьё и экологичную упаковку. Такие отрасли поддерживают замкнутые циклы производства и уменьшают нагрузку на природу.
</a:t>
            </a:r>
            <a:endParaRPr lang="en-US" sz="703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Производства, ориентированные на сокращение расхода воды, сырья и энергии, становятся более конкурентоспособными. Особенно это важно для стран с ограниченными природными ресурсами.
</a:t>
            </a:r>
            <a:endParaRPr lang="en-US" sz="7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МГРТ: логика глобального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показывает, как ресурсы, знания и транспорт связывают страны в единую систему. Понимание этой связи помогает видеть причины неравенства, специализации и экономической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2026-06-03T06:30:12Z</dcterms:created>
  <dcterms:modified xsi:type="dcterms:W3CDTF">2026-06-03T06:30:12Z</dcterms:modified>
</cp:coreProperties>
</file>