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image" Target="../media/image-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image" Target="../media/image-9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png"/><Relationship Id="rId5" Type="http://schemas.openxmlformats.org/officeDocument/2006/relationships/image" Target="../media/image-10-5.jpeg"/><Relationship Id="rId6" Type="http://schemas.openxmlformats.org/officeDocument/2006/relationships/image" Target="../media/image-10-6.png"/><Relationship Id="rId7" Type="http://schemas.openxmlformats.org/officeDocument/2006/relationships/image" Target="../media/image-10-7.jpeg"/><Relationship Id="rId8" Type="http://schemas.openxmlformats.org/officeDocument/2006/relationships/image" Target="../media/image-10-8.png"/><Relationship Id="rId9" Type="http://schemas.openxmlformats.org/officeDocument/2006/relationships/image" Target="../media/image-10-9.png"/><Relationship Id="rId10" Type="http://schemas.openxmlformats.org/officeDocument/2006/relationships/image" Target="../media/image-10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png"/><Relationship Id="rId5" Type="http://schemas.openxmlformats.org/officeDocument/2006/relationships/image" Target="../media/image-15-5.jpeg"/><Relationship Id="rId6" Type="http://schemas.openxmlformats.org/officeDocument/2006/relationships/image" Target="../media/image-15-6.png"/><Relationship Id="rId7" Type="http://schemas.openxmlformats.org/officeDocument/2006/relationships/image" Target="../media/image-15-7.jpe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image" Target="../media/image-16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16200" y="-1160"/>
            <a:ext cx="5627700" cy="514407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3771075"/>
            <a:ext cx="3904800" cy="11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Права, закон и свобода выбора — в центре перемен.
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1269896"/>
            <a:ext cx="53121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Либеральные реформы
</a:t>
            </a:r>
            <a:endParaRPr lang="en-US" sz="2412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999163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6287" y="108800"/>
            <a:ext cx="3511676" cy="493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3826475"/>
            <a:ext cx="38706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Либеральные реформы возникают там, где обществу нужны свобода, закон и новые возможности развития.
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397125"/>
            <a:ext cx="39444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ограничений к переменам
</a:t>
            </a:r>
            <a:endParaRPr lang="en-US" sz="2012" dirty="0"/>
          </a:p>
        </p:txBody>
      </p:sp>
      <p:sp>
        <p:nvSpPr>
          <p:cNvPr id="9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397125"/>
            <a:ext cx="39444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меняют либеральные реформы?
</a:t>
            </a:r>
            <a:endParaRPr lang="en-US" sz="2012" dirty="0"/>
          </a:p>
        </p:txBody>
      </p:sp>
      <p:sp>
        <p:nvSpPr>
          <p:cNvPr id="9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839413" y="1674750"/>
            <a:ext cx="4791300" cy="69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Свобода личности
</a:t>
            </a:r>
            <a:pPr algn="l" indent="0" marL="0">
              <a:lnSpc>
                <a:spcPct val="115000"/>
              </a:lnSpc>
              <a:buNone/>
            </a:pPr>
            <a:r>
              <a:rPr lang="en-US" sz="5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Либеральные реформы расширяют пространство личной инициативы: человеку становится проще выбирать, действовать и защищать свои интересы. В этом их главное отличие от системы, где многое решается произвольно.
</a:t>
            </a:r>
            <a:endParaRPr lang="en-US" sz="1083" dirty="0"/>
          </a:p>
        </p:txBody>
      </p:sp>
      <p:sp>
        <p:nvSpPr>
          <p:cNvPr id="11" name="Text 3"/>
          <p:cNvSpPr txBox="1"/>
          <p:nvPr/>
        </p:nvSpPr>
        <p:spPr>
          <a:xfrm>
            <a:off x="839450" y="2506614"/>
            <a:ext cx="4791300" cy="69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Власть и закон
</a:t>
            </a:r>
            <a:pPr algn="l" indent="0" marL="0">
              <a:lnSpc>
                <a:spcPct val="115000"/>
              </a:lnSpc>
              <a:buNone/>
            </a:pPr>
            <a:r>
              <a:rPr lang="en-US" sz="5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реформы усиливают значение закона и процедур. Вместо решений «по усмотрению» появляются правила, которым должны подчиняться и граждане, и власть. Это меняет саму логику управления.
</a:t>
            </a:r>
            <a:endParaRPr lang="en-US" sz="1083" dirty="0"/>
          </a:p>
        </p:txBody>
      </p:sp>
      <p:sp>
        <p:nvSpPr>
          <p:cNvPr id="12" name="Text 4"/>
          <p:cNvSpPr txBox="1"/>
          <p:nvPr/>
        </p:nvSpPr>
        <p:spPr>
          <a:xfrm>
            <a:off x="839400" y="3348023"/>
            <a:ext cx="4791300" cy="69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Несколько направлений
</a:t>
            </a:r>
            <a:pPr algn="l" indent="0" marL="0">
              <a:lnSpc>
                <a:spcPct val="115000"/>
              </a:lnSpc>
              <a:buNone/>
            </a:pPr>
            <a:r>
              <a:rPr lang="en-US" sz="5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Перемены затрагивают разные сферы: политику, экономику и суд. В каждой из них реформы нацелены на уменьшение барьеров и увеличение ответственности, но последствия оказываются неодинаковыми.
</a:t>
            </a:r>
            <a:endParaRPr lang="en-US" sz="1083" dirty="0"/>
          </a:p>
        </p:txBody>
      </p:sp>
      <p:sp>
        <p:nvSpPr>
          <p:cNvPr id="13" name="Text 5"/>
          <p:cNvSpPr txBox="1"/>
          <p:nvPr/>
        </p:nvSpPr>
        <p:spPr>
          <a:xfrm>
            <a:off x="839450" y="4189448"/>
            <a:ext cx="4791300" cy="69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Причина споров
</a:t>
            </a:r>
            <a:pPr algn="l" indent="0" marL="0">
              <a:lnSpc>
                <a:spcPct val="115000"/>
              </a:lnSpc>
              <a:buNone/>
            </a:pPr>
            <a:r>
              <a:rPr lang="en-US" sz="5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поэтому либеральные реформы вызывают споры. Одни видят в них рост прав и возможностей, другие опасаются ослабления привычного порядка, неравенства и потери стабильности.
</a:t>
            </a:r>
            <a:endParaRPr lang="en-US" sz="1083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80000" y="397125"/>
            <a:ext cx="39072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Базовые понятия либерализма
</a:t>
            </a:r>
            <a:endParaRPr lang="en-US" sz="2212" dirty="0"/>
          </a:p>
        </p:txBody>
      </p:sp>
      <p:sp>
        <p:nvSpPr>
          <p:cNvPr id="11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910121" y="1664545"/>
            <a:ext cx="1791900" cy="10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Права личности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Либерализм исходит из того, что человек обладает правами, которые нельзя отменять произвольно. Государство должно признавать эти права и защищать их через закон, а не заменять собой личный выбор.
</a:t>
            </a:r>
            <a:endParaRPr lang="en-US" sz="900" dirty="0"/>
          </a:p>
        </p:txBody>
      </p:sp>
      <p:sp>
        <p:nvSpPr>
          <p:cNvPr id="13" name="Text 3"/>
          <p:cNvSpPr txBox="1"/>
          <p:nvPr/>
        </p:nvSpPr>
        <p:spPr>
          <a:xfrm>
            <a:off x="3053048" y="2417968"/>
            <a:ext cx="1786500" cy="10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Свобода выбора
</a:t>
            </a:r>
            <a:pPr algn="l" indent="0" marL="0">
              <a:lnSpc>
                <a:spcPct val="115000"/>
              </a:lnSpc>
              <a:buNone/>
            </a:pPr>
            <a:r>
              <a:rPr lang="en-US" sz="3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Свобода выбора означает возможность самому определять взгляды, занятия и жизненные решения в пределах закона. Чем шире такие возможности, тем больше пространства для ответственности, инициативы и гражданской зрелости.
</a:t>
            </a:r>
            <a:endParaRPr lang="en-US" sz="872" dirty="0"/>
          </a:p>
        </p:txBody>
      </p:sp>
      <p:sp>
        <p:nvSpPr>
          <p:cNvPr id="14" name="Text 4"/>
          <p:cNvSpPr txBox="1"/>
          <p:nvPr/>
        </p:nvSpPr>
        <p:spPr>
          <a:xfrm>
            <a:off x="4466296" y="991693"/>
            <a:ext cx="1789500" cy="10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Пределы власти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Ограниченная власть государства нужна, чтобы ни одна структура не сосредоточила слишком много полномочий. Для этого важны разделение властей, контроль и понятные правовые рамки для всех участников общества.
</a:t>
            </a:r>
            <a:endParaRPr lang="en-US" sz="900" dirty="0"/>
          </a:p>
        </p:txBody>
      </p:sp>
      <p:sp>
        <p:nvSpPr>
          <p:cNvPr id="15" name="Text 5"/>
          <p:cNvSpPr txBox="1"/>
          <p:nvPr/>
        </p:nvSpPr>
        <p:spPr>
          <a:xfrm>
            <a:off x="6577028" y="3828686"/>
            <a:ext cx="1772400" cy="10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 Связь принципов
</a:t>
            </a:r>
            <a:pPr algn="l" indent="0" marL="0">
              <a:lnSpc>
                <a:spcPct val="115000"/>
              </a:lnSpc>
              <a:buNone/>
            </a:pPr>
            <a:r>
              <a:rPr lang="en-US" sz="3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идеи действуют вместе: права без закона остаются формальностью, а рынок без правил может быть несправедливым. Поэтому либеральные реформы обычно строятся как единая система взаимосвязанных изменений.
</a:t>
            </a:r>
            <a:endParaRPr lang="en-US" sz="888" dirty="0"/>
          </a:p>
        </p:txBody>
      </p:sp>
      <p:sp>
        <p:nvSpPr>
          <p:cNvPr id="16" name="Text 6"/>
          <p:cNvSpPr txBox="1"/>
          <p:nvPr/>
        </p:nvSpPr>
        <p:spPr>
          <a:xfrm>
            <a:off x="6579045" y="2404657"/>
            <a:ext cx="1789500" cy="10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Экономика и политика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экономике либерализм поддерживает рынок и конкуренцию, потому что они создают стимулы к труду и развитию. В политике он связан с конституцией, выборностью и защитой меньшинств.
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проводят либеральные реформы
</a:t>
            </a:r>
            <a:endParaRPr lang="en-US" sz="2212" dirty="0"/>
          </a:p>
        </p:txBody>
      </p:sp>
      <p:sp>
        <p:nvSpPr>
          <p:cNvPr id="11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356787" y="1642962"/>
            <a:ext cx="4209600" cy="47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Расширить свободы
</a:t>
            </a:r>
            <a:pPr algn="l" indent="0" marL="0">
              <a:lnSpc>
                <a:spcPct val="115000"/>
              </a:lnSpc>
              <a:buNone/>
            </a:pPr>
            <a:r>
              <a:rPr lang="en-US" sz="2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смысл реформ — дать человеку больше пространства для самостоятельных решений. Чем меньше необоснованных запретов, тем выше личная ответственность и доверие к общественным правилам.
</a:t>
            </a:r>
            <a:endParaRPr lang="en-US" sz="797" dirty="0"/>
          </a:p>
        </p:txBody>
      </p:sp>
      <p:sp>
        <p:nvSpPr>
          <p:cNvPr id="13" name="Text 3"/>
          <p:cNvSpPr txBox="1"/>
          <p:nvPr/>
        </p:nvSpPr>
        <p:spPr>
          <a:xfrm>
            <a:off x="972675" y="2347685"/>
            <a:ext cx="4209600" cy="47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Ускорить развитие
</a:t>
            </a:r>
            <a:pPr algn="l" indent="0" marL="0">
              <a:lnSpc>
                <a:spcPct val="115000"/>
              </a:lnSpc>
              <a:buNone/>
            </a:pPr>
            <a:r>
              <a:rPr lang="en-US" sz="2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Второй мотив связан с экономикой: открытые правила, конкуренция и защита собственности обычно создают условия для предпринимательства, инвестиций и более быстрого обновления хозяйства.
</a:t>
            </a:r>
            <a:endParaRPr lang="en-US" sz="797" dirty="0"/>
          </a:p>
        </p:txBody>
      </p:sp>
      <p:sp>
        <p:nvSpPr>
          <p:cNvPr id="14" name="Text 4"/>
          <p:cNvSpPr txBox="1"/>
          <p:nvPr/>
        </p:nvSpPr>
        <p:spPr>
          <a:xfrm>
            <a:off x="972663" y="3052642"/>
            <a:ext cx="4209600" cy="47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Повысить управляемость
</a:t>
            </a:r>
            <a:pPr algn="l" indent="0" marL="0">
              <a:lnSpc>
                <a:spcPct val="115000"/>
              </a:lnSpc>
              <a:buNone/>
            </a:pPr>
            <a:r>
              <a:rPr lang="en-US" sz="2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Третий ориентир — сделать управление предсказуемым. Когда решения принимаются по понятным нормам, снижается произвол, а граждане и бизнес лучше понимают последствия своих действий.
</a:t>
            </a:r>
            <a:endParaRPr lang="en-US" sz="797" dirty="0"/>
          </a:p>
        </p:txBody>
      </p:sp>
      <p:sp>
        <p:nvSpPr>
          <p:cNvPr id="15" name="Text 5"/>
          <p:cNvSpPr txBox="1"/>
          <p:nvPr/>
        </p:nvSpPr>
        <p:spPr>
          <a:xfrm>
            <a:off x="356797" y="3743304"/>
            <a:ext cx="4209600" cy="47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Действовать постепенно
</a:t>
            </a:r>
            <a:pPr algn="l" indent="0" marL="0">
              <a:lnSpc>
                <a:spcPct val="115000"/>
              </a:lnSpc>
              <a:buNone/>
            </a:pPr>
            <a:r>
              <a:rPr lang="en-US" sz="2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Реформы должны опираться на закон, институты и поэтапность. Резкий разрыв с прошлым часто вызывает сопротивление, поэтому изменения стараются вводить последовательно и проверять на практике.
</a:t>
            </a:r>
            <a:endParaRPr lang="en-US" sz="797" dirty="0"/>
          </a:p>
        </p:txBody>
      </p:sp>
      <p:sp>
        <p:nvSpPr>
          <p:cNvPr id="16" name="Text 6"/>
          <p:cNvSpPr txBox="1"/>
          <p:nvPr/>
        </p:nvSpPr>
        <p:spPr>
          <a:xfrm>
            <a:off x="349672" y="4447667"/>
            <a:ext cx="4209600" cy="47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Избежать разрыва ожиданий
</a:t>
            </a:r>
            <a:pPr algn="l" indent="0" marL="0">
              <a:lnSpc>
                <a:spcPct val="115000"/>
              </a:lnSpc>
              <a:buNone/>
            </a:pPr>
            <a:r>
              <a:rPr lang="en-US" sz="2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Трудности начинаются тогда, когда ожидания общества слишком высоки. Если государство не успевает создать новые механизмы, реформы могут вызвать разочарование вместо ожидаемого эффекта.
</a:t>
            </a:r>
            <a:endParaRPr lang="en-US" sz="797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7525" y="918141"/>
            <a:ext cx="8784000" cy="334401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2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Цели → меры → последствия
</a:t>
            </a:r>
            <a:endParaRPr lang="en-US" sz="1957" dirty="0"/>
          </a:p>
        </p:txBody>
      </p:sp>
      <p:sp>
        <p:nvSpPr>
          <p:cNvPr id="7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556200"/>
            <a:ext cx="8784000" cy="18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целей реформ, инструментов их проведения и типичных последствий
</a:t>
            </a:r>
            <a:endParaRPr lang="en-US" sz="111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397125"/>
            <a:ext cx="39444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Власть, ограниченная законом
</a:t>
            </a:r>
            <a:endParaRPr lang="en-US" sz="2012" dirty="0"/>
          </a:p>
        </p:txBody>
      </p:sp>
      <p:sp>
        <p:nvSpPr>
          <p:cNvPr id="9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827250" y="1650400"/>
            <a:ext cx="1798800" cy="252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Конституция и пределы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Конституционализм задаёт верховенство закона: власть получает не только полномочия, но и пределы. Это делает правила понятнее и снижает риск решений, зависящих от личной воли правителя.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2723964" y="1655764"/>
            <a:ext cx="1798800" cy="252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Представительство граждан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Выборные органы позволяют обществу влиять на решения через представителей. Чем шире участие граждан, тем сильнее политическая ответственность власти и тем труднее игнорировать общественные интересы.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4622665" y="1657076"/>
            <a:ext cx="1798800" cy="252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сдержек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Разделение властей помогает не сосредоточивать все рычаги в одних руках. Когда законодатели, исполнители и суд действуют раздельно, появляется взаимный контроль и меньше пространства для произвола.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6521356" y="1660251"/>
            <a:ext cx="1798800" cy="252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Права и споры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Гарантии прав защищают свободу слова, собраний, собственности и судебной защиты. Именно этот блок реформ чаще всего вызывает острую полемику, потому что меняет привычный баланс власти.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0000" y="397125"/>
            <a:ext cx="39072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через свободу хозяйства
</a:t>
            </a:r>
            <a:endParaRPr lang="en-US" sz="2212" dirty="0"/>
          </a:p>
        </p:txBody>
      </p:sp>
      <p:sp>
        <p:nvSpPr>
          <p:cNvPr id="10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277809" y="1666755"/>
            <a:ext cx="2400600" cy="10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Надёжные правила
</a:t>
            </a:r>
            <a:pPr algn="l" indent="0" marL="0">
              <a:lnSpc>
                <a:spcPct val="115000"/>
              </a:lnSpc>
              <a:buNone/>
            </a:pPr>
            <a:r>
              <a:rPr lang="en-US" sz="55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собственности и свобода договора создают основу для долгосрочных вложений. Когда правила понятны, предпринимателю легче планировать производство, а инвестору — оценивать риск и перспективы.
</a:t>
            </a:r>
            <a:endParaRPr lang="en-US" sz="1019" dirty="0"/>
          </a:p>
        </p:txBody>
      </p:sp>
      <p:sp>
        <p:nvSpPr>
          <p:cNvPr id="12" name="Text 3"/>
          <p:cNvSpPr txBox="1"/>
          <p:nvPr/>
        </p:nvSpPr>
        <p:spPr>
          <a:xfrm>
            <a:off x="3126384" y="2417968"/>
            <a:ext cx="2400600" cy="10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Больше конкуренции
</a:t>
            </a:r>
            <a:pPr algn="l" indent="0" marL="0">
              <a:lnSpc>
                <a:spcPct val="115000"/>
              </a:lnSpc>
              <a:buNone/>
            </a:pPr>
            <a:r>
              <a:rPr lang="en-US" sz="5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Снижение торговых и административных барьеров открывает дорогу конкуренции. На рынке появляется больше участников, а у потребителя — больше выбора, что обычно повышает качество товаров и услуг.
</a:t>
            </a:r>
            <a:endParaRPr lang="en-US" sz="1039" dirty="0"/>
          </a:p>
        </p:txBody>
      </p:sp>
      <p:sp>
        <p:nvSpPr>
          <p:cNvPr id="13" name="Text 4"/>
          <p:cNvSpPr txBox="1"/>
          <p:nvPr/>
        </p:nvSpPr>
        <p:spPr>
          <a:xfrm>
            <a:off x="5244325" y="992693"/>
            <a:ext cx="2400600" cy="10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Инициатива и рост
</a:t>
            </a:r>
            <a:pPr algn="l" indent="0" marL="0">
              <a:lnSpc>
                <a:spcPct val="115000"/>
              </a:lnSpc>
              <a:buNone/>
            </a:pPr>
            <a:r>
              <a:rPr lang="en-US" sz="5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Предпринимательство получает стимул там, где можно свободно начинать дело и не сталкиваться с лишними запретами. Это ускоряет экономическую активность, но требует прозрачного контроля.
</a:t>
            </a:r>
            <a:endParaRPr lang="en-US" sz="1062" dirty="0"/>
          </a:p>
        </p:txBody>
      </p:sp>
      <p:sp>
        <p:nvSpPr>
          <p:cNvPr id="14" name="Text 5"/>
          <p:cNvSpPr txBox="1"/>
          <p:nvPr/>
        </p:nvSpPr>
        <p:spPr>
          <a:xfrm>
            <a:off x="6654138" y="2415723"/>
            <a:ext cx="2400600" cy="10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Риски неравенства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 социальных гарантий экономические выгоды распределяются неравномерно. Поэтому либеральные меры часто дополняют правилами честной игры, чтобы рост не превращался в расширение разрыва между группами населения.
</a:t>
            </a:r>
            <a:endParaRPr lang="en-US" sz="1021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2617" y="1048489"/>
            <a:ext cx="249000" cy="199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44870" y="1048465"/>
            <a:ext cx="249000" cy="199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560190" y="1048465"/>
            <a:ext cx="249000" cy="1992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065508" y="2431590"/>
            <a:ext cx="189000" cy="2520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180000" y="258600"/>
            <a:ext cx="8784000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социальные опоры
</a:t>
            </a:r>
            <a:endParaRPr lang="en-US" sz="2012" dirty="0"/>
          </a:p>
        </p:txBody>
      </p:sp>
      <p:sp>
        <p:nvSpPr>
          <p:cNvPr id="13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14" name="Text 2"/>
          <p:cNvSpPr txBox="1"/>
          <p:nvPr/>
        </p:nvSpPr>
        <p:spPr>
          <a:xfrm>
            <a:off x="762731" y="1664203"/>
            <a:ext cx="19653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
</a:t>
            </a:r>
            <a:pPr algn="l" indent="0" marL="0">
              <a:lnSpc>
                <a:spcPct val="115000"/>
              </a:lnSpc>
              <a:buNone/>
            </a:pPr>
            <a:r>
              <a:rPr lang="en-US" sz="4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Школа делает права не формальностью, а реальной возможностью. Образование помогает человеку понимать законы, участвовать в жизни общества и пользоваться свободами осознанно, а не случайно.
</a:t>
            </a:r>
            <a:endParaRPr lang="en-US" sz="945" dirty="0"/>
          </a:p>
        </p:txBody>
      </p:sp>
      <p:sp>
        <p:nvSpPr>
          <p:cNvPr id="15" name="Text 3"/>
          <p:cNvSpPr txBox="1"/>
          <p:nvPr/>
        </p:nvSpPr>
        <p:spPr>
          <a:xfrm>
            <a:off x="3585082" y="1664180"/>
            <a:ext cx="19710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Суд и защита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Независимый суд нужен, чтобы спор решался по правилам, а не по статусу сторон. Именно судебная защита показывает, равны ли граждане перед законом на практике.
</a:t>
            </a:r>
            <a:endParaRPr lang="en-US" sz="1000" dirty="0"/>
          </a:p>
        </p:txBody>
      </p:sp>
      <p:sp>
        <p:nvSpPr>
          <p:cNvPr id="16" name="Text 4"/>
          <p:cNvSpPr txBox="1"/>
          <p:nvPr/>
        </p:nvSpPr>
        <p:spPr>
          <a:xfrm>
            <a:off x="6400402" y="1664180"/>
            <a:ext cx="19710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Равные шансы
</a:t>
            </a:r>
            <a:pPr algn="l" indent="0" marL="0">
              <a:lnSpc>
                <a:spcPct val="115000"/>
              </a:lnSpc>
              <a:buNone/>
            </a:pPr>
            <a:r>
              <a:rPr lang="en-US" sz="4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Равный доступ к общественным возможностям важен для справедливой конкуренции. Если стартовые условия слишком разные, формальные права существуют, но жизненные шансы распределяются крайне неравномерно.
</a:t>
            </a:r>
            <a:endParaRPr lang="en-US" sz="925" dirty="0"/>
          </a:p>
        </p:txBody>
      </p:sp>
      <p:sp>
        <p:nvSpPr>
          <p:cNvPr id="17" name="Text 5"/>
          <p:cNvSpPr txBox="1"/>
          <p:nvPr/>
        </p:nvSpPr>
        <p:spPr>
          <a:xfrm>
            <a:off x="2875719" y="3073705"/>
            <a:ext cx="19710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Понятные правила
</a:t>
            </a:r>
            <a:pPr algn="l" indent="0" marL="0">
              <a:lnSpc>
                <a:spcPct val="115000"/>
              </a:lnSpc>
              <a:buNone/>
            </a:pPr>
            <a:r>
              <a:rPr lang="en-US" sz="4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Понятные процедуры уменьшают произвол и делают решения проверяемыми. Когда правила оформления, обращения и обжалования ясны, гражданам проще защищать свои интересы и доверять институтам.
</a:t>
            </a:r>
            <a:endParaRPr lang="en-US" sz="945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8894" y="811066"/>
            <a:ext cx="4230000" cy="140862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19441" y="2219757"/>
            <a:ext cx="4230000" cy="140862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218472" y="3629686"/>
            <a:ext cx="4230000" cy="140862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13" name="Text 1"/>
          <p:cNvSpPr txBox="1"/>
          <p:nvPr/>
        </p:nvSpPr>
        <p:spPr>
          <a:xfrm>
            <a:off x="819469" y="946502"/>
            <a:ext cx="2384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Быстрые перемены
</a:t>
            </a:r>
            <a:pPr algn="l" indent="0" marL="0">
              <a:lnSpc>
                <a:spcPct val="115000"/>
              </a:lnSpc>
              <a:buNone/>
            </a:pPr>
            <a:r>
              <a:rPr lang="en-US" sz="4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общество требует быстрых перемен, либеральный курс кажется наиболее прямым: он расширяет свободы, меняет правила участия и ускоряет обновление институтов. Но именно скорость делает последствия труднее предсказать. Старые механизмы не успевают перестроиться, и напряжение в обществе возрастает.
</a:t>
            </a:r>
            <a:endParaRPr lang="en-US" sz="870" dirty="0"/>
          </a:p>
        </p:txBody>
      </p:sp>
      <p:sp>
        <p:nvSpPr>
          <p:cNvPr id="14" name="Text 2"/>
          <p:cNvSpPr txBox="1"/>
          <p:nvPr/>
        </p:nvSpPr>
        <p:spPr>
          <a:xfrm>
            <a:off x="820016" y="2355194"/>
            <a:ext cx="2384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Постепенное обновление
</a:t>
            </a:r>
            <a:pPr algn="l" indent="0" marL="0">
              <a:lnSpc>
                <a:spcPct val="115000"/>
              </a:lnSpc>
              <a:buNone/>
            </a:pPr>
            <a:r>
              <a:rPr lang="en-US" sz="4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другой ситуации реформы идут осторожнее: шаг за шагом меняются законы, порядок судопроизводства и экономические правила. Такой путь не выглядит эффектным, зато снижает риск разрыва между ожиданиями и возможностями. Успех здесь зависит от дисциплины государства и доверия к институтам.
</a:t>
            </a:r>
            <a:endParaRPr lang="en-US" sz="870" dirty="0"/>
          </a:p>
        </p:txBody>
      </p:sp>
      <p:sp>
        <p:nvSpPr>
          <p:cNvPr id="15" name="Text 3"/>
          <p:cNvSpPr txBox="1"/>
          <p:nvPr/>
        </p:nvSpPr>
        <p:spPr>
          <a:xfrm>
            <a:off x="819047" y="3765123"/>
            <a:ext cx="2384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Эффект в жизни
</a:t>
            </a:r>
            <a:pPr algn="l" indent="0" marL="0">
              <a:lnSpc>
                <a:spcPct val="115000"/>
              </a:lnSpc>
              <a:buNone/>
            </a:pPr>
            <a:r>
              <a:rPr lang="en-US" sz="4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заметны реформы там, где их влияние чувствуется в повседневной жизни: в школе, суде, предпринимательстве и местном управлении. Если люди видят, что правила стали понятнее и справедливее, либеральные преобразования получают поддержку. Если же выгоды распределяются неравномерно, споры становятся острее.
</a:t>
            </a:r>
            <a:endParaRPr lang="en-US" sz="870" dirty="0"/>
          </a:p>
        </p:txBody>
      </p:sp>
      <p:sp>
        <p:nvSpPr>
          <p:cNvPr id="16" name="Text 4"/>
          <p:cNvSpPr txBox="1"/>
          <p:nvPr/>
        </p:nvSpPr>
        <p:spPr>
          <a:xfrm>
            <a:off x="180000" y="258600"/>
            <a:ext cx="8784000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разных логик реформ
</a:t>
            </a:r>
            <a:endParaRPr lang="en-US" sz="201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9700" y="2388302"/>
            <a:ext cx="4014300" cy="90912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оценивать реформы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5014337" y="1658623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основных критерия помогают оценить, действительно ли реформы работают не только на бумаге, но и в жизни общества.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5012675" y="2626877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реформы расширяют права, укрепляют экономику и уменьшают неравенство перед законом, их эффект можно считать устойчивым и общественно значимым.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799700" y="4131050"/>
            <a:ext cx="4014300" cy="1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теме либеральных реформ и их оценке
</a:t>
            </a:r>
            <a:endParaRPr lang="en-US" sz="667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реформы стали возможны
</a:t>
            </a:r>
            <a:endParaRPr lang="en-US" sz="2212" dirty="0"/>
          </a:p>
        </p:txBody>
      </p:sp>
      <p:sp>
        <p:nvSpPr>
          <p:cNvPr id="9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356787" y="988525"/>
            <a:ext cx="42096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Кризис старого порядка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середине XIX века крепостная система все хуже соответствовала потребностям страны: она сдерживала хозяйственную инициативу, усложняла управление и усиливала социальную напряженность. Именно этот кризис сделал перемены неизбежными.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1015719" y="2416300"/>
            <a:ext cx="42096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 Крымской войны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Поражение в Крымской войне показало слабость армии, администрации и экономики. Государство столкнулось с необходимостью не частичных исправлений, а более глубокого обновления институтов и правил.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1738681" y="3826475"/>
            <a:ext cx="42096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Широкий масштаб перемен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Александре II реформы затронули крестьян, суд, местное самоуправление, армию и печать. Поэтому речь шла не об одном законе, а о перестройке самой модели имперского управления.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07839" y="1605788"/>
            <a:ext cx="4012398" cy="24732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реформы и даты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783662" y="2374760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шкале показаны ключевые реформы Александра II, которые последовательно меняли правовой, административный и военный порядок в России.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782000" y="3343014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Хронология показывает не разрозненные меры, а длительный курс на либерализацию, охвативший основу общества и государства.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306903" y="4130575"/>
            <a:ext cx="4014300" cy="1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Хронология реформ Александра II: 1861, 1864, 1874, 1860–1870-е
</a:t>
            </a:r>
            <a:endParaRPr lang="en-US" sz="667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397125"/>
            <a:ext cx="39444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последствия почувствовало общество
</a:t>
            </a:r>
            <a:endParaRPr lang="en-US" sz="2012" dirty="0"/>
          </a:p>
        </p:txBody>
      </p:sp>
      <p:sp>
        <p:nvSpPr>
          <p:cNvPr id="9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839413" y="1674750"/>
            <a:ext cx="4791300" cy="69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Свобода без полного достатка
</a:t>
            </a:r>
            <a:pPr algn="l" indent="0" marL="0">
              <a:lnSpc>
                <a:spcPct val="115000"/>
              </a:lnSpc>
              <a:buNone/>
            </a:pPr>
            <a:r>
              <a:rPr lang="en-US" sz="5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Крестьяне получили личную свободу и возможность юридически действовать как самостоятельные люди. Однако выкупные платежи и нехватка земли надолго ограничили реальные результаты реформы.
</a:t>
            </a:r>
            <a:endParaRPr lang="en-US" sz="1083" dirty="0"/>
          </a:p>
        </p:txBody>
      </p:sp>
      <p:sp>
        <p:nvSpPr>
          <p:cNvPr id="11" name="Text 3"/>
          <p:cNvSpPr txBox="1"/>
          <p:nvPr/>
        </p:nvSpPr>
        <p:spPr>
          <a:xfrm>
            <a:off x="839450" y="2506614"/>
            <a:ext cx="4791300" cy="69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судебный порядок
</a:t>
            </a:r>
            <a:pPr algn="l" indent="0" marL="0">
              <a:lnSpc>
                <a:spcPct val="115000"/>
              </a:lnSpc>
              <a:buNone/>
            </a:pPr>
            <a:r>
              <a:rPr lang="en-US" sz="5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Судебная реформа ввела гласность, адвокатуру и суд присяжных, что сделало право более понятным и публичным. Для общества это стало важным шагом к доверии к закону.
</a:t>
            </a:r>
            <a:endParaRPr lang="en-US" sz="1083" dirty="0"/>
          </a:p>
        </p:txBody>
      </p:sp>
      <p:sp>
        <p:nvSpPr>
          <p:cNvPr id="12" name="Text 4"/>
          <p:cNvSpPr txBox="1"/>
          <p:nvPr/>
        </p:nvSpPr>
        <p:spPr>
          <a:xfrm>
            <a:off x="839400" y="3348023"/>
            <a:ext cx="4791300" cy="69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Управление ближе к людям
</a:t>
            </a:r>
            <a:pPr algn="l" indent="0" marL="0">
              <a:lnSpc>
                <a:spcPct val="115000"/>
              </a:lnSpc>
              <a:buNone/>
            </a:pPr>
            <a:r>
              <a:rPr lang="en-US" sz="5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Земства помогли решать практические вопросы на местах: открывали школы, организовывали медицину, следили за дорогами и собирали статистику. Так общество получило опыт местного участия в управлении.
</a:t>
            </a:r>
            <a:endParaRPr lang="en-US" sz="1083" dirty="0"/>
          </a:p>
        </p:txBody>
      </p:sp>
      <p:sp>
        <p:nvSpPr>
          <p:cNvPr id="13" name="Text 5"/>
          <p:cNvSpPr txBox="1"/>
          <p:nvPr/>
        </p:nvSpPr>
        <p:spPr>
          <a:xfrm>
            <a:off x="839450" y="4189448"/>
            <a:ext cx="4791300" cy="69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Прогресс с ограничениями
</a:t>
            </a:r>
            <a:pPr algn="l" indent="0" marL="0">
              <a:lnSpc>
                <a:spcPct val="115000"/>
              </a:lnSpc>
              <a:buNone/>
            </a:pPr>
            <a:r>
              <a:rPr lang="en-US" sz="5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Либеральные изменения расширили права и создали новые возможности, но не отменили все ограничения. Поэтому общество увидело и прогресс, и пределы реформ одновременно.
</a:t>
            </a:r>
            <a:endParaRPr lang="en-US" sz="1083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8101" y="2926300"/>
            <a:ext cx="2107934" cy="2116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16888" y="2926525"/>
            <a:ext cx="2110869" cy="2115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36011" y="2926525"/>
            <a:ext cx="2110869" cy="2115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12" name="Text 1"/>
          <p:cNvSpPr txBox="1"/>
          <p:nvPr/>
        </p:nvSpPr>
        <p:spPr>
          <a:xfrm>
            <a:off x="801062" y="1652125"/>
            <a:ext cx="1773994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Суд, который видят
</a:t>
            </a:r>
            <a:pPr algn="l" indent="0" marL="0">
              <a:lnSpc>
                <a:spcPct val="115000"/>
              </a:lnSpc>
              <a:buNone/>
            </a:pPr>
            <a:r>
              <a:rPr lang="en-US" sz="44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открытом зале суда спор становился видимым для всех: обвинение, защита и присяжные действовали по понятным правилам. Такая публичность меняла само отношение к правосудию и заставляла власть учитывать общественное мнение.
</a:t>
            </a:r>
            <a:endParaRPr lang="en-US" sz="882" dirty="0"/>
          </a:p>
        </p:txBody>
      </p:sp>
      <p:sp>
        <p:nvSpPr>
          <p:cNvPr id="13" name="Text 2"/>
          <p:cNvSpPr txBox="1"/>
          <p:nvPr/>
        </p:nvSpPr>
        <p:spPr>
          <a:xfrm>
            <a:off x="3608544" y="1651085"/>
            <a:ext cx="1786392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 вместо произвола
</a:t>
            </a:r>
            <a:pPr algn="l" indent="0" marL="0">
              <a:lnSpc>
                <a:spcPct val="115000"/>
              </a:lnSpc>
              <a:buNone/>
            </a:pPr>
            <a:r>
              <a:rPr lang="en-US" sz="4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адвокатуры и независимых судей укрепило представление о праве как о более устойчивой системе, а не о личном решении чиновника. Для многих это стало первым опытом равенства перед законом.
</a:t>
            </a:r>
            <a:endParaRPr lang="en-US" sz="934" dirty="0"/>
          </a:p>
        </p:txBody>
      </p:sp>
      <p:sp>
        <p:nvSpPr>
          <p:cNvPr id="14" name="Text 3"/>
          <p:cNvSpPr txBox="1"/>
          <p:nvPr/>
        </p:nvSpPr>
        <p:spPr>
          <a:xfrm>
            <a:off x="6427668" y="1651085"/>
            <a:ext cx="1786392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Свобода с оговорками
</a:t>
            </a:r>
            <a:pPr algn="l" indent="0" marL="0">
              <a:lnSpc>
                <a:spcPct val="115000"/>
              </a:lnSpc>
              <a:buNone/>
            </a:pPr>
            <a:r>
              <a:rPr lang="en-US" sz="44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при новых институтах государство сохраняло ограничения в делах, которые считало политически опасными. Поэтому реформа стала сильным, но не абсолютным шагом: она расширила свободу, не отменив контроля полностью.
</a:t>
            </a:r>
            <a:endParaRPr lang="en-US" sz="882" dirty="0"/>
          </a:p>
        </p:txBody>
      </p:sp>
      <p:sp>
        <p:nvSpPr>
          <p:cNvPr id="15" name="Text 4"/>
          <p:cNvSpPr txBox="1"/>
          <p:nvPr/>
        </p:nvSpPr>
        <p:spPr>
          <a:xfrm>
            <a:off x="180000" y="258600"/>
            <a:ext cx="8784000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грани судебной реформы
</a:t>
            </a:r>
            <a:endParaRPr lang="en-US" sz="201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4350" y="1727053"/>
            <a:ext cx="249000" cy="249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50075" y="1751769"/>
            <a:ext cx="249000" cy="199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23276" y="3150799"/>
            <a:ext cx="249000" cy="221333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450076" y="3136966"/>
            <a:ext cx="249000" cy="2490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180000" y="258600"/>
            <a:ext cx="8784000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делали земства
</a:t>
            </a:r>
            <a:endParaRPr lang="en-US" sz="2012" dirty="0"/>
          </a:p>
        </p:txBody>
      </p:sp>
      <p:sp>
        <p:nvSpPr>
          <p:cNvPr id="13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14" name="Text 2"/>
          <p:cNvSpPr txBox="1"/>
          <p:nvPr/>
        </p:nvSpPr>
        <p:spPr>
          <a:xfrm>
            <a:off x="1463788" y="1681517"/>
            <a:ext cx="26469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Участие в управлении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Земства стали площадкой, где местные жители могли участвовать в решении общих дел. Через выборные органы они влияли на важные бытовые вопросы, не дожидаясь прямого указания из центра.
</a:t>
            </a:r>
            <a:endParaRPr lang="en-US" sz="1100" dirty="0"/>
          </a:p>
        </p:txBody>
      </p:sp>
      <p:sp>
        <p:nvSpPr>
          <p:cNvPr id="15" name="Text 3"/>
          <p:cNvSpPr txBox="1"/>
          <p:nvPr/>
        </p:nvSpPr>
        <p:spPr>
          <a:xfrm>
            <a:off x="4989513" y="1681333"/>
            <a:ext cx="26469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Школы и просвещение
</a:t>
            </a:r>
            <a:pPr algn="l" indent="0" marL="0">
              <a:lnSpc>
                <a:spcPct val="115000"/>
              </a:lnSpc>
              <a:buNone/>
            </a:pPr>
            <a:r>
              <a:rPr lang="en-US" sz="5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вопросы были одним из главных направлений работы земств. Они помогали расширять начальное образование и поддерживать просвещение, что особенно важно для модернизации общества.
</a:t>
            </a:r>
            <a:endParaRPr lang="en-US" sz="1084" dirty="0"/>
          </a:p>
        </p:txBody>
      </p:sp>
      <p:sp>
        <p:nvSpPr>
          <p:cNvPr id="16" name="Text 4"/>
          <p:cNvSpPr txBox="1"/>
          <p:nvPr/>
        </p:nvSpPr>
        <p:spPr>
          <a:xfrm>
            <a:off x="1462713" y="3091430"/>
            <a:ext cx="26469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Польза для повседневности
</a:t>
            </a:r>
            <a:pPr algn="l" indent="0" marL="0">
              <a:lnSpc>
                <a:spcPct val="115000"/>
              </a:lnSpc>
              <a:buNone/>
            </a:pPr>
            <a:r>
              <a:rPr lang="en-US" sz="5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Земства занимались дорогами, медицинской помощью и санитарными мерами. Это делало их реформой не только политической, но и практической: люди быстрее ощущали результат в повседневной жизни.
</a:t>
            </a:r>
            <a:endParaRPr lang="en-US" sz="1052" dirty="0"/>
          </a:p>
        </p:txBody>
      </p:sp>
      <p:sp>
        <p:nvSpPr>
          <p:cNvPr id="17" name="Text 5"/>
          <p:cNvSpPr txBox="1"/>
          <p:nvPr/>
        </p:nvSpPr>
        <p:spPr>
          <a:xfrm>
            <a:off x="4989513" y="3091430"/>
            <a:ext cx="26469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Статистика и порядок
</a:t>
            </a:r>
            <a:pPr algn="l" indent="0" marL="0">
              <a:lnSpc>
                <a:spcPct val="115000"/>
              </a:lnSpc>
              <a:buNone/>
            </a:pPr>
            <a:r>
              <a:rPr lang="en-US" sz="5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Сбор сведений о населении, хозяйстве и проблемах местности позволял принимать более точные решения. Статистика превращала управление из формального в более рациональное и обоснованное.
</a:t>
            </a:r>
            <a:endParaRPr lang="en-US" sz="108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397125"/>
            <a:ext cx="39072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реформ к ограничениям
</a:t>
            </a:r>
            <a:endParaRPr lang="en-US" sz="2212" dirty="0"/>
          </a:p>
        </p:txBody>
      </p:sp>
      <p:sp>
        <p:nvSpPr>
          <p:cNvPr id="9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985999" y="1681337"/>
            <a:ext cx="2400600" cy="10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Армия по новым правилам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Военная реформа Александра II изменила набор и подготовку армии. Всеобщая воинская повинность заменила старую систему рекрутчины, а служба стала короче и более упорядоченной.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3834574" y="2432550"/>
            <a:ext cx="2400600" cy="10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Более широкий набор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Единый призыв сделал военную службу более равномерной для разных слоев населения. Это усилило государственную мобилизацию, но также показало стремление к более современному и управляемому аппарату.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949149" y="1007275"/>
            <a:ext cx="2400600" cy="10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Свобода с границами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Цензурные изменения расширили пространство печати, однако свобода слова осталась ограниченной. Власть допускала больше обсуждения, но не отказывалась от контроля над общественно опасными темами.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258600"/>
            <a:ext cx="8784000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реформы шли в других странах
</a:t>
            </a:r>
            <a:endParaRPr lang="en-US" sz="2012" dirty="0"/>
          </a:p>
        </p:txBody>
      </p:sp>
      <p:sp>
        <p:nvSpPr>
          <p:cNvPr id="9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80000" y="2427825"/>
            <a:ext cx="2750400" cy="10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Европа: конституционный поворот
</a:t>
            </a:r>
            <a:pPr algn="l" indent="0" marL="0">
              <a:lnSpc>
                <a:spcPct val="115000"/>
              </a:lnSpc>
              <a:buNone/>
            </a:pPr>
            <a:r>
              <a:rPr lang="en-US" sz="5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XIX веке многие европейские государства переходили к конституциям, расширяли роль парламентов и постепенно снимали сословные барьеры. Реформы шли не одномоментно, а через изменение правил политического участия.
</a:t>
            </a:r>
            <a:endParaRPr lang="en-US" sz="1005" dirty="0"/>
          </a:p>
        </p:txBody>
      </p:sp>
      <p:sp>
        <p:nvSpPr>
          <p:cNvPr id="11" name="Text 3"/>
          <p:cNvSpPr txBox="1"/>
          <p:nvPr/>
        </p:nvSpPr>
        <p:spPr>
          <a:xfrm>
            <a:off x="3073864" y="2427825"/>
            <a:ext cx="2750400" cy="10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США: новые права
</a:t>
            </a:r>
            <a:pPr algn="l" indent="0" marL="0">
              <a:lnSpc>
                <a:spcPct val="115000"/>
              </a:lnSpc>
              <a:buNone/>
            </a:pPr>
            <a:r>
              <a:rPr lang="en-US" sz="5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Гражданской войны в США были приняты Тринадцатая, Четырнадцатая и Пятнадцатая поправки. Они закрепили отмену рабства, гражданство и избирательные права, хотя их реальное применение долго было неполным.
</a:t>
            </a:r>
            <a:endParaRPr lang="en-US" sz="1023" dirty="0"/>
          </a:p>
        </p:txBody>
      </p:sp>
      <p:sp>
        <p:nvSpPr>
          <p:cNvPr id="12" name="Text 4"/>
          <p:cNvSpPr txBox="1"/>
          <p:nvPr/>
        </p:nvSpPr>
        <p:spPr>
          <a:xfrm>
            <a:off x="5967739" y="2427825"/>
            <a:ext cx="2750400" cy="10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вывод
</a:t>
            </a:r>
            <a:pPr algn="l" indent="0" marL="0">
              <a:lnSpc>
                <a:spcPct val="115000"/>
              </a:lnSpc>
              <a:buNone/>
            </a:pPr>
            <a:r>
              <a:rPr lang="en-US" sz="6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 в Европе, и в США формальные изменения не сразу означали равенство на практике. История показывает, что права нужно не только провозгласить, но и обеспечить институтами.
</a:t>
            </a:r>
            <a:endParaRPr lang="en-US" sz="1136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0000" y="1375901"/>
            <a:ext cx="8784000" cy="149844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Сильные стороны и уязвимости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836350" y="3737950"/>
            <a:ext cx="2277900" cy="11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у либеральных реформ есть и сильные стороны, и серьезные издержки. Важен не только замысел, но и то, как именно он реализован.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79600" y="3386250"/>
            <a:ext cx="8784000" cy="11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теме либеральных реформ и их исторических последствий
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3217394" y="3738850"/>
            <a:ext cx="2277900" cy="11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Хорошие результаты возникают там, где реформы сопровождаются работающими институтами; без этого даже сильные идеи дают неполный эффект.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979288"/>
            <a:ext cx="7436700" cy="10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эти реформы важны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802300" y="3039900"/>
            <a:ext cx="4019400" cy="11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Либеральные реформы важны потому, что они проверяют, может ли общество одновременно расширять свободы, укреплять закон и не разрушать устойчивость. Их смысл — не в лозунге перемен, а в качестве правил, по которым живут люди.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2026-07-26T09:00:35Z</dcterms:created>
  <dcterms:modified xsi:type="dcterms:W3CDTF">2026-07-26T09:00:35Z</dcterms:modified>
</cp:coreProperties>
</file>