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67550" y="2201687"/>
            <a:ext cx="7721700" cy="26618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64050" y="413425"/>
            <a:ext cx="7215900" cy="12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сердца: от сигнала до пульса
</a:t>
            </a:r>
            <a:pPr algn="ctr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Сигнал запускает ритм, а сердце превращает его в движение крови.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2442450" y="4775100"/>
            <a:ext cx="4259100" cy="36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3517" y="182500"/>
            <a:ext cx="3340167" cy="4737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2750" y="481475"/>
            <a:ext cx="4472100" cy="12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DB3F3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работает сердце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92750" y="1964113"/>
            <a:ext cx="2905500" cy="236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Сердце работает без остановки и связывает все органы единой системой кровотока. Чтобы понять его работу, нужно увидеть анатомию, электрический импульс, цикл сокращений, два круга кровообращения и связь с пульсом.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0200" y="289000"/>
            <a:ext cx="6893700" cy="62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организму нужно сердце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8728325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40200" y="2187450"/>
            <a:ext cx="17163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насос
</a:t>
            </a:r>
            <a:pPr algn="l" indent="0" marL="0">
              <a:lnSpc>
                <a:spcPct val="80000"/>
              </a:lnSpc>
              <a:buNone/>
            </a:pPr>
            <a:r>
              <a:rPr lang="en-US" sz="8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8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Сердце — это мышечный орган примерно размером с кулак. Его главная задача — непрерывно перекачивать кровь, чтобы ткани получали всё необходимое для жизни.
</a:t>
            </a:r>
            <a:endParaRPr lang="en-US" sz="801" dirty="0"/>
          </a:p>
        </p:txBody>
      </p:sp>
      <p:sp>
        <p:nvSpPr>
          <p:cNvPr id="11" name="Text 3"/>
          <p:cNvSpPr txBox="1"/>
          <p:nvPr/>
        </p:nvSpPr>
        <p:spPr>
          <a:xfrm>
            <a:off x="2515150" y="2187450"/>
            <a:ext cx="17163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в покое
</a:t>
            </a:r>
            <a:pPr algn="l" indent="0" marL="0">
              <a:lnSpc>
                <a:spcPct val="80000"/>
              </a:lnSpc>
              <a:buNone/>
            </a:pPr>
            <a:r>
              <a:rPr lang="en-US" sz="8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8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покое сердце перекачивает около 5 литров крови в минуту. Этого достаточно, чтобы поддерживать постоянное снабжение мозга, мышц и внутренних органов.
</a:t>
            </a:r>
            <a:endParaRPr lang="en-US" sz="801" dirty="0"/>
          </a:p>
        </p:txBody>
      </p:sp>
      <p:sp>
        <p:nvSpPr>
          <p:cNvPr id="12" name="Text 4"/>
          <p:cNvSpPr txBox="1"/>
          <p:nvPr/>
        </p:nvSpPr>
        <p:spPr>
          <a:xfrm>
            <a:off x="340200" y="4234100"/>
            <a:ext cx="17163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Огромная нагрузка
</a:t>
            </a:r>
            <a:pPr algn="l" indent="0" marL="0">
              <a:lnSpc>
                <a:spcPct val="80000"/>
              </a:lnSpc>
              <a:buNone/>
            </a:pPr>
            <a:r>
              <a:rPr lang="en-US" sz="8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8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 одни сутки сердце совершает более 100 000 сокращений. Такая нагрузка требует точной координации и хорошего питания самой сердечной мышцы.
</a:t>
            </a:r>
            <a:endParaRPr lang="en-US" sz="801" dirty="0"/>
          </a:p>
        </p:txBody>
      </p:sp>
      <p:sp>
        <p:nvSpPr>
          <p:cNvPr id="13" name="Text 5"/>
          <p:cNvSpPr txBox="1"/>
          <p:nvPr/>
        </p:nvSpPr>
        <p:spPr>
          <a:xfrm>
            <a:off x="2515150" y="4234100"/>
            <a:ext cx="17163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Клеткам нужна кровь
</a:t>
            </a:r>
            <a:pPr algn="l" indent="0" marL="0">
              <a:lnSpc>
                <a:spcPct val="80000"/>
              </a:lnSpc>
              <a:buNone/>
            </a:pPr>
            <a:r>
              <a:rPr lang="en-US" sz="8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8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сердце работает правильно, клетки получают кислород и питательные вещества вовремя. Без этого органы быстро начинают испытывать нехватку энергии.
</a:t>
            </a:r>
            <a:endParaRPr lang="en-US" sz="801" dirty="0"/>
          </a:p>
        </p:txBody>
      </p:sp>
      <p:sp>
        <p:nvSpPr>
          <p:cNvPr id="14" name="Text 6"/>
          <p:cNvSpPr txBox="1"/>
          <p:nvPr/>
        </p:nvSpPr>
        <p:spPr>
          <a:xfrm>
            <a:off x="4665275" y="3162550"/>
            <a:ext cx="17163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 организм
</a:t>
            </a:r>
            <a:pPr algn="l" indent="0" marL="0">
              <a:lnSpc>
                <a:spcPct val="80000"/>
              </a:lnSpc>
              <a:buNone/>
            </a:pPr>
            <a:r>
              <a:rPr lang="en-US" sz="8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8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Сердечная работа влияет на самочувствие человека каждый день: от бодрости утром до выносливости на уроках физкультуры.
</a:t>
            </a:r>
            <a:endParaRPr lang="en-US" sz="895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79305" y="736225"/>
            <a:ext cx="3189689" cy="3851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200" y="289000"/>
            <a:ext cx="50694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расположено сердце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85600" y="1304259"/>
            <a:ext cx="3956400" cy="8887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рёбрами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Сердце расположено в грудной клетке между лёгкими и защищено рёбрами. Такое положение помогает ему оставаться в безопасности при движении и ударах.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85600" y="2401075"/>
            <a:ext cx="3956400" cy="8887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Смещение влево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Оно находится немного левее середины грудной клетки, поэтому сердечный толчок чаще ощущается именно с левой стороны.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85600" y="3497909"/>
            <a:ext cx="3956400" cy="8887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Направление верхушки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Верхушка сердца направлена вниз и влево, а само сердце двигается вместе с грудной клеткой при дыхании и движении тела.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15799" y="-150"/>
            <a:ext cx="373205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0200" y="289000"/>
            <a:ext cx="4767600" cy="94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камеры сердца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40200" y="1914700"/>
            <a:ext cx="2472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Правое предсердие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Правое предсердие принимает кровь, пришедшую от органов по венам. Затем она переходит дальше, чтобы пройти через правую часть сердца.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3119025" y="1914700"/>
            <a:ext cx="2472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9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Правый желудочек
</a:t>
            </a:r>
            <a:pPr algn="l" indent="0" marL="0">
              <a:lnSpc>
                <a:spcPct val="80000"/>
              </a:lnSpc>
              <a:buNone/>
            </a:pPr>
            <a:r>
              <a:rPr lang="en-US" sz="9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9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Правый желудочек выталкивает кровь в сторону лёгких. Его работа важна для малого круга кровообращения, где кровь получает кислород.
</a:t>
            </a:r>
            <a:endParaRPr lang="en-US" sz="980" dirty="0"/>
          </a:p>
        </p:txBody>
      </p:sp>
      <p:sp>
        <p:nvSpPr>
          <p:cNvPr id="12" name="Text 4"/>
          <p:cNvSpPr txBox="1"/>
          <p:nvPr/>
        </p:nvSpPr>
        <p:spPr>
          <a:xfrm>
            <a:off x="340200" y="3652350"/>
            <a:ext cx="2472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Левое предсердие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Левое предсердие принимает уже насыщенную кислородом кровь из лёгких и передаёт её в самый мощный отдел сердца.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3119025" y="3652350"/>
            <a:ext cx="2472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Левый желудочек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Левый желудочек выталкивает кровь в аорту и по всему телу. У него самая толстая стенка, потому что он работает с наибольшим усилием.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22036" y="938950"/>
            <a:ext cx="3400228" cy="3830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40200" y="289000"/>
            <a:ext cx="59385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Клапаны и направление крови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385603" y="1358900"/>
            <a:ext cx="2128148" cy="11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Одностороннее движение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Клапаны работают как двери, которые открываются только в нужную сторону. Это помогает крови двигаться по сердцу без обратного тока.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902928" y="1358900"/>
            <a:ext cx="2128148" cy="11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Клапаны входа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Трёхстворчатый и митральный клапаны пропускают кровь из предсердий в желудочки. Когда желудочки готовы сокращаться, эти клапаны закрываются.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385603" y="2681825"/>
            <a:ext cx="2128148" cy="11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Клапаны выхода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Лёгочный и аортальный клапаны открываются при выбросе крови из желудочков в сосуды. После этого они закрываются, чтобы кровь не вернулась назад.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2902928" y="2681825"/>
            <a:ext cx="2128148" cy="11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потока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слаженной работе всех клапанов сердце сохраняет правильный порядок движения крови и не теряет силу каждого сокращения.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6535" y="1977625"/>
            <a:ext cx="3549680" cy="2387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320400"/>
            <a:ext cx="84636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круга кровообращения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1843901"/>
            <a:ext cx="3203700" cy="11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Малый круг обеспечивает обмен газов в лёгких, а большой круг доставляет кислород ко всем органам. Вместе они образуют единую систему кровообращения.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3195311"/>
            <a:ext cx="3203700" cy="10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круга дополняют друг друга: один насыщает кровь кислородом, другой распределяет его по телу.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75075" y="4639800"/>
            <a:ext cx="35526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анатомия человека; общепринятое описание малого и большого кругов кровообращения
</a:t>
            </a:r>
            <a:endParaRPr lang="en-US" sz="110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5324" y="1351950"/>
            <a:ext cx="8373852" cy="3083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289000"/>
            <a:ext cx="8384100" cy="58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Маршрут крови по сердцу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957650"/>
            <a:ext cx="83841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крови через сердце и лёгкие к органам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200" y="289000"/>
            <a:ext cx="50694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Коронарные сосуды питают сердце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85600" y="1304259"/>
            <a:ext cx="3956400" cy="8887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Собственное питание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Коронарные сосуды лежат на поверхности сердца и уходят в его стенки. Они доставляют кислород и питательные вещества самой сердечной мышце.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85600" y="2401075"/>
            <a:ext cx="3956400" cy="8887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Непрерывная работа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Сердце работает всю жизнь почти без длинных пауз, поэтому ему нужен постоянный приток энергии. Без коронарного кровоснабжения мышца быстро ослабевает.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385600" y="3497909"/>
            <a:ext cx="3956400" cy="8887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кровоток по этим сосудам нарушается, сердцу становится труднее сокращаться. Поэтому их здоровье особенно важно для нормального ритма и силы сердца.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5324" y="1351950"/>
            <a:ext cx="8373852" cy="3083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289000"/>
            <a:ext cx="8384100" cy="58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Электрическая система сердца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957650"/>
            <a:ext cx="83841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проведения электрического импульса в сердце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40200" y="1441250"/>
            <a:ext cx="3480900" cy="19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водитель ритма запускает согласованное сокращение, чтобы предсердия и желудочки работали в нужной последовательности.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340200" y="3614650"/>
            <a:ext cx="3480900" cy="75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биологии, тема «Сердце»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5162550" y="1939200"/>
            <a:ext cx="2400300" cy="18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300" b="1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синусовый узел задаёт ритм сердца.
</a:t>
            </a:r>
            <a:endParaRPr lang="en-US" sz="4300" dirty="0"/>
          </a:p>
        </p:txBody>
      </p:sp>
      <p:sp>
        <p:nvSpPr>
          <p:cNvPr id="6" name="Text 3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6535" y="1977625"/>
            <a:ext cx="3549680" cy="2387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320400"/>
            <a:ext cx="84636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главные фазы сердечного цикла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1843901"/>
            <a:ext cx="3203700" cy="11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диастолы камеры сердца успевают наполниться кровью, а в систолу — вытолкнуть её дальше по сосудам.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3195311"/>
            <a:ext cx="3203700" cy="10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покое диастола длится дольше, чем систола: это помогает сердцу наполниться перед следующим выбросом крови.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75075" y="4639800"/>
            <a:ext cx="35526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данные по сердечному циклу в покое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5324" y="1351950"/>
            <a:ext cx="8373852" cy="3083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289000"/>
            <a:ext cx="8384100" cy="58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одного сердечного удара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957650"/>
            <a:ext cx="83841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последовательности сердечного цикла в покое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22036" y="938950"/>
            <a:ext cx="3400228" cy="3830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40200" y="289000"/>
            <a:ext cx="59385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сердце звучит как «тук-тук»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385603" y="1358900"/>
            <a:ext cx="2128148" cy="11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тон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тон возникает, когда закрываются клапаны между предсердиями и желудочками. Он помогает понять, что кровь уже не возвращается назад и сердце начало очередной рабочий цикл.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902928" y="1358900"/>
            <a:ext cx="2128148" cy="11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Второй тон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Второй тон слышен при закрытии клапанов на выходе из желудочков. Он появляется в конце выброса крови и показывает, что сосуды отделены от камеры сердца.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85603" y="2681825"/>
            <a:ext cx="2128148" cy="11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слышит врач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Звуки сердца не случайны: они отражают точную работу клапанов. Если ритм и тоны меняются, врачу это может подсказать, как движется кровь внутри сердца.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482826" y="970950"/>
            <a:ext cx="2367348" cy="4172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200" y="289000"/>
            <a:ext cx="6893700" cy="62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Пульс и частота сердечных сокращений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8728325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40200" y="2187450"/>
            <a:ext cx="2367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пульс
</a:t>
            </a:r>
            <a:pPr algn="l" indent="0" marL="0">
              <a:lnSpc>
                <a:spcPct val="80000"/>
              </a:lnSpc>
              <a:buNone/>
            </a:pPr>
            <a:r>
              <a:rPr lang="en-US" sz="8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8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Пульс — это заметные толчки артерий под пальцами. Каждый толчок связан с одним сокращением сердца, поэтому по пульсу можно быстро оценить работу сердечно-сосудистой системы.
</a:t>
            </a:r>
            <a:endParaRPr lang="en-US" sz="895" dirty="0"/>
          </a:p>
        </p:txBody>
      </p:sp>
      <p:sp>
        <p:nvSpPr>
          <p:cNvPr id="10" name="Text 3"/>
          <p:cNvSpPr txBox="1"/>
          <p:nvPr/>
        </p:nvSpPr>
        <p:spPr>
          <a:xfrm>
            <a:off x="3388050" y="2187450"/>
            <a:ext cx="2367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2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ЧСС
</a:t>
            </a:r>
            <a:pPr algn="l" indent="0" marL="0">
              <a:lnSpc>
                <a:spcPct val="80000"/>
              </a:lnSpc>
              <a:buNone/>
            </a:pPr>
            <a:r>
              <a:rPr lang="en-US" sz="82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82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Частота сердечных сокращений показывает, сколько раз сердце сокращается за минуту. Этот показатель помогает сравнивать состояние в покое, после движения и во время восстановления.
</a:t>
            </a:r>
            <a:endParaRPr lang="en-US" sz="820" dirty="0"/>
          </a:p>
        </p:txBody>
      </p:sp>
      <p:sp>
        <p:nvSpPr>
          <p:cNvPr id="11" name="Text 4"/>
          <p:cNvSpPr txBox="1"/>
          <p:nvPr/>
        </p:nvSpPr>
        <p:spPr>
          <a:xfrm>
            <a:off x="340200" y="4234100"/>
            <a:ext cx="2367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он меняется
</a:t>
            </a:r>
            <a:pPr algn="l" indent="0" marL="0">
              <a:lnSpc>
                <a:spcPct val="80000"/>
              </a:lnSpc>
              <a:buNone/>
            </a:pPr>
            <a:r>
              <a:rPr lang="en-US" sz="8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8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пульс влияют возраст, эмоции, температура, движение и тренированность. Поэтому у одного и того же человека он может заметно меняться в течение дня.
</a:t>
            </a:r>
            <a:endParaRPr lang="en-US" sz="895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6535" y="1977625"/>
            <a:ext cx="3549680" cy="2387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320400"/>
            <a:ext cx="84636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сердце реагирует на нагрузку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1843901"/>
            <a:ext cx="3203700" cy="11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Сердце подстраивает работу почти сразу: чем активнее мышцы, тем больше им нужно кислорода и тем быстрее меняется сердечный ритм.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3195311"/>
            <a:ext cx="3203700" cy="10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нагрузки пульс возрастает, потому что сердцу нужно быстрее доставлять кислород и уносить продукты обмена от работающих мышц.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75075" y="4639800"/>
            <a:ext cx="35526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8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для демонстрации реакции пульса на нагрузку
</a:t>
            </a:r>
            <a:endParaRPr lang="en-US" sz="1158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6257" y="1691000"/>
            <a:ext cx="238200" cy="23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69044" y="1691000"/>
            <a:ext cx="208425" cy="23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28457" y="1691000"/>
            <a:ext cx="238200" cy="238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117644" y="1691000"/>
            <a:ext cx="208425" cy="2382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200" y="319547"/>
            <a:ext cx="8457000" cy="6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управляет сердечным ритмом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37575" y="2208625"/>
            <a:ext cx="19152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Нервный контроль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система постоянно получает информацию о состоянии тела и подстраивает работу сердца. Благодаря этому ритм меняется быстрее, чем мы успеваем это заметить.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683450" y="2208625"/>
            <a:ext cx="19152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Ускорение ритма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Симпатическая система готовит организм к активности. Она ускоряет сердечный ритм и помогает сердцу сильнее перекачивать кровь во время движения, волнения или ожидания.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861450" y="2208625"/>
            <a:ext cx="19152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Замедление ритма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Парасимпатическая система возвращает организм к спокойному режиму. Она замедляет сердцебиение и помогает сердцу экономно работать в покое и после нагрузки.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7039450" y="2208625"/>
            <a:ext cx="19152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Гормональный сигнал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Адреналин усиливает реакцию на стресс и физическую активность. Под его действием сердце быстрее отвечает на потребности тела и эффективнее снабжает ткани кровью.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15799" y="-150"/>
            <a:ext cx="373205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200" y="289000"/>
            <a:ext cx="4767600" cy="94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ритм сердца сбивается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40200" y="1914700"/>
            <a:ext cx="2472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это значит
</a:t>
            </a:r>
            <a:pPr algn="l" indent="0" marL="0">
              <a:lnSpc>
                <a:spcPct val="80000"/>
              </a:lnSpc>
              <a:buNone/>
            </a:pPr>
            <a:r>
              <a:rPr lang="en-US" sz="8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8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Аритмия означает, что сердечный ритм стал слишком частым, слишком редким или нерегулярным. Это не всегда опасно, но требует внимания, если повторяется или мешает самочувствию.
</a:t>
            </a:r>
            <a:endParaRPr lang="en-US" sz="895" dirty="0"/>
          </a:p>
        </p:txBody>
      </p:sp>
      <p:sp>
        <p:nvSpPr>
          <p:cNvPr id="10" name="Text 3"/>
          <p:cNvSpPr txBox="1"/>
          <p:nvPr/>
        </p:nvSpPr>
        <p:spPr>
          <a:xfrm>
            <a:off x="3119025" y="1914700"/>
            <a:ext cx="2472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7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бывают ощущения
</a:t>
            </a:r>
            <a:pPr algn="l" indent="0" marL="0">
              <a:lnSpc>
                <a:spcPct val="80000"/>
              </a:lnSpc>
              <a:buNone/>
            </a:pPr>
            <a:r>
              <a:rPr lang="en-US" sz="87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87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может чувствовать перебои, сильное сердцебиение, слабость или нехватку сил. Такие признаки особенно важны, если они появляются внезапно или сопровождаются головокружением.
</a:t>
            </a:r>
            <a:endParaRPr lang="en-US" sz="872" dirty="0"/>
          </a:p>
        </p:txBody>
      </p:sp>
      <p:sp>
        <p:nvSpPr>
          <p:cNvPr id="11" name="Text 4"/>
          <p:cNvSpPr txBox="1"/>
          <p:nvPr/>
        </p:nvSpPr>
        <p:spPr>
          <a:xfrm>
            <a:off x="340200" y="3652350"/>
            <a:ext cx="2472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делать
</a:t>
            </a:r>
            <a:pPr algn="l" indent="0" marL="0">
              <a:lnSpc>
                <a:spcPct val="80000"/>
              </a:lnSpc>
              <a:buNone/>
            </a:pPr>
            <a:r>
              <a:rPr lang="en-US" sz="8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8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симптомы тревожат, нужно сказать об этом взрослому и обратиться к врачу. Самолечение здесь не подходит, потому что причину нарушения ритма должен оценивать специалист.
</a:t>
            </a:r>
            <a:endParaRPr lang="en-US" sz="895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3125" y="2399129"/>
            <a:ext cx="3147000" cy="53684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312625"/>
            <a:ext cx="84636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Проверка: пульс до и после нагрузки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786375" y="1286175"/>
            <a:ext cx="3717300" cy="105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 пульс до и после одинаковой нагрузки. Так видно, как быстро организм реагирует на движение и зачем сердцу нужно ускоряться.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86375" y="2505427"/>
            <a:ext cx="3717300" cy="93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приседаний пульс обычно выше, потому что мышцам требуется больше кислорода, а кровь должна быстрее поступать к работающим тканям.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86375" y="3726148"/>
            <a:ext cx="3717300" cy="43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Практическая работа: измерение пульса до и после 20 приседаний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597700" y="1034125"/>
            <a:ext cx="39486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Сердце: ритм, который поддерживает жизнь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151487" y="2296925"/>
            <a:ext cx="2841000" cy="86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Теперь вы знаете, как электрический сигнал превращается в удар сердца, а удар — в движение крови. Сердце работает непрерывно, точно и экономно, чтобы поддерживать жизнь каждый день.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2026-07-26T03:44:02Z</dcterms:created>
  <dcterms:modified xsi:type="dcterms:W3CDTF">2026-07-26T03:44:02Z</dcterms:modified>
</cp:coreProperties>
</file>