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jpe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jpeg"/><Relationship Id="rId11" Type="http://schemas.openxmlformats.org/officeDocument/2006/relationships/image" Target="../media/image-12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47" y="1726325"/>
            <a:ext cx="83178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Столица империи в период перемен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606801" y="2950175"/>
            <a:ext cx="4671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Санкт-Петербург: с 1712 по 1918 год город менял власть, быт и само будущее России.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413148" y="4070025"/>
            <a:ext cx="41589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1367" y="1078226"/>
            <a:ext cx="3906600" cy="34602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Петербург оказался в центре истории России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700373" y="2551792"/>
            <a:ext cx="3920100" cy="168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Петербург строили на Неве у Балтики, чтобы быстрее связывать Россию с Европой. Здесь действовали двор, Сенат, министерства, академии, заводы и главные печатные издания — поэтому реформы и кризисы XIX — начала XX века ощущались особенно остро.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Основание города и выбор места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1095090" y="2986661"/>
            <a:ext cx="3456000" cy="12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1703 год — старт строительства
</a:t>
            </a:r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начали возводить на Заячьем острове, где заложили Петропавловскую крепость. Она стала опорой для освоения местности и первым «каркасом» будущей столицы.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50323" y="2986661"/>
            <a:ext cx="3456000" cy="12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годы — тяжёлые условия
</a:t>
            </a:r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 шло в сложной среде: заболоченная местность, сырость и холод осложняли работу. Многим солдатам, крестьянам и мастеровых приходилось жить и трудиться в непривычных условиях.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397238" y="1333500"/>
            <a:ext cx="3456000" cy="117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Дельта Невы — удобство для выхода к морю
</a:t>
            </a:r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Пётр I выбрал дельту Невы, чтобы получить прямой путь к Балтийскому морю. Так укреплялись позиции России на Балтике и ускорялась связь с торговыми маршрутам.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306" y="1078226"/>
            <a:ext cx="3906600" cy="34602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Имперский облик города: дворцы, площади и набережные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5050551" y="1428063"/>
            <a:ext cx="3662700" cy="456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Парадное ядро столицы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050550" y="1996638"/>
            <a:ext cx="3585300" cy="72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Зимний дворец, Адмиралтейство, Петропавловская крепость, Дворцовая площадь и Невский проспект образовали заметный центр города. Они создавали ощущение величия и подчёркивали роль столицы в жизни империи.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050551" y="2893442"/>
            <a:ext cx="3662700" cy="456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Стили и «география» империи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050550" y="3462017"/>
            <a:ext cx="3585300" cy="72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облике Петербурга сочетались барокко и классицизм: это помогало зримо «показать» силу государства. Широкие проспекты, гранитные набережные и монументальные фасады на берегу Невы закрепляли такой образ в повседневности.
</a:t>
            </a:r>
            <a:endParaRPr lang="en-US" sz="1188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47" y="1292719"/>
            <a:ext cx="3969000" cy="31828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40568" y="1468846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рос не только численно: менялась и структура — администрация, промышленность и застройка усиливали друг друга.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Петербурга в XVIII–XIX веках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849446" y="2549765"/>
            <a:ext cx="3697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Тенденция показывает, что Петербург увеличивался как политический центр и как городская среда одновременно — это ускоряло перемены по всей империи.
</a:t>
            </a:r>
            <a:endParaRPr lang="en-US" sz="1188" dirty="0"/>
          </a:p>
        </p:txBody>
      </p:sp>
      <p:sp>
        <p:nvSpPr>
          <p:cNvPr id="11" name="Text 4"/>
          <p:cNvSpPr txBox="1"/>
          <p:nvPr/>
        </p:nvSpPr>
        <p:spPr>
          <a:xfrm>
            <a:off x="4671975" y="3467325"/>
            <a:ext cx="3895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иллюстрация тенденции (точные значения в источнике не указаны).
</a:t>
            </a:r>
            <a:endParaRPr lang="en-US" sz="955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318" y="1266625"/>
            <a:ext cx="405000" cy="324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74704" y="2971106"/>
            <a:ext cx="354375" cy="405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08219" y="1248625"/>
            <a:ext cx="405000" cy="360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33003" y="2993606"/>
            <a:ext cx="405000" cy="360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13" name="Text 1"/>
          <p:cNvSpPr txBox="1"/>
          <p:nvPr/>
        </p:nvSpPr>
        <p:spPr>
          <a:xfrm>
            <a:off x="624318" y="1713982"/>
            <a:ext cx="37344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группы жителей
</a:t>
            </a:r>
            <a:endParaRPr lang="en-US" sz="1200" dirty="0"/>
          </a:p>
        </p:txBody>
      </p:sp>
      <p:sp>
        <p:nvSpPr>
          <p:cNvPr id="14" name="Text 2"/>
          <p:cNvSpPr txBox="1"/>
          <p:nvPr/>
        </p:nvSpPr>
        <p:spPr>
          <a:xfrm>
            <a:off x="624318" y="2131345"/>
            <a:ext cx="36450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Петербурге жили дворяне, чиновники, военные, ремесленники, купцы, фабричные рабочие и прислуга. Их занятия и условия жизни были разными, поэтому городский мир выглядел неодинаково даже в одном районе.
</a:t>
            </a:r>
            <a:endParaRPr lang="en-US" sz="900" dirty="0"/>
          </a:p>
        </p:txBody>
      </p:sp>
      <p:sp>
        <p:nvSpPr>
          <p:cNvPr id="15" name="Text 3"/>
          <p:cNvSpPr txBox="1"/>
          <p:nvPr/>
        </p:nvSpPr>
        <p:spPr>
          <a:xfrm>
            <a:off x="624318" y="3458962"/>
            <a:ext cx="22779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 и короткий свет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624318" y="3876325"/>
            <a:ext cx="22779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город сильно ощущал холод, ветер и короткий день. Для жителей это означало больше времени в помещениях и трудности для прогулок, транспорта и работы, особенно на открытых участках.
</a:t>
            </a:r>
            <a:endParaRPr lang="en-US" sz="900" dirty="0"/>
          </a:p>
        </p:txBody>
      </p:sp>
      <p:sp>
        <p:nvSpPr>
          <p:cNvPr id="17" name="Text 5"/>
          <p:cNvSpPr txBox="1"/>
          <p:nvPr/>
        </p:nvSpPr>
        <p:spPr>
          <a:xfrm>
            <a:off x="4808219" y="1713982"/>
            <a:ext cx="36201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и окраины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4808219" y="2131345"/>
            <a:ext cx="36201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богатые кварталы чаще имели каменные дома, освещение и более удобные улицы. На окраинах было теснее и беднее: условия быта сильнее зависели от места проживания и достатка.
</a:t>
            </a:r>
            <a:endParaRPr lang="en-US" sz="900" dirty="0"/>
          </a:p>
        </p:txBody>
      </p:sp>
      <p:sp>
        <p:nvSpPr>
          <p:cNvPr id="19" name="Text 7"/>
          <p:cNvSpPr txBox="1"/>
          <p:nvPr/>
        </p:nvSpPr>
        <p:spPr>
          <a:xfrm>
            <a:off x="3433003" y="3458962"/>
            <a:ext cx="47967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Сырость и наводнения
</a:t>
            </a:r>
            <a:endParaRPr lang="en-US" sz="1200" dirty="0"/>
          </a:p>
        </p:txBody>
      </p:sp>
      <p:sp>
        <p:nvSpPr>
          <p:cNvPr id="20" name="Text 8"/>
          <p:cNvSpPr txBox="1"/>
          <p:nvPr/>
        </p:nvSpPr>
        <p:spPr>
          <a:xfrm>
            <a:off x="3433004" y="3876325"/>
            <a:ext cx="47967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Осенью и весной люди сталкивались с сыростью и водой. Река и море влияли на городскую жизнь: подтопления нарушали движение и быт, напоминая, что столица рядом с Невой — не только преимущество, но и риск.
</a:t>
            </a:r>
            <a:endParaRPr lang="en-US" sz="900" dirty="0"/>
          </a:p>
        </p:txBody>
      </p:sp>
      <p:sp>
        <p:nvSpPr>
          <p:cNvPr id="21" name="Text 9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Повседневная жизнь в столице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26357" y="1145300"/>
            <a:ext cx="4691380" cy="2269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81740" y="3925584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Объекты столицы показывали, где сосредоточивались оборона, государственное управление, флот и городская связь.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символы власти и их назначение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671975" y="3937526"/>
            <a:ext cx="38814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одном городском пространстве соединялись власть, армия и управление, поэтому решения и ресурсы быстрее концентрировались в столице.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13146" y="3470629"/>
            <a:ext cx="8317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содержания по указанным объектам.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Петра I и новые правила жизни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47" y="1292983"/>
            <a:ext cx="8317800" cy="318229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35769"/>
            <a:ext cx="8317800" cy="3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решения из столицы меняли страну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13147" y="845820"/>
            <a:ext cx="8133900" cy="2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последовательности: от проблемы до выполнения на местах.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Войны, победы и память о них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598125" y="1967300"/>
            <a:ext cx="2330100" cy="16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Петербурга с Северной войной, событиями Отечественной войны 1812 года и Крымской войной ощущалась не только в новостях, но и в городском пространстве — память закрепляли здания и события.
</a:t>
            </a:r>
            <a:endParaRPr lang="en-US" sz="1364" dirty="0"/>
          </a:p>
        </p:txBody>
      </p:sp>
      <p:sp>
        <p:nvSpPr>
          <p:cNvPr id="10" name="Text 3"/>
          <p:cNvSpPr txBox="1"/>
          <p:nvPr/>
        </p:nvSpPr>
        <p:spPr>
          <a:xfrm>
            <a:off x="3421035" y="1967300"/>
            <a:ext cx="2330100" cy="16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столице появлялись памятники, соборы, триумфальные арки и памятные названия улиц. Так власти и общество сохраняли важные эпизоды, превращая военную историю в «часть маршрута» горожан.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00900" y="1967300"/>
            <a:ext cx="2330100" cy="16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здесь принимались ключевые решения, а затем формировалась общая картина прошлого. Поэтому Петербург становился не просто местом власти, но и источником исторической памяти страны.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47" y="1292719"/>
            <a:ext cx="3969000" cy="31828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40568" y="1468846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Быстрее всего росли служащие и фабричные рабочие: город становился административным центром и «фабричным сердцем» империи.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столицы и основные группы жителей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849446" y="2549765"/>
            <a:ext cx="3697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долей показывает, что столица объединяла людей разных сословий и профессий; реформы и промышленность меняли баланс занятости.
</a:t>
            </a:r>
            <a:endParaRPr lang="en-US" sz="1188" dirty="0"/>
          </a:p>
        </p:txBody>
      </p:sp>
      <p:sp>
        <p:nvSpPr>
          <p:cNvPr id="11" name="Text 4"/>
          <p:cNvSpPr txBox="1"/>
          <p:nvPr/>
        </p:nvSpPr>
        <p:spPr>
          <a:xfrm>
            <a:off x="4671975" y="3467325"/>
            <a:ext cx="3895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7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Иллюстративное распределение по группам занятости в XIX веке; точные доли зависят от источника и выбранного года (уточнённые статистические ряды не приводятся).
</a:t>
            </a:r>
            <a:endParaRPr lang="en-US" sz="74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0490" y="1072294"/>
            <a:ext cx="2782500" cy="18586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83442" y="1072294"/>
            <a:ext cx="2782500" cy="18586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180693" y="1072294"/>
            <a:ext cx="2782500" cy="1858623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14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и наука в имперской столице
</a:t>
            </a:r>
            <a:endParaRPr lang="en-US" sz="2400" dirty="0"/>
          </a:p>
        </p:txBody>
      </p:sp>
      <p:sp>
        <p:nvSpPr>
          <p:cNvPr id="15" name="Text 2"/>
          <p:cNvSpPr txBox="1"/>
          <p:nvPr/>
        </p:nvSpPr>
        <p:spPr>
          <a:xfrm>
            <a:off x="586568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Академия наук и «лаборатория идей»
</a:t>
            </a:r>
            <a:endParaRPr lang="en-US" sz="900" dirty="0"/>
          </a:p>
        </p:txBody>
      </p:sp>
      <p:sp>
        <p:nvSpPr>
          <p:cNvPr id="16" name="Text 3"/>
          <p:cNvSpPr txBox="1"/>
          <p:nvPr/>
        </p:nvSpPr>
        <p:spPr>
          <a:xfrm>
            <a:off x="586568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петербургской среде наука была частью государственной жизни. При Академии наук работали исследователи, обсуждались новые гипотезы и создавались проекты экспедиций. Результаты становились основой для учебников и дальнейших исследований.
</a:t>
            </a:r>
            <a:endParaRPr lang="en-US" sz="800" dirty="0"/>
          </a:p>
        </p:txBody>
      </p:sp>
      <p:sp>
        <p:nvSpPr>
          <p:cNvPr id="17" name="Text 4"/>
          <p:cNvSpPr txBox="1"/>
          <p:nvPr/>
        </p:nvSpPr>
        <p:spPr>
          <a:xfrm>
            <a:off x="6199520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Театры и издательства: книги, журналы и сцена
</a:t>
            </a:r>
            <a:endParaRPr lang="en-US" sz="900" dirty="0"/>
          </a:p>
        </p:txBody>
      </p:sp>
      <p:sp>
        <p:nvSpPr>
          <p:cNvPr id="18" name="Text 5"/>
          <p:cNvSpPr txBox="1"/>
          <p:nvPr/>
        </p:nvSpPr>
        <p:spPr>
          <a:xfrm>
            <a:off x="6199520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Параллельно с исследованиями в городе развивались театры и издательства. Печатались книги и журналы, обсуждались общественные и научные темы. На сцене и в публикациях складывался образ столичной культуры, где ценились образование и дискуссии.
</a:t>
            </a:r>
            <a:endParaRPr lang="en-US" sz="800" dirty="0"/>
          </a:p>
        </p:txBody>
      </p:sp>
      <p:sp>
        <p:nvSpPr>
          <p:cNvPr id="19" name="Text 6"/>
          <p:cNvSpPr txBox="1"/>
          <p:nvPr/>
        </p:nvSpPr>
        <p:spPr>
          <a:xfrm>
            <a:off x="3396771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Кунсткамера: музей как окно в мир
</a:t>
            </a:r>
            <a:endParaRPr lang="en-US" sz="900" dirty="0"/>
          </a:p>
        </p:txBody>
      </p:sp>
      <p:sp>
        <p:nvSpPr>
          <p:cNvPr id="20" name="Text 7"/>
          <p:cNvSpPr txBox="1"/>
          <p:nvPr/>
        </p:nvSpPr>
        <p:spPr>
          <a:xfrm>
            <a:off x="3396771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Кунсткамера собирала редкие коллекции, чтобы через вещи и наблюдения учиться понимать природу и человека. Посетители могли увидеть экспонаты, связанные с географией, бытом и естествознанием. Сам формат музея делал знания наглядными и доступными широкой публике.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4147" y="1567421"/>
            <a:ext cx="378000" cy="37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15047" y="1605221"/>
            <a:ext cx="378000" cy="302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17772" y="3144761"/>
            <a:ext cx="330750" cy="37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815047" y="3144761"/>
            <a:ext cx="378000" cy="3780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13" name="Text 1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перемен в XIX веке
</a:t>
            </a:r>
            <a:endParaRPr lang="en-US" sz="2400" dirty="0"/>
          </a:p>
        </p:txBody>
      </p:sp>
      <p:sp>
        <p:nvSpPr>
          <p:cNvPr id="14" name="Text 2"/>
          <p:cNvSpPr txBox="1"/>
          <p:nvPr/>
        </p:nvSpPr>
        <p:spPr>
          <a:xfrm>
            <a:off x="1097280" y="1580796"/>
            <a:ext cx="33126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суды и правила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413147" y="2230532"/>
            <a:ext cx="3996900" cy="6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реформ заметно изменялась работа судов и порядок дел. Это отражалось в повседневных ситуациях: от споров в городах до дел, связанных с торговлей и фабриками.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5418179" y="1580796"/>
            <a:ext cx="33126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Школы и обучение горожан
</a:t>
            </a:r>
            <a:endParaRPr lang="en-US" sz="1400" dirty="0"/>
          </a:p>
        </p:txBody>
      </p:sp>
      <p:sp>
        <p:nvSpPr>
          <p:cNvPr id="17" name="Text 5"/>
          <p:cNvSpPr txBox="1"/>
          <p:nvPr/>
        </p:nvSpPr>
        <p:spPr>
          <a:xfrm>
            <a:off x="4734047" y="2230532"/>
            <a:ext cx="3996900" cy="6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Расширялись возможности для учебы и профессиональной подготовки. Чем больше появлялось школ, тем быстрее формировалась новая городская среда: грамотные служащие и специалисты.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1097280" y="3158136"/>
            <a:ext cx="33126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Железные дороги и быстрая связь
</a:t>
            </a:r>
            <a:endParaRPr lang="en-US" sz="1400" dirty="0"/>
          </a:p>
        </p:txBody>
      </p:sp>
      <p:sp>
        <p:nvSpPr>
          <p:cNvPr id="19" name="Text 7"/>
          <p:cNvSpPr txBox="1"/>
          <p:nvPr/>
        </p:nvSpPr>
        <p:spPr>
          <a:xfrm>
            <a:off x="413147" y="3807871"/>
            <a:ext cx="3996900" cy="6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Железные дороги сокращали время между столицей и провинциями. Одновременно ускорялись перевозки, обмен документами и деловые поездки, из-за чего Петербург сильнее влиял на всю страну.
</a:t>
            </a:r>
            <a:endParaRPr lang="en-US" sz="1200" dirty="0"/>
          </a:p>
        </p:txBody>
      </p:sp>
      <p:sp>
        <p:nvSpPr>
          <p:cNvPr id="20" name="Text 8"/>
          <p:cNvSpPr txBox="1"/>
          <p:nvPr/>
        </p:nvSpPr>
        <p:spPr>
          <a:xfrm>
            <a:off x="5418179" y="3158136"/>
            <a:ext cx="33126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Банки, телеграф и городской менеджмент
</a:t>
            </a:r>
            <a:endParaRPr lang="en-US" sz="1400" dirty="0"/>
          </a:p>
        </p:txBody>
      </p:sp>
      <p:sp>
        <p:nvSpPr>
          <p:cNvPr id="21" name="Text 9"/>
          <p:cNvSpPr txBox="1"/>
          <p:nvPr/>
        </p:nvSpPr>
        <p:spPr>
          <a:xfrm>
            <a:off x="4734047" y="3807871"/>
            <a:ext cx="3996900" cy="6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Банковские расчёты, телеграф и развитие городского управления усиливали порядок и координацию. В итоге власть, экономика и культурная жизнь теснее переплетались в одном городском центре.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47" y="1789915"/>
            <a:ext cx="3975900" cy="166637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840568" y="1650150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при подъёме воды страдали не только улицы и дома, но и транспорт и городская инфраструктура; в этом проявлялась двойная природа «морской столицы».
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Наводнения и уязвимость города у Невы
</a:t>
            </a:r>
            <a:endParaRPr lang="en-US" sz="2400" dirty="0"/>
          </a:p>
        </p:txBody>
      </p:sp>
      <p:sp>
        <p:nvSpPr>
          <p:cNvPr id="11" name="Text 3"/>
          <p:cNvSpPr txBox="1"/>
          <p:nvPr/>
        </p:nvSpPr>
        <p:spPr>
          <a:xfrm>
            <a:off x="4849446" y="2731069"/>
            <a:ext cx="3697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Повторяемость событий доказывает: близость к воде давала развитие торговле и промышленности, но делала город особенно уязвимым к экстремальным подъёмам.
</a:t>
            </a:r>
            <a:endParaRPr lang="en-US" sz="1188" dirty="0"/>
          </a:p>
        </p:txBody>
      </p:sp>
      <p:sp>
        <p:nvSpPr>
          <p:cNvPr id="12" name="Text 4"/>
          <p:cNvSpPr txBox="1"/>
          <p:nvPr/>
        </p:nvSpPr>
        <p:spPr>
          <a:xfrm>
            <a:off x="4671975" y="3648629"/>
            <a:ext cx="3895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Сводные исторические описания сильных наводнений в Санкт-Петербурге (по опубликованным справочным данным).
</a:t>
            </a:r>
            <a:endParaRPr lang="en-US" sz="95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47" y="1292983"/>
            <a:ext cx="8317800" cy="318229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35769"/>
            <a:ext cx="8317800" cy="3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реформ к общественным протестам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13147" y="845820"/>
            <a:ext cx="8133900" cy="2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 логики процесса: описание типовой последовательности социального напряжения в крупных городах империи (без привязки к одной конкретной дате).
</a:t>
            </a:r>
            <a:endParaRPr lang="en-US" sz="117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47" y="1292719"/>
            <a:ext cx="3969000" cy="31828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40568" y="1468846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мере роста железнодорожной сети увеличивались потоки грузов и пассажиров, а рядом с линиями расширялись рабочие районы и склады.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Промышленность и транспорт Петербурга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849446" y="2549765"/>
            <a:ext cx="3697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Совместный рост промышленности и транспортных связей усилил приток рабочей силы и экономическое значение столицы в масштабах империи.
</a:t>
            </a:r>
            <a:endParaRPr lang="en-US" sz="1188" dirty="0"/>
          </a:p>
        </p:txBody>
      </p:sp>
      <p:sp>
        <p:nvSpPr>
          <p:cNvPr id="11" name="Text 4"/>
          <p:cNvSpPr txBox="1"/>
          <p:nvPr/>
        </p:nvSpPr>
        <p:spPr>
          <a:xfrm>
            <a:off x="4671975" y="3467325"/>
            <a:ext cx="3895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7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диаграмма по материалам о развитии промышленности и транспорта Петербурга во второй половине XIX века; точные статистические индексы не приводятся.
</a:t>
            </a:r>
            <a:endParaRPr lang="en-US" sz="733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3147" y="435769"/>
            <a:ext cx="77940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именно Петербург стал центром перемен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4777743" y="1861762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Петербург одновременно служил «витриной» образования и культуры: университеты, библиотеки и типографии поддерживали чтение, дискуссии и распространение новых идей.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65547" y="3446350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Близость к политической жизни ускоряла появление новостей и законов в общественном поле. Вокруг этих событий возникали споры, которые постепенно затрагивали всё больше людей.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565547" y="1861762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городе были император и высшие органы управления: Сенат и министерства. Это позволяло быстрее оформлять решения и доводить их до ведомств, армии и местных властей.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777743" y="3446350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Концентрация власти и интеллектуальных центров делала столицу заметной «картой противоречий» всей страны: прогресс рядом с напряжением между ожиданиями и реальностью.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534308" y="883599"/>
            <a:ext cx="2560500" cy="16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1917 год: перелом для имперской столицы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3992735" y="1030030"/>
            <a:ext cx="4610100" cy="71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1914
</a:t>
            </a:r>
            <a:pPr algn="l" indent="0" marL="0">
              <a:lnSpc>
                <a:spcPct val="9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этот период город получил название Петроград. Изменения военного времени усилили давление на экономику и общественную жизнь.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992735" y="2096355"/>
            <a:ext cx="4610100" cy="71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Февральская революция 1917
</a:t>
            </a:r>
            <a:pPr algn="l" indent="0" marL="0">
              <a:lnSpc>
                <a:spcPct val="9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Петрограде начались массовые забастовки и демонстрации. Перелом в настроениях поддержал быстрый переход части общества к борьбе против старой власти.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992735" y="3162680"/>
            <a:ext cx="4610100" cy="71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Октябрьская революция 1917
</a:t>
            </a:r>
            <a:pPr algn="l" indent="0" marL="0">
              <a:lnSpc>
                <a:spcPct val="9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Завершением стало развёртывание событий, связанных с Октябрьской революцией. Переход части армии на сторону восставших и падение прежней власти изменили судьбу государства.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700" y="2081450"/>
            <a:ext cx="8446800" cy="24581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Петербурге императорской эпохи сегодня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719848" y="1197000"/>
            <a:ext cx="3614700" cy="81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Дворцы, набережные, площади, соборы и музеи сохраняют облик старой столицы и напоминают о событиях XVIII — начала XX века. Прогулка по историческому центру превращается в чтение истории «по зданиям».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116323" y="1197000"/>
            <a:ext cx="3614700" cy="81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Петербургские ориентиры помогают держать в голове важные сюжеты: реформы Петра I, культурную жизнь дворянской России, военные победы и революционные потрясения. Особенно узнаваемы Невский проспект, Зимний дворец и Петропавловская крепость.
</a:t>
            </a:r>
            <a:endParaRPr lang="en-US" sz="1095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431475"/>
            <a:ext cx="7095300" cy="10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
</a:t>
            </a:r>
            <a:endParaRPr lang="en-US" sz="3300" dirty="0"/>
          </a:p>
        </p:txBody>
      </p:sp>
      <p:sp>
        <p:nvSpPr>
          <p:cNvPr id="5" name="Text 1"/>
          <p:cNvSpPr txBox="1"/>
          <p:nvPr/>
        </p:nvSpPr>
        <p:spPr>
          <a:xfrm>
            <a:off x="3825200" y="1898450"/>
            <a:ext cx="46713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Санкт-Петербург был не только столицей, но и местом, где перемены в Российской империи проявлялись особенно отчётливо: он вырос как символ выхода к морю, стал центром власти и культуры, а затем — ареной кризиса и революции.
</a:t>
            </a:r>
            <a:endParaRPr lang="en-US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2026-05-15T11:37:22Z</dcterms:created>
  <dcterms:modified xsi:type="dcterms:W3CDTF">2026-05-15T11:37:22Z</dcterms:modified>
</cp:coreProperties>
</file>