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Америка: обзор континента и США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Континент, где природа, история и политика определяют судьбы государств.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7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Контекст, без которого США не понять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 — это два материка, множество народов и разные модели развития. Чтобы понять США, нужно видеть их место в более широком континентальном контексте: от природных условий до колонизации, миграции, институтов и современных споров.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Америки в трёх образах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от льдов до субтропиков
</a:t>
            </a:r>
            <a:pPr algn="ctr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простирается от арктических широт до тропиков и включает огромные равнины, горные системы и прибрежные мегаполисы. Именно эта пространственная масштабность определяет транспорт, хозяйство и расселение людей.
</a:t>
            </a:r>
            <a:endParaRPr lang="en-US" sz="908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Связующий пояс континента
</a:t>
            </a:r>
            <a:pPr algn="ctr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Америка и Карибский бассейн образуют узкий мост и морское пространство, где плотность связей особенно высока. Здесь рядом существуют сухопутные коридоры, островные экономики и заметное культурное смешение.
</a:t>
            </a:r>
            <a:endParaRPr lang="en-US" sz="908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с несколькими природными мирами
</a:t>
            </a:r>
            <a:pPr algn="ctr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 тянется к югу до мыса Горн и объединяет пустыни, Анды, Амазонию и атлантические побережья. Разнообразие природных зон здесь напрямую влияет на ресурсы, города и пути международной торговли.
</a:t>
            </a:r>
            <a:endParaRPr lang="en-US" sz="90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822610"/>
            <a:ext cx="4225529" cy="167157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регионы Америки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регионы Америки различаются масштабом, связями и ролью в мировой экономике.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задаёт общий масштаб, Центральная Америка связывает материки, а Карибы выделяются морской ориентацией и культурным разнообразием.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региональной географии Америки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этапа до прихода европейцев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763124" y="256817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организации
</a:t>
            </a:r>
            <a:pPr algn="r" indent="0" marL="0">
              <a:lnSpc>
                <a:spcPct val="100000"/>
              </a:lnSpc>
              <a:buNone/>
            </a:pPr>
            <a:r>
              <a:rPr lang="en-US" sz="12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Майя, ацтеки и инки создали города, дороги, систему земледелия и сложные политические союзы. В Северной Америке также существовали устойчивые конфедерации и торговые сети между племенами.
</a:t>
            </a:r>
            <a:endParaRPr lang="en-US" sz="1276" dirty="0"/>
          </a:p>
        </p:txBody>
      </p:sp>
      <p:sp>
        <p:nvSpPr>
          <p:cNvPr id="10" name="Text 3"/>
          <p:cNvSpPr txBox="1"/>
          <p:nvPr/>
        </p:nvSpPr>
        <p:spPr>
          <a:xfrm>
            <a:off x="4874342" y="1605615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Доколумбова Америка
</a:t>
            </a:r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европейского вторжения в Америке существовали крупные цивилизации и многие десятки народов с разными языками, религиями и формами власти. Их развитие опиралось на местную среду и собственные традиции.
</a:t>
            </a:r>
            <a:endParaRPr lang="en-US" sz="1338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23876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Наследие, которое сохранилось
</a:t>
            </a:r>
            <a:pPr algn="l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моменту прихода европейцев континент уже был пространством обмена, конкуренции и культурного разнообразия. Это наследие повлияло на дальнейшую историю Америки не меньше, чем колонизация.
</a:t>
            </a:r>
            <a:endParaRPr lang="en-US" sz="130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97168" y="1471463"/>
            <a:ext cx="5489700" cy="1468924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ключевых последствий колонизации
</a:t>
            </a:r>
            <a:endParaRPr lang="en-US" sz="2918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485300" y="2161475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1492 года открыло для Европы регулярный маршрут через Атлантику и сделало Америку частью мировой политики. С этого момента началось систематическое соперничество за территории, богатство и морские пути.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300" y="1870251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новой эпохи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853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Испания и Португалия первыми закрепились в Новом Свете, а затем к борьбе подключились Франция и Англия. Колониальные державы стремились контролировать землю, добычу металлов и торговлю с Европой.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3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держав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62610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Колонизация изменила хозяйство, демографию и политическую карту континента. Отношения между европейцами, африканцами и коренными народами стали основой новой, противоречивой истории Америки.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62610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последствия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337315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европейцев принесло не только новые технологии и товары, но и эпидемии, насилие, принудительные переселения. Для многих коренных народов это означало резкое сокращение численности и потерю земель.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337315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контакта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рабство исчезало с континента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352705" y="2598376"/>
            <a:ext cx="2816942" cy="9745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принудительного труда
</a:t>
            </a:r>
            <a:pPr algn="ctr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Атлантику насильно были перевезены миллионы африканцев. Трансантлантическая работорговля разрушала семьи, лишала людей свободы и радикально меняла демографию всего американского континента.
</a:t>
            </a:r>
            <a:endParaRPr lang="en-US" sz="1214" dirty="0"/>
          </a:p>
        </p:txBody>
      </p:sp>
      <p:sp>
        <p:nvSpPr>
          <p:cNvPr id="10" name="Text 3"/>
          <p:cNvSpPr txBox="1"/>
          <p:nvPr/>
        </p:nvSpPr>
        <p:spPr>
          <a:xfrm>
            <a:off x="4952462" y="3369515"/>
            <a:ext cx="2816942" cy="9745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путь к отмене
</a:t>
            </a:r>
            <a:pPr algn="ctr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рабства происходила поэтапно: Гаити стала независимой и свободной в 1804 году, США отменили рабство после Гражданской войны, а Бразилия — последней среди крупных стран региона в 1888 году.
</a:t>
            </a:r>
            <a:endParaRPr lang="en-US" sz="1214" dirty="0"/>
          </a:p>
        </p:txBody>
      </p:sp>
      <p:sp>
        <p:nvSpPr>
          <p:cNvPr id="11" name="Text 4"/>
          <p:cNvSpPr txBox="1"/>
          <p:nvPr/>
        </p:nvSpPr>
        <p:spPr>
          <a:xfrm>
            <a:off x="4952462" y="1522906"/>
            <a:ext cx="2816942" cy="9745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Плантационная система
</a:t>
            </a:r>
            <a:pPr algn="ctr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плантациях Карибов, Бразилии и юга Северной Америки рабство стало опорой производства сахара, хлопка и других экспортных культур. Экономическая выгода поддерживала систему насилия на протяжении столетий.
</a:t>
            </a:r>
            <a:endParaRPr lang="en-US" sz="118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независимости США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 последствия Американской революции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на запад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Продвижение на запад шло волнами: от покупки Луизианы к освоению внутренних территорий и выходу к Тихому океану.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штатов отражает быстрое расширение государства, но также усиливает споры о рабстве, земле и правах коренных народов.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U.S. Census Bureau; историческая хронология присоединения штатов США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373137" y="4621425"/>
            <a:ext cx="6563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архивы США, Тринадцатая поправка
</a:t>
            </a:r>
            <a:endParaRPr lang="en-US" sz="107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1092825"/>
            <a:ext cx="6801900" cy="7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год юридической отмены рабства в США после Гражданской войны и принятия Тринадцатой поправки.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1982628"/>
            <a:ext cx="6801900" cy="101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1865
</a:t>
            </a:r>
            <a:endParaRPr lang="en-US" sz="5900" dirty="0"/>
          </a:p>
        </p:txBody>
      </p:sp>
      <p:sp>
        <p:nvSpPr>
          <p:cNvPr id="9" name="Text 4"/>
          <p:cNvSpPr txBox="1"/>
          <p:nvPr/>
        </p:nvSpPr>
        <p:spPr>
          <a:xfrm>
            <a:off x="373125" y="3113703"/>
            <a:ext cx="4946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США было юридически отменено рабство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409792"/>
            <a:ext cx="2752200" cy="19512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5900" y="1409792"/>
            <a:ext cx="2752200" cy="1951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18650" y="1409792"/>
            <a:ext cx="2752200" cy="1951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миграция изменила США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690100" y="3457175"/>
            <a:ext cx="2311314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созданные мигрантами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 Нью-Йорка, заводские кварталы Чикаго и строящиеся железные дороги XIX века держались на труде людей, приехавших из разных стран. Их опыт ускорял индустриализацию и менял городской ландшафт.
</a:t>
            </a:r>
            <a:endParaRPr lang="en-US" sz="1116" dirty="0"/>
          </a:p>
        </p:txBody>
      </p:sp>
      <p:sp>
        <p:nvSpPr>
          <p:cNvPr id="15" name="Text 3"/>
          <p:cNvSpPr txBox="1"/>
          <p:nvPr/>
        </p:nvSpPr>
        <p:spPr>
          <a:xfrm>
            <a:off x="351285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как смешение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течением времени новые волны переселенцев приносили языки, рецепты, религиозные традиции и общественные привычки. В результате американская повседневность стала заметно многослойной и регионально разнообразной.
</a:t>
            </a:r>
            <a:endParaRPr lang="en-US" sz="1087" dirty="0"/>
          </a:p>
        </p:txBody>
      </p:sp>
      <p:sp>
        <p:nvSpPr>
          <p:cNvPr id="16" name="Text 4"/>
          <p:cNvSpPr txBox="1"/>
          <p:nvPr/>
        </p:nvSpPr>
        <p:spPr>
          <a:xfrm>
            <a:off x="633560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новых граждан
</a:t>
            </a:r>
            <a:pPr algn="l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жизнь США тоже формировалась под влиянием иммиграции: общины защищали свои интересы, создавали организации и участвовали в выборах. Поэтому национальная идентичность страны постоянно переосмысляется.
</a:t>
            </a:r>
            <a:endParaRPr lang="en-US" sz="10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Конституции к институтам власти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распределение власти между федеральным уровнем и штатами, а также систему сдержек и противовесов.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отличает американскую культуру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90700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Индивидуальная инициатива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90700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американской культуры характерна вера в личную инициативу: человек сам отвечает за выбор, карьеру и успех. Эта установка заметна и в школе, и в бизнесе, и в общественной жизни.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2585313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культурные коды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585313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кино, музыка и спорт создают общие символы страны. Голливуд, бейсбол, День независимости и популярные музыкальные жанры помогают формировать представление о том, что значит быть американцем.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6776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региональные нормы
</a:t>
            </a:r>
            <a:endParaRPr lang="en-US" sz="985" dirty="0"/>
          </a:p>
        </p:txBody>
      </p:sp>
      <p:sp>
        <p:nvSpPr>
          <p:cNvPr id="15" name="Text 7"/>
          <p:cNvSpPr txBox="1"/>
          <p:nvPr/>
        </p:nvSpPr>
        <p:spPr>
          <a:xfrm>
            <a:off x="46776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этом страна не является однородной: юг, северо-восток, западное побережье и внутренние штаты живут по-разному. На ценности влияют происхождение семьи, доход и местная история.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67693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Практичность и адаптация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7693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культура быстро впитывает внешние влияния, но сохраняет собственную практичность. Новые идеи здесь оценивают не только по красоте, но и по пользе, удобству и способности работать в реальной жизни.
</a:t>
            </a:r>
            <a:endParaRPr lang="en-US" sz="78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1408" y="1845741"/>
            <a:ext cx="658031" cy="5264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5855" y="1845741"/>
            <a:ext cx="658031" cy="5264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81429" y="1779938"/>
            <a:ext cx="575777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749" y="1816495"/>
            <a:ext cx="658031" cy="58491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сферы повседневной жизни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неравенство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США школа во многом зависит от штата, округа и налоговой базы. Из-за этого учебные возможности могут заметно различаться даже между соседними районами одного города.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медиа
</a:t>
            </a:r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Новостные каналы и цифровые платформы задают темп общественной дискуссии. Политические новости, комментарии и прямые эфиры быстро формируют повестку дня и усиливают поляризацию мнений.
</a:t>
            </a:r>
            <a:endParaRPr lang="en-US" sz="1274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повседневность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стали частью повседневного общения и политического участия. Через них подростки и взрослые следят за новостями, спорят о важных вопросах и объединяются в сообщества.
</a:t>
            </a:r>
            <a:endParaRPr lang="en-US" sz="1277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 регионам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культура США заметно различается по городам и регионам. На привычки влияют транспорт, климат, длина поездок, школьный график и местные нормы общения.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796732"/>
            <a:ext cx="4314825" cy="17195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как опоры экономики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отрасли экономики США тесно связаны с ведущими городами и их специализацией.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страны распределена по узлам, где финансовые, транспортные, медийные и энергетические функции дополняют друг друга.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основе общеизвестной специализации крупнейших городов США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аграрный сектор США сильным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48725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Кукуруза и соя составляют основу растениеводства в центральных штатах. Их выращивают в огромных масштабах, поэтому американское сельское хозяйство заметно влияет и на внутренние цены, и на мировой рынок зерна.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48725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Растениеводство больших равнин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935375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Аграрный сектор зависит от погоды, транспортной сети и колебаний мировых цен. Поэтому даже сильное хозяйство остается чувствительным к засухам, топливу и изменению спроса за рубежом.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35375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и зависимость от рынка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806492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урожайность держится на механизации, удобрениях, ирригации и точном управлении посевами. Без этих технологий огромные территории было бы трудно использовать эффективно и стабильно.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806492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производства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2677608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Пшеница, мясное скотоводство и молочное производство особенно важны для экспортных поставок и обеспечения населения продуктами. Крупные фермы работают как высокотехнологичные предприятия, а не как традиционные хозяйства.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2677608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и зерно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3125" y="1454383"/>
            <a:ext cx="3977700" cy="30687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рождаются технологии США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859450" y="15466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Кластеры инноваций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59450" y="17874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Силиконовая долина, Бостонский регион, Сиэтл и техасские города образуют сеть научных центров. Здесь рядом работают университеты, стартапы, крупные компании и исследовательские лаборатории.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859450" y="36476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 лидерства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859450" y="38884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Американские компании особенно заметны в программировании, биотехнологиях, аэрокосмосе и искусственном интеллекте. Эти сферы определяют не только экономику, но и глобальную конкуренцию за знания.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4859450" y="25971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науки к рынку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859450" y="28379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технологий поддерживают венчурный капитал, государственные контракты и сильная университетская база. Такой механизм помогает быстро превращать научные идеи в продукты, сервисы и новые отрасли.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борьбы за равные права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286327" y="2181806"/>
            <a:ext cx="2032816" cy="15246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1965 — Закон об избирательных правах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защитил право афроамериканцев участвовать в выборах и ослабил барьеры для регистрации избирателей. Это расширило политическое представительство и изменило южные штаты.
</a:t>
            </a:r>
            <a:endParaRPr lang="en-US" sz="1217" dirty="0"/>
          </a:p>
        </p:txBody>
      </p:sp>
      <p:sp>
        <p:nvSpPr>
          <p:cNvPr id="9" name="Text 2"/>
          <p:cNvSpPr txBox="1"/>
          <p:nvPr/>
        </p:nvSpPr>
        <p:spPr>
          <a:xfrm>
            <a:off x="591569" y="2181806"/>
            <a:ext cx="2032816" cy="15246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1954 — Brown v. Board of Education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решение Верховного суда признало школьную сегрегацию противоречащей Конституции. Оно стало важным юридическим и моральным рубежом для движения за равные права.
</a:t>
            </a:r>
            <a:endParaRPr lang="en-US" sz="1351" dirty="0"/>
          </a:p>
        </p:txBody>
      </p:sp>
      <p:sp>
        <p:nvSpPr>
          <p:cNvPr id="10" name="Text 3"/>
          <p:cNvSpPr txBox="1"/>
          <p:nvPr/>
        </p:nvSpPr>
        <p:spPr>
          <a:xfrm>
            <a:off x="3435971" y="2181806"/>
            <a:ext cx="2032816" cy="15246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1964 — Закон о гражданских правах
</a:t>
            </a:r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запретил дискриминацию в общественных местах, на работе и в образовательной сфере. Он укрепил федеральные гарантии равноправия и усилил давление на систему сегрегации.
</a:t>
            </a:r>
            <a:endParaRPr lang="en-US" sz="1311" dirty="0"/>
          </a:p>
        </p:txBody>
      </p:sp>
      <p:sp>
        <p:nvSpPr>
          <p:cNvPr id="11" name="Text 4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США действуют на мировой арене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сочетание союзов, институтов и инструментов давления во внешней политике США.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сила и вызовы Америки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 объединяет пространство, историю и власть в единую систему, где миграция, ресурсы и технологии усиливают друг друга. Но именно это разнообразие постоянно проверяет страну на прочность.
</a:t>
            </a:r>
            <a:endParaRPr lang="en-US" sz="129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2026-07-27T04:10:30Z</dcterms:created>
  <dcterms:modified xsi:type="dcterms:W3CDTF">2026-07-27T04:10:30Z</dcterms:modified>
</cp:coreProperties>
</file>