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Атомная энергетика: устройство, значение и ключевые вопросы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АЭС получают электроэнергию за счёт деления ядер, превращая тепло в электричество.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1954 году первую АЭС подключили в Обнинске, а сегодня реакторы работают более чем в 30 странах и на свыше 400 энергоблоков. На интерес влияют потребность в стабильной базовой мощности, меньших выбросах и энергетической независимости.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атомная энергетика стала частью современной экономики
</a:t>
            </a:r>
            <a:endParaRPr lang="en-US" sz="242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появляется при делении ядер урана-235 или плутония-239. Когда ядро поглощает нейтрон, оно становится неустойчивым и распадается на более лёгкие фрагменты.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Цепная реакция управляется так, чтобы её интенсивность оставалась безопасной. В реакторе это обеспечивают замедлитель, теплоноситель и управляющие стержни, поглощающие нейтроны.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деления выделяется большое количество тепла и рождаются новые нейтроны. Именно их число определяет, будет ли реакция поддерживаться в контролируемом режиме.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ядерная энергия и как она выделяется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превращений: ядерная энергия → тепло → механическая энергия → электричество.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энергии на атомной электростанции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зона содержит топливные сборки с твэлами — стержнями, в которых находится ядерное топливо. Именно здесь происходят деления, а выработанное тепло передаётся теплоносителю. Конструкция рассчитана на длительную и стабильную работу.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зона и топливные сборки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Корпус реактора удерживает давление и температуру, обеспечивая прочность всей установки. Парогенератор, насосы, компенсатор давления и система управления поддерживают устойчивый режим, а защитная оболочка снижает риски для окружающей среды. На схеме важно видеть взаимное расположение этих узлов.
</a:t>
            </a:r>
            <a:endParaRPr lang="en-US" sz="864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и вспомогательные системы
</a:t>
            </a:r>
            <a:endParaRPr lang="en-US" sz="149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реактора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9568" y="1647777"/>
            <a:ext cx="1923801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типовых решений по ключевым параметрам: тип, теплоноситель вместе с топливом, преимущество и ограничение. Источник — МАГАТЭ.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теплоносителе и топливе определяют как преимущества, так и ключевые эксплуатационные ограничения.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МАГАТЭ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реакторов и их особенности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странах с высокой долей АЭС ядерная генерация становится «опорой» энергосистемы, а манёвренные мощности играют дополняющую роль.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показывает: атомная энергетика — не единый стандарт, а решение, которое по-разному вписывается в национальные энергобалансы.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Примерные оценки; конкретные доли зависят от года. Ориентир — обобщённые международные публикации.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ядерной генерации в разных странах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494" y="1710453"/>
            <a:ext cx="432000" cy="43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05" y="1734453"/>
            <a:ext cx="432000" cy="38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167" y="1753653"/>
            <a:ext cx="432000" cy="345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5830" y="1710453"/>
            <a:ext cx="432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атомной энергетики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жизненном цикле АЭС обычно дают меньше выбросов CO₂, чем угольные и газовые станции. Меньшая климатическая нагрузка появляется ещё на этапах добычи топлива и строительства.
</a:t>
            </a:r>
            <a:endParaRPr lang="en-US" sz="1092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выбросы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сравнению с крупными угольными или газовыми объектами для выпуска эквивалентного объёма энергии требуется меньшая территория. Это облегчает размещение вблизи потребителей и инфраструктуры.
</a:t>
            </a:r>
            <a:endParaRPr lang="en-US" sz="1038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Относительно небольшая площадь
</a:t>
            </a:r>
            <a:endParaRPr lang="en-US" sz="1318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плотность ядерного топлива очень высока: из небольшого количества урана получают значительный объём энергии. Поэтому топливная логистика для АЭС обычно менее частая, чем для ТЭС.
</a:t>
            </a:r>
            <a:endParaRPr lang="en-US" sz="1027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энергоёмкость топлива
</a:t>
            </a:r>
            <a:endParaRPr lang="en-US" sz="1174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Атомные станции работают круглосуточно и не зависят от погоды. Это помогает поддерживать базовую мощность в энергосистеме, когда спрос высок или возобновляемая генерация проседает.
</a:t>
            </a:r>
            <a:endParaRPr lang="en-US" sz="1051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Стабильная выработка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 спорные вопросы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АЭС требует крупных инвестиций и длительных сроков. Финальная стоимость часто зависит от стоимости кредитов, организации стройки и условий эксплуатации, что делает проекты чувствительными к экономике и планированию.
</a:t>
            </a:r>
            <a:endParaRPr lang="en-US" sz="1229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капитальных затрат есть сложность обращения с отработавшим ядерным топливом. Нужны долгосрочное охлаждение, безопасная транспортировка и хранение, а также решения для дальнейшего обращения с материалами.
</a:t>
            </a:r>
            <a:endParaRPr lang="en-US" sz="1311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роль играет культура безопасности и доверие общества. Даже при редких тяжёлых авариях последствия могут быть масштабными, поэтому важно прозрачное управление рисками и готовность к чрезвычайным ситуациям.
</a:t>
            </a:r>
            <a:endParaRPr lang="en-US" sz="1314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Атомная энергетика не является универсальным простым решением. Она даёт большие объёмы энергии, но требует одновременно инженерной надёжности, продуманной инфраструктуры и ответственного управления на годы вперёд.
</a:t>
            </a:r>
            <a:endParaRPr lang="en-US" sz="1297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обеспечивается многобарьерной защитой: топливная матрица удерживает значительную часть продуктов деления, оболочка твэла препятствует их выходу, а корпус и гермооболочка сдерживают возможные аварийные проявления.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АЭС используют резервирование оборудования и пассивные системы охлаждения, рассчитанные на работу без внешнего электропитания. Так снижается риск перегрева при нарушениях и обеспечивается устойчивость защитных функций.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безопасности атомной станции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обращения с ОЯТ после выгрузки из реактора: охлаждение, транспорт, возможный рециклинг части топлива и долговременное решение по утилизации.
</a:t>
            </a:r>
            <a:endParaRPr lang="en-US" sz="1118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1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 отработавшим ядерным топливом
</a:t>
            </a:r>
            <a:endParaRPr lang="en-US" sz="261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7222" y="1647776"/>
            <a:ext cx="2528492" cy="232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Обобщения по результатам оценок жизненного цикла и характеристикам режимов работы (в т.ч. из международных аналитических обзоров); точные значения зависят от методики.
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Атомная, угольная, газовая, солнечная и ветровая генерация различаются по уровню CO2, предсказуемости выработки и зависимости от погодных условий.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устойчивой низкоуглеродной системы важна комбинация: «стабильные» источники снижают риски дефицита, а переменные — дополняются балансировкой и резервом.
</a:t>
            </a:r>
            <a:endParaRPr lang="en-US" sz="1343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источников электроэнергии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Диапазоны в исходных оценках отражают различия методик и условий: геология, топливный цикл, структура электросети и доля капитальных затрат.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Климатическое преимущество низкоуглеродной генерации выражено многократно: атомная и возобновляемые источники обеспечивают существенно меньшие удельные выбросы, чем ископаемые.
</a:t>
            </a:r>
            <a:endParaRPr lang="en-US" sz="1267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Ориентировочные диапазоны по оценкам жизненного цикла, приводимым в международных обзорах (в т.ч. в материалах МГЭИК, IPCC), с пересчётом диапазонов к реперным значениям для визуализации.
</a:t>
            </a:r>
            <a:endParaRPr lang="en-US" sz="696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9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CO2 на жизненном цикле разных источников
</a:t>
            </a:r>
            <a:endParaRPr lang="en-US" sz="249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Атомная генерация сокращает выбросы парниковых газов в электроэнергетике, потому что в процессе выработки электроэнергии выделяется гораздо меньше CO2 по сравнению с угольной и газовой станциями.
</a:t>
            </a:r>
            <a:endParaRPr lang="en-US" sz="1382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климатических стратегиях АЭС рассматриваются как один из инструментов декарбонизации: при этом они дополняют возобновляемые источники, а не заменяют их полностью.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 ценность особенно заметна в периоды, когда солнечные и ветровые станции дают меньше энергии: атомные объекты способны поддерживать устойчивую базовую мощность и стабилизировать режимы сети.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Атомная энергетика и борьба с изменением климата
</a:t>
            </a:r>
            <a:endParaRPr lang="en-US" sz="258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140" y="3137594"/>
            <a:ext cx="324000" cy="32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0830" y="3137594"/>
            <a:ext cx="324000" cy="32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64881" y="1539483"/>
            <a:ext cx="243000" cy="32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70191" y="1539483"/>
            <a:ext cx="243000" cy="324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6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технологии: малые модульные реакторы
</a:t>
            </a:r>
            <a:endParaRPr lang="en-US" sz="2465" dirty="0"/>
          </a:p>
        </p:txBody>
      </p:sp>
      <p:sp>
        <p:nvSpPr>
          <p:cNvPr id="14" name="Text 1"/>
          <p:cNvSpPr txBox="1"/>
          <p:nvPr/>
        </p:nvSpPr>
        <p:spPr>
          <a:xfrm>
            <a:off x="1136140" y="349212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модульные реакторы (ММР) проектируют как установку из модулей, которые изготавливают по частям и затем собирают на площадке, снижая часть строительных рисков.
</a:t>
            </a:r>
            <a:endParaRPr lang="en-US" sz="900" dirty="0"/>
          </a:p>
        </p:txBody>
      </p:sp>
      <p:sp>
        <p:nvSpPr>
          <p:cNvPr id="15" name="Text 2"/>
          <p:cNvSpPr txBox="1"/>
          <p:nvPr/>
        </p:nvSpPr>
        <p:spPr>
          <a:xfrm>
            <a:off x="1570971" y="314184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Модульная конструкция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4130830" y="349212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концепциях ММР делают акцент на пассивных механизмах отвода тепла: они опираются на физические процессы и рассчитаны на работу даже при отказах активных систем.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4565662" y="314184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Пассивная безопасность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24381" y="189401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Меньшая мощность по сравнению с крупными энергоблоками облегчает выбор площадок и сценарии развития энергосистем, где важны локальные решения и поэтапное наращивание мощности.
</a:t>
            </a:r>
            <a:endParaRPr lang="en-US" sz="872" dirty="0"/>
          </a:p>
        </p:txBody>
      </p:sp>
      <p:sp>
        <p:nvSpPr>
          <p:cNvPr id="19" name="Text 6"/>
          <p:cNvSpPr txBox="1"/>
          <p:nvPr/>
        </p:nvSpPr>
        <p:spPr>
          <a:xfrm>
            <a:off x="6059213" y="154373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Гибкость размещения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629691" y="189401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Заявленное направление развития связано с сокращением сроков сооружения: модульный подход помогает выстраивать параллельные производственные процессы и уменьшать зависимость от «долгостроя».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3064522" y="154373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короткие сроки ввода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подъём сопровождается ростом числа предложений и контрактов, особенно в странах Азии, где атом рассматривают как часть долгосрочного энергопланирования.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ценами на газ и целями по снижению выбросов означает, что развитие отрасли зависит не только от техники, но и от экономических стимулов.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отражение тренда: динамика интереса к строительству и запуску проектов, обсуждаемая в отраслевых отчётах и аналитике; точные значения по заявкам зависят от методики учёта.
</a:t>
            </a:r>
            <a:endParaRPr lang="en-US" sz="69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мирового интереса к атомной энергетике
</a:t>
            </a:r>
            <a:endParaRPr lang="en-US" sz="265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70193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1986 — Чернобыльская АЭС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Авария привела к эвакуации и длительному загрязнению территорий. После неё пересмотрели подходы к проектированию и эксплуатации, а также усилили требования к аварийной готовности.
</a:t>
            </a:r>
            <a:endParaRPr lang="en-US" sz="1348" dirty="0"/>
          </a:p>
        </p:txBody>
      </p:sp>
      <p:sp>
        <p:nvSpPr>
          <p:cNvPr id="8" name="Text 1"/>
          <p:cNvSpPr txBox="1"/>
          <p:nvPr/>
        </p:nvSpPr>
        <p:spPr>
          <a:xfrm>
            <a:off x="4763897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2011 — усиление норм
</a:t>
            </a:r>
            <a:pPr algn="ctr" indent="0" marL="0">
              <a:lnSpc>
                <a:spcPct val="100000"/>
              </a:lnSpc>
              <a:buNone/>
            </a:pPr>
            <a:r>
              <a:rPr lang="en-US" sz="76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международной практике усилили правила аварийного охлаждения, защищённости от внешних воздействий и порядок действий персонала. Дополнительно развивают культуру безопасности и учения.
</a:t>
            </a:r>
            <a:endParaRPr lang="en-US" sz="1343" dirty="0"/>
          </a:p>
        </p:txBody>
      </p:sp>
      <p:sp>
        <p:nvSpPr>
          <p:cNvPr id="9" name="Text 2"/>
          <p:cNvSpPr txBox="1"/>
          <p:nvPr/>
        </p:nvSpPr>
        <p:spPr>
          <a:xfrm>
            <a:off x="3017045" y="1461473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2011 — Фукусима-1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на фоне сильного природного воздействия показали уязвимости в устойчивости к внешним условиям. Акцент сместился к защите систем охлаждения и готовности к экстремальным сценариям.
</a:t>
            </a:r>
            <a:endParaRPr lang="en-US" sz="1348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аварии и уроки безопасности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2185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входит в число ведущих стран по строительству атомных электростанций и экспорту ядерных технологий, развивая компетенции в проектировании, сооружении и эксплуатации энергоблоков.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246817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мире атомная энергетика особенно важна для государств, стремящихся совместить устойчивое энергоснабжение с низкими выбросами; отрасль объединяет энергетику, науку, машиностроение и радиационные технологии.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289501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стране работают реакторы типа ВВЭР, а также развиваются направления с быстрыми реакторами и исследовательская инфраструктура, связанная с топливным циклом и ядерной наукой.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Атомная энергетика в России и в мире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отрасли во многом определяют экономика и скорость строительства: удешевление сооружения, снижение рисков проектов и предсказуемые сроки ввода критичны для конкурентоспособности атомных станций.
</a:t>
            </a:r>
            <a:endParaRPr lang="en-US" sz="1229" dirty="0"/>
          </a:p>
        </p:txBody>
      </p:sp>
      <p:sp>
        <p:nvSpPr>
          <p:cNvPr id="9" name="Text 1"/>
          <p:cNvSpPr txBox="1"/>
          <p:nvPr/>
        </p:nvSpPr>
        <p:spPr>
          <a:xfrm>
            <a:off x="4884421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важно системное повышение безопасности — как инженерными мерами, так и организационной «культурой безопасности», ориентированной на предотвращение редких сценариев и устойчивость к внешним воздействиям.
</a:t>
            </a:r>
            <a:endParaRPr lang="en-US" sz="1229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Отдельный вызов — обращение с радиоактивными отходами и отработавшим топливом: требуются решения, обеспечивающие долгосрочную изоляцию и строгий контроль на всех этапах.
</a:t>
            </a:r>
            <a:endParaRPr lang="en-US" sz="1333" dirty="0"/>
          </a:p>
        </p:txBody>
      </p:sp>
      <p:sp>
        <p:nvSpPr>
          <p:cNvPr id="11" name="Text 3"/>
          <p:cNvSpPr txBox="1"/>
          <p:nvPr/>
        </p:nvSpPr>
        <p:spPr>
          <a:xfrm>
            <a:off x="4884421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Технологический вектор включает быстрые реакторы и замкнутый топливный цикл, а также использование энергии АЭС для водорода; при этом конкуренция с СЭС/ВЭС и накопителями формирует роль атома в энергосистемах.
</a:t>
            </a:r>
            <a:endParaRPr lang="en-US" sz="1229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будущего развития атомной энергетики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2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об атомной энергетике
</a:t>
            </a:r>
            <a:endParaRPr lang="en-US" sz="2822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Атомная энергетика остаётся важным низкоуглеродным источником стабильной электроэнергии, но требует сложной инженерии, строгой безопасности и долгосрочных решений по отходам. Баланс науки, экономики и ответственности определит её будущее.
</a:t>
            </a:r>
            <a:endParaRPr lang="en-US" sz="130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2026-05-14T08:12:45Z</dcterms:created>
  <dcterms:modified xsi:type="dcterms:W3CDTF">2026-05-14T08:12:45Z</dcterms:modified>
</cp:coreProperties>
</file>