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jpeg"/><Relationship Id="rId5" Type="http://schemas.openxmlformats.org/officeDocument/2006/relationships/image" Target="../media/image-5-5.jpeg"/><Relationship Id="rId6" Type="http://schemas.openxmlformats.org/officeDocument/2006/relationships/image" Target="../media/image-5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image" Target="../media/image-15-5.jpe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25" y="1958022"/>
            <a:ext cx="4347000" cy="273385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450000"/>
            <a:ext cx="8244000" cy="10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Частица как часть речи: маленькое слово с большой ролью
</a:t>
            </a:r>
            <a:endParaRPr lang="en-US" sz="3212" dirty="0"/>
          </a:p>
        </p:txBody>
      </p:sp>
      <p:sp>
        <p:nvSpPr>
          <p:cNvPr id="5" name="Text 1"/>
          <p:cNvSpPr txBox="1"/>
          <p:nvPr/>
        </p:nvSpPr>
        <p:spPr>
          <a:xfrm>
            <a:off x="5217550" y="4500900"/>
            <a:ext cx="26286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6" name="Text 2"/>
          <p:cNvSpPr txBox="1"/>
          <p:nvPr/>
        </p:nvSpPr>
        <p:spPr>
          <a:xfrm>
            <a:off x="5217550" y="3501125"/>
            <a:ext cx="3476400" cy="80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Маленькие слова, которые меняют смысл и интонацию.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19527" y="0"/>
            <a:ext cx="3927946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2605175"/>
            <a:ext cx="3931800" cy="884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частицы так важны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3771600"/>
            <a:ext cx="4060200" cy="921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Частицы не называют предметы и действия, но делают речь точнее. Они помогают передать вопрос, отрицание, просьбу, удивление, ограничение и другие важные оттенки смысла.
</a:t>
            </a:r>
            <a:endParaRPr lang="en-US" sz="1086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50025" y="449800"/>
            <a:ext cx="3931800" cy="884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признаки частицы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450025" y="1769575"/>
            <a:ext cx="3931800" cy="6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Служебная часть речи
</a:t>
            </a:r>
            <a:pPr algn="l" indent="0" marL="0">
              <a:lnSpc>
                <a:spcPct val="115000"/>
              </a:lnSpc>
              <a:buNone/>
            </a:pPr>
            <a:r>
              <a:rPr lang="en-US" sz="6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Частица не называет предмет, признак или действие. Она служит для связи смысла и помогает выразить отношение говорящего к сообщению.
</a:t>
            </a:r>
            <a:endParaRPr lang="en-US" sz="1014" dirty="0"/>
          </a:p>
        </p:txBody>
      </p:sp>
      <p:sp>
        <p:nvSpPr>
          <p:cNvPr id="11" name="Text 3"/>
          <p:cNvSpPr txBox="1"/>
          <p:nvPr/>
        </p:nvSpPr>
        <p:spPr>
          <a:xfrm>
            <a:off x="450025" y="2516358"/>
            <a:ext cx="3931800" cy="6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изменяется
</a:t>
            </a:r>
            <a:pPr algn="l" indent="0" marL="0">
              <a:lnSpc>
                <a:spcPct val="115000"/>
              </a:lnSpc>
              <a:buNone/>
            </a:pPr>
            <a:r>
              <a:rPr lang="en-US" sz="6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частицы нет форм числа, рода, падежа или времени. Она не склоняется и не спрягается, потому что не является самостоятельной знаменательной частью речи.
</a:t>
            </a:r>
            <a:endParaRPr lang="en-US" sz="1014" dirty="0"/>
          </a:p>
        </p:txBody>
      </p:sp>
      <p:sp>
        <p:nvSpPr>
          <p:cNvPr id="12" name="Text 4"/>
          <p:cNvSpPr txBox="1"/>
          <p:nvPr/>
        </p:nvSpPr>
        <p:spPr>
          <a:xfrm>
            <a:off x="450025" y="3263142"/>
            <a:ext cx="3931800" cy="6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член предложения
</a:t>
            </a:r>
            <a:pPr algn="l" indent="0" marL="0">
              <a:lnSpc>
                <a:spcPct val="115000"/>
              </a:lnSpc>
              <a:buNone/>
            </a:pPr>
            <a:r>
              <a:rPr lang="en-US" sz="6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Частица не отвечает на вопросы как обычные слова и не выполняет роль подлежащего, сказуемого или дополнения. Её задача — добавлять смысловой оттенок.
</a:t>
            </a:r>
            <a:endParaRPr lang="en-US" sz="1014" dirty="0"/>
          </a:p>
        </p:txBody>
      </p:sp>
      <p:sp>
        <p:nvSpPr>
          <p:cNvPr id="13" name="Text 5"/>
          <p:cNvSpPr txBox="1"/>
          <p:nvPr/>
        </p:nvSpPr>
        <p:spPr>
          <a:xfrm>
            <a:off x="450025" y="4009944"/>
            <a:ext cx="3931800" cy="6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Меняет оттенок смысла
</a:t>
            </a:r>
            <a:pPr algn="l" indent="0" marL="0">
              <a:lnSpc>
                <a:spcPct val="115000"/>
              </a:lnSpc>
              <a:buNone/>
            </a:pPr>
            <a:r>
              <a:rPr lang="en-US" sz="6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 та же фраза с частицей звучит иначе: появляется вопрос, сомнение, усиление, ограничение или уточнение. Поэтому частица влияет на смысл всего высказывания.
</a:t>
            </a:r>
            <a:endParaRPr lang="en-US" sz="1014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00" y="1198513"/>
            <a:ext cx="8244000" cy="186702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9988" y="450000"/>
            <a:ext cx="82440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разряды частиц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4035225"/>
            <a:ext cx="38970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Разряды частиц и их основные смысловые функции.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797000" y="4035300"/>
            <a:ext cx="38970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группа частиц выполняет свою роль: одни образуют формы и побуждают, другие отрицают, третьи уточняют и делают высказывание точнее.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0000" y="3251288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грамматика русского языка, 7 класс
</a:t>
            </a:r>
            <a:endParaRPr lang="en-US" sz="7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0000" y="2701245"/>
            <a:ext cx="2747700" cy="199100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97793" y="2701137"/>
            <a:ext cx="2748000" cy="199122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45896" y="2701137"/>
            <a:ext cx="2748000" cy="1991227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50000" y="450000"/>
            <a:ext cx="82440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Формообразующие частицы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596200" y="1350000"/>
            <a:ext cx="24555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Мягкая просьба или совет
</a:t>
            </a:r>
            <a:pPr algn="l" indent="0" marL="0">
              <a:lnSpc>
                <a:spcPct val="115000"/>
              </a:lnSpc>
              <a:buNone/>
            </a:pPr>
            <a:r>
              <a:rPr lang="en-US" sz="28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Частица бы помогает сказать мысль осторожнее: пришёл бы, помог бы, сказал бы. В таких случаях речь звучит не резко, а спокойно и вежливо. Поэтому эту частицу часто используют, когда нужно выразить пожелание, совет или условие.
</a:t>
            </a:r>
            <a:endParaRPr lang="en-US" sz="840" dirty="0"/>
          </a:p>
        </p:txBody>
      </p:sp>
      <p:sp>
        <p:nvSpPr>
          <p:cNvPr id="11" name="Text 3"/>
          <p:cNvSpPr txBox="1"/>
          <p:nvPr/>
        </p:nvSpPr>
        <p:spPr>
          <a:xfrm>
            <a:off x="3344393" y="1350000"/>
            <a:ext cx="24555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Побуждение к действию
</a:t>
            </a:r>
            <a:pPr algn="l" indent="0" marL="0">
              <a:lnSpc>
                <a:spcPct val="115000"/>
              </a:lnSpc>
              <a:buNone/>
            </a:pPr>
            <a:r>
              <a:rPr lang="en-US" sz="28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пусть, пускай и давай обычно связаны с просьбой, разрешением или предложением начать действие. Примеры понятны каждому школьнику: пусть поёт, пускай отвечает, давай начнём. Они делают высказывание живым и разговорным.
</a:t>
            </a:r>
            <a:endParaRPr lang="en-US" sz="840" dirty="0"/>
          </a:p>
        </p:txBody>
      </p:sp>
      <p:sp>
        <p:nvSpPr>
          <p:cNvPr id="12" name="Text 4"/>
          <p:cNvSpPr txBox="1"/>
          <p:nvPr/>
        </p:nvSpPr>
        <p:spPr>
          <a:xfrm>
            <a:off x="6092496" y="1350000"/>
            <a:ext cx="24555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с особым оттенком
</a:t>
            </a:r>
            <a:pPr algn="l" indent="0" marL="0">
              <a:lnSpc>
                <a:spcPct val="115000"/>
              </a:lnSpc>
              <a:buNone/>
            </a:pPr>
            <a:r>
              <a:rPr lang="en-US" sz="28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Формообразующие частицы не просто добавляются к слову, а помогают создать нужную форму или интонацию. Благодаря им можно передать желание, предположение или дружелюбное побуждение, не превращая фразу в приказ.
</a:t>
            </a:r>
            <a:endParaRPr lang="en-US" sz="84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38" y="1697995"/>
            <a:ext cx="4122000" cy="20252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72025" y="450000"/>
            <a:ext cx="4122000" cy="85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значения выражают частицы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450002" y="1697350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 та же частица может менять смысл предложения сильнее, чем кажется на первый взгляд.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50000" y="2776197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в речи частицы помогают не сообщать факт, а уточнять его смысл: отрицать, усиливать, ограничивать или задавать вопрос.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72013" y="4525712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грамматика русского языка; примеры из темы «Частицы», 7 класс
</a:t>
            </a:r>
            <a:endParaRPr lang="en-US" sz="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7" name="Text 1"/>
          <p:cNvSpPr txBox="1"/>
          <p:nvPr/>
        </p:nvSpPr>
        <p:spPr>
          <a:xfrm>
            <a:off x="450013" y="449800"/>
            <a:ext cx="8244000" cy="5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Отрицательные частицы не и ни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3300667" y="2120700"/>
            <a:ext cx="2542800" cy="12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Усиление отрицания
</a:t>
            </a:r>
            <a:pPr algn="l" indent="0" marL="0">
              <a:lnSpc>
                <a:spcPct val="115000"/>
              </a:lnSpc>
              <a:buNone/>
            </a:pPr>
            <a:r>
              <a:rPr lang="en-US" sz="7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Частица ни часто делает отрицание сильнее: ни звука, ни капли, ни один. В таких сочетаниях она подчёркивает полное отсутствие чего-либо.
</a:t>
            </a:r>
            <a:endParaRPr lang="en-US" sz="1386" dirty="0"/>
          </a:p>
        </p:txBody>
      </p:sp>
      <p:sp>
        <p:nvSpPr>
          <p:cNvPr id="9" name="Text 3"/>
          <p:cNvSpPr txBox="1"/>
          <p:nvPr/>
        </p:nvSpPr>
        <p:spPr>
          <a:xfrm>
            <a:off x="6151298" y="2120700"/>
            <a:ext cx="2542800" cy="12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и повторяемость
</a:t>
            </a:r>
            <a:pPr algn="l" indent="0" marL="0">
              <a:lnSpc>
                <a:spcPct val="115000"/>
              </a:lnSpc>
              <a:buNone/>
            </a:pPr>
            <a:r>
              <a:rPr lang="en-US" sz="77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оборотах вроде куда ни посмотрю или где бы ни был частица ни помогает передать повторяемость, обобщённость и зависимость от условия.
</a:t>
            </a:r>
            <a:endParaRPr lang="en-US" sz="1371" dirty="0"/>
          </a:p>
        </p:txBody>
      </p:sp>
      <p:sp>
        <p:nvSpPr>
          <p:cNvPr id="10" name="Text 4"/>
          <p:cNvSpPr txBox="1"/>
          <p:nvPr/>
        </p:nvSpPr>
        <p:spPr>
          <a:xfrm>
            <a:off x="450025" y="2120700"/>
            <a:ext cx="2542800" cy="12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Прямое отрицание
</a:t>
            </a:r>
            <a:pPr algn="l" indent="0" marL="0">
              <a:lnSpc>
                <a:spcPct val="115000"/>
              </a:lnSpc>
              <a:buNone/>
            </a:pPr>
            <a:r>
              <a:rPr lang="en-US" sz="7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Частица не просто отрицает действие или признак: не пришёл, не читал, не высокий дом. Она показывает, что признак или действие отсутствует.
</a:t>
            </a:r>
            <a:endParaRPr lang="en-US" sz="1386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00" y="2073251"/>
            <a:ext cx="8244000" cy="261789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450000"/>
            <a:ext cx="8244000" cy="4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различать не и ни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450025" y="990000"/>
            <a:ext cx="82440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Опора на смысл предложения и роль частицы в высказывании.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84369" y="1589275"/>
            <a:ext cx="352313" cy="563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096663" y="2590500"/>
            <a:ext cx="527700" cy="5277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096663" y="3573725"/>
            <a:ext cx="527700" cy="5277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50000" y="450000"/>
            <a:ext cx="8244000" cy="6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Вопросительные и восклицательные частицы
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13" name="Text 2"/>
          <p:cNvSpPr txBox="1"/>
          <p:nvPr/>
        </p:nvSpPr>
        <p:spPr>
          <a:xfrm>
            <a:off x="3055400" y="1523850"/>
            <a:ext cx="4092300" cy="6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Частица ли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Частица ли помогает строить вопрос и обычно стоит после слова, к которому относится смысловой акцент: Придёшь ли ты завтра? Она делает вопрос точнее и спокойнее.
</a:t>
            </a:r>
            <a:endParaRPr lang="en-US" sz="900" dirty="0"/>
          </a:p>
        </p:txBody>
      </p:sp>
      <p:sp>
        <p:nvSpPr>
          <p:cNvPr id="14" name="Text 3"/>
          <p:cNvSpPr txBox="1"/>
          <p:nvPr/>
        </p:nvSpPr>
        <p:spPr>
          <a:xfrm>
            <a:off x="3055388" y="2507075"/>
            <a:ext cx="4092300" cy="6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Выражение удивления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Сочетания что за, как и вот как помогают передать эмоцию, удивление или оценку. Они делают реплику более живой: Что за день! Как интересно!
</a:t>
            </a:r>
            <a:endParaRPr lang="en-US" sz="900" dirty="0"/>
          </a:p>
        </p:txBody>
      </p:sp>
      <p:sp>
        <p:nvSpPr>
          <p:cNvPr id="15" name="Text 4"/>
          <p:cNvSpPr txBox="1"/>
          <p:nvPr/>
        </p:nvSpPr>
        <p:spPr>
          <a:xfrm>
            <a:off x="3055388" y="3490300"/>
            <a:ext cx="4092300" cy="6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Разговорная интонация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частицы особенно заметны в устной речи и в художественных текстах. Они помогают передать не только сообщение, но и настроение говорящего.
</a:t>
            </a:r>
            <a:endParaRPr lang="en-US" sz="9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18809" y="0"/>
            <a:ext cx="4329782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450025" y="449800"/>
            <a:ext cx="3931800" cy="884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Усилительные частицы в речи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450025" y="1769575"/>
            <a:ext cx="3931800" cy="6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Подчёркивают главное
</a:t>
            </a:r>
            <a:pPr algn="l" indent="0" marL="0">
              <a:lnSpc>
                <a:spcPct val="115000"/>
              </a:lnSpc>
              <a:buNone/>
            </a:pPr>
            <a:r>
              <a:rPr lang="en-US" sz="6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Частицы даже и же выделяют важное слово или неожиданную деталь. Сравните: даже он заметил ошибку, он же предупреждал. Смысл становится выразительнее.
</a:t>
            </a:r>
            <a:endParaRPr lang="en-US" sz="1014" dirty="0"/>
          </a:p>
        </p:txBody>
      </p:sp>
      <p:sp>
        <p:nvSpPr>
          <p:cNvPr id="11" name="Text 3"/>
          <p:cNvSpPr txBox="1"/>
          <p:nvPr/>
        </p:nvSpPr>
        <p:spPr>
          <a:xfrm>
            <a:off x="450025" y="2516358"/>
            <a:ext cx="3931800" cy="6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Указывают на точность
</a:t>
            </a:r>
            <a:pPr algn="l" indent="0" marL="0">
              <a:lnSpc>
                <a:spcPct val="115000"/>
              </a:lnSpc>
              <a:buNone/>
            </a:pPr>
            <a:r>
              <a:rPr lang="en-US" sz="6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Частицы именно и как раз помогают уточнить место, время или предмет. Они показывают, что говорящий выбирает точный вариант, а не приблизительный.
</a:t>
            </a:r>
            <a:endParaRPr lang="en-US" sz="1014" dirty="0"/>
          </a:p>
        </p:txBody>
      </p:sp>
      <p:sp>
        <p:nvSpPr>
          <p:cNvPr id="12" name="Text 4"/>
          <p:cNvSpPr txBox="1"/>
          <p:nvPr/>
        </p:nvSpPr>
        <p:spPr>
          <a:xfrm>
            <a:off x="450025" y="3263142"/>
            <a:ext cx="3931800" cy="6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Связывают с контекстом
</a:t>
            </a:r>
            <a:pPr algn="l" indent="0" marL="0">
              <a:lnSpc>
                <a:spcPct val="115000"/>
              </a:lnSpc>
              <a:buNone/>
            </a:pPr>
            <a:r>
              <a:rPr lang="en-US" sz="6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Частица ведь часто напоминает о уже известном факте или аргументе: он ведь говорил. Благодаря этому высказывание звучит убедительнее и естественнее.
</a:t>
            </a:r>
            <a:endParaRPr lang="en-US" sz="1014" dirty="0"/>
          </a:p>
        </p:txBody>
      </p:sp>
      <p:sp>
        <p:nvSpPr>
          <p:cNvPr id="13" name="Text 5"/>
          <p:cNvSpPr txBox="1"/>
          <p:nvPr/>
        </p:nvSpPr>
        <p:spPr>
          <a:xfrm>
            <a:off x="450025" y="4009944"/>
            <a:ext cx="3931800" cy="6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Меняют тон фразы
</a:t>
            </a:r>
            <a:pPr algn="l" indent="0" marL="0">
              <a:lnSpc>
                <a:spcPct val="115000"/>
              </a:lnSpc>
              <a:buNone/>
            </a:pPr>
            <a:r>
              <a:rPr lang="en-US" sz="6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Усилительные частицы не добавляют новый факт, но меняют отношение к нему. С их помощью речь становится эмоциональнее, точнее и выразительнее.
</a:t>
            </a:r>
            <a:endParaRPr lang="en-US" sz="1014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38" y="1697995"/>
            <a:ext cx="4122000" cy="20252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72025" y="450000"/>
            <a:ext cx="4122000" cy="85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частицы меняют одно и то же предложение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450002" y="1697350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Частица не меняет сам факт, но задаёт интонацию: удивление, подчёркивание или ограничение становятся заметнее.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50000" y="2776197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варианты сообщают одно действие, но частица добавляет новый смысловой оттенок и делает высказывание точнее.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72013" y="4525712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темы «Частица как часть речи», школьная грамматика русского языка, 7 класс.
</a:t>
            </a:r>
            <a:endParaRPr lang="en-US" sz="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97129" y="0"/>
            <a:ext cx="4550792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450025" y="449800"/>
            <a:ext cx="3653100" cy="1017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Ограничительные частицы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810775" y="2812175"/>
            <a:ext cx="3292200" cy="8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Уточняют предел
</a:t>
            </a:r>
            <a:pPr algn="l" indent="0" marL="0">
              <a:lnSpc>
                <a:spcPct val="115000"/>
              </a:lnSpc>
              <a:buNone/>
            </a:pPr>
            <a:r>
              <a:rPr lang="en-US" sz="5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частицы помогают говорящему обозначить границу смысла: действие не распространяется широко, а относится к конкретному случаю, минимальному числу или ограниченному времени.
</a:t>
            </a:r>
            <a:endParaRPr lang="en-US" sz="997" dirty="0"/>
          </a:p>
        </p:txBody>
      </p:sp>
      <p:sp>
        <p:nvSpPr>
          <p:cNvPr id="10" name="Text 3"/>
          <p:cNvSpPr txBox="1"/>
          <p:nvPr/>
        </p:nvSpPr>
        <p:spPr>
          <a:xfrm>
            <a:off x="810775" y="3887700"/>
            <a:ext cx="3292200" cy="8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Делают речь точнее
</a:t>
            </a:r>
            <a:pPr algn="l" indent="0" marL="0">
              <a:lnSpc>
                <a:spcPct val="115000"/>
              </a:lnSpc>
              <a:buNone/>
            </a:pPr>
            <a:r>
              <a:rPr lang="en-US" sz="5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школьных текстах ограничительные частицы помогают избегать расплывчатости. Они придают высказыванию ясность и показывают, насколько узко нужно понимать сообщение.
</a:t>
            </a:r>
            <a:endParaRPr lang="en-US" sz="997" dirty="0"/>
          </a:p>
        </p:txBody>
      </p:sp>
      <p:sp>
        <p:nvSpPr>
          <p:cNvPr id="11" name="Text 4"/>
          <p:cNvSpPr txBox="1"/>
          <p:nvPr/>
        </p:nvSpPr>
        <p:spPr>
          <a:xfrm>
            <a:off x="810775" y="1736650"/>
            <a:ext cx="3292200" cy="8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Сужают значение
</a:t>
            </a:r>
            <a:pPr algn="l" indent="0" marL="0">
              <a:lnSpc>
                <a:spcPct val="115000"/>
              </a:lnSpc>
              <a:buNone/>
            </a:pPr>
            <a:r>
              <a:rPr lang="en-US" sz="5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Частицы только, лишь, исключительно и всего лишь показывают, что речь идёт не обо всём сразу, а об одном предмете, признаке, количестве или коротком промежутке.
</a:t>
            </a:r>
            <a:endParaRPr lang="en-US" sz="997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25" y="2010491"/>
            <a:ext cx="4122000" cy="140026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450000"/>
            <a:ext cx="4122000" cy="85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частиц в школьных предложениях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5540727" y="1697375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таблице показано, как одна и та же часть речи работает в разных предложениях и меняет смысл высказывания.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5540725" y="2776222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Одни и те же частицы могут быть вопросительными, формообразующими, отрицательными, ограничительными и уточняющими.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0000" y="4525712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для урока русского языка, 7 класс.
</a:t>
            </a:r>
            <a:endParaRPr lang="en-US" sz="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5200" y="1854785"/>
            <a:ext cx="414600" cy="33168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465649" y="1808825"/>
            <a:ext cx="370650" cy="423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52125" y="1813325"/>
            <a:ext cx="414600" cy="4146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10" name="Text 1"/>
          <p:cNvSpPr txBox="1"/>
          <p:nvPr/>
        </p:nvSpPr>
        <p:spPr>
          <a:xfrm>
            <a:off x="450000" y="450000"/>
            <a:ext cx="8244000" cy="6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Частицы и другие служебные слова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635194" y="2582525"/>
            <a:ext cx="24420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Предлоги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Предлоги связывают слова в словосочетании и показывают отношения между ними: место, направление, время. Они помогают строить связь в предложении, но сами не добавляют эмоционального оттенка.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3443667" y="2582525"/>
            <a:ext cx="24420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Союзы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Союзы соединяют однородные члены и части сложного предложения. Они помогают объединять мысли, например: и, а, но, потому что, поэтому. Их задача — связь, а не уточнение смысла.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6252118" y="2582525"/>
            <a:ext cx="24420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Частицы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Частицы не связывают слова, а добавляют значение: вопрос, отрицание, усиление, ограничение или уточнение. Именно поэтому они так заметно влияют на оттенок всего высказывания.
</a:t>
            </a:r>
            <a:endParaRPr lang="en-US" sz="9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2300" y="1351787"/>
            <a:ext cx="4121700" cy="111092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1700" y="2466199"/>
            <a:ext cx="4122300" cy="111108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571700" y="3580665"/>
            <a:ext cx="4122300" cy="111108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50000" y="450000"/>
            <a:ext cx="82440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Частицы в устойчивых выражениях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455250" y="1516450"/>
            <a:ext cx="3661200" cy="7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звучат естественно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разговорной речи устойчивые сочетания помогают говорить быстро и живо. Фразы вроде «ни за что» или «как раз» звучат привычно и сразу передают отношение говорящего к событию. Без частицы выражение часто теряет точность и эмоциональность.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455250" y="2630889"/>
            <a:ext cx="3661200" cy="7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частица создаёт образ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художественном тексте небольшое слово может сделать реплику выразительнее. Сочетания «вот так» или «что за» помогают передать удивление, оценку или движение мысли. Благодаря им речь становится более образной и запоминающейся.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455250" y="3745350"/>
            <a:ext cx="3661200" cy="7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Пусть будет и другие обороты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устойчивые выражения звучат как мягкая просьба, согласие или разрешение. Оборот «пусть будет» показывает спокойный тон и доброжелательное отношение. Именно поэтому такие сочетания часто встречаются в живой речи и диалогах.
</a:t>
            </a:r>
            <a:endParaRPr lang="en-US" sz="9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38" y="1697995"/>
            <a:ext cx="4122000" cy="20252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72025" y="450000"/>
            <a:ext cx="4122000" cy="85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в употреблении частиц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450002" y="1697350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часто связаны не только с правилом, но и с тем, что частица должна подходить по смыслу предложения.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50000" y="2776197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трудность — различать похожие по звучанию частицы и выбирать их по роли в высказывании.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72013" y="4525712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школьной темы «Частица как часть речи», 7 класс.
</a:t>
            </a:r>
            <a:endParaRPr lang="en-US" sz="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00" y="2073251"/>
            <a:ext cx="8244000" cy="261789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450000"/>
            <a:ext cx="8244000" cy="4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распознать частицу в предложении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450025" y="990000"/>
            <a:ext cx="82440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основан на признаках служебной части речи и её значении в высказывании.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50000" y="1085000"/>
            <a:ext cx="8244000" cy="6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находить частицы в тексте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450000" y="1903290"/>
            <a:ext cx="21576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Найти слово рядом с главным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ищут слова, которые стоят рядом с глаголами, местоимениями или уточняемыми словами: ли, бы, же, именно. Они часто помогают понять смысл фразы.
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3364400" y="1903290"/>
            <a:ext cx="21576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Проверить, можно ли убрать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слово убирают из предложения. Если грамматическая основа остаётся, а смысл становится менее точным или менее выразительным, перед нами, вероятно, частица.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6278800" y="1903290"/>
            <a:ext cx="21576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Определить роль в речи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смотрят на значение: вопрос, отрицание, усиление, ограничение или уточнение. Так проще понять, зачем частица нужна именно в этом тексте.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17325" y="1162275"/>
            <a:ext cx="5709351" cy="1939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9988" y="450000"/>
            <a:ext cx="82440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памятка по частицам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4035225"/>
            <a:ext cx="38970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Памятка помогает быстро вспомнить основные признаки и самые частые примеры частиц.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797000" y="4035300"/>
            <a:ext cx="38970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Частицы узнают по служебной роли, неизменяемости и по тому, какой оттенок смысла они добавляют.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0000" y="3251288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 «Служебные части речи», школьный курс русского языка.
</a:t>
            </a:r>
            <a:endParaRPr lang="en-US" sz="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50000" y="450000"/>
            <a:ext cx="8244000" cy="233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43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Частица: маленькое слово, большое значение
</a:t>
            </a:r>
            <a:endParaRPr lang="en-US" sz="4312" dirty="0"/>
          </a:p>
        </p:txBody>
      </p:sp>
      <p:sp>
        <p:nvSpPr>
          <p:cNvPr id="4" name="Text 1"/>
          <p:cNvSpPr txBox="1"/>
          <p:nvPr/>
        </p:nvSpPr>
        <p:spPr>
          <a:xfrm>
            <a:off x="450000" y="3707950"/>
            <a:ext cx="4122000" cy="98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Частицы кажутся незаметными, но именно они делают речь точной, живой и выразительной. Умение находить их помогает лучше понимать тексты, правильно писать и точнее передавать мысль.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2026-05-28T16:07:55Z</dcterms:created>
  <dcterms:modified xsi:type="dcterms:W3CDTF">2026-05-28T16:07:55Z</dcterms:modified>
</cp:coreProperties>
</file>