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image" Target="../media/image-17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6739" y="0"/>
            <a:ext cx="441517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8050" y="1530000"/>
            <a:ext cx="4188600" cy="1141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ситуации техногенного характера: что это и почему важно знать правила
</a:t>
            </a:r>
            <a:endParaRPr lang="en-US" sz="2245" dirty="0"/>
          </a:p>
        </p:txBody>
      </p:sp>
      <p:sp>
        <p:nvSpPr>
          <p:cNvPr id="6" name="Text 1"/>
          <p:cNvSpPr txBox="1"/>
          <p:nvPr/>
        </p:nvSpPr>
        <p:spPr>
          <a:xfrm>
            <a:off x="378050" y="2873325"/>
            <a:ext cx="4188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Техногенные опасности вокруг нас: важно узнавать их вовремя и действовать правильно.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78050" y="221825"/>
            <a:ext cx="41886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26050" y="1261826"/>
            <a:ext cx="3655800" cy="32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59000" y="1933800"/>
            <a:ext cx="4245000" cy="13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ситуации возникают там, где человек использует технику, электричество, газ и транспорт. Ошибка, поломка или невнимательность могут быстро создать угрозу дома, в школе, на улице и на производстве.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0315" y="287741"/>
            <a:ext cx="8063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техногенные опасности появляются вокруг нас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40226" y="1360258"/>
            <a:ext cx="218400" cy="21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57339" y="3209921"/>
            <a:ext cx="197925" cy="226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2205" y="3225955"/>
            <a:ext cx="218400" cy="19413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07814" y="1337271"/>
            <a:ext cx="197925" cy="2262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358926" y="1341171"/>
            <a:ext cx="218400" cy="2184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5" name="Text 1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бывают техногенные опасные ситуации
</a:t>
            </a:r>
            <a:endParaRPr lang="en-US" sz="2400" dirty="0"/>
          </a:p>
        </p:txBody>
      </p:sp>
      <p:sp>
        <p:nvSpPr>
          <p:cNvPr id="16" name="Text 2"/>
          <p:cNvSpPr txBox="1"/>
          <p:nvPr/>
        </p:nvSpPr>
        <p:spPr>
          <a:xfrm>
            <a:off x="3428425" y="1793400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Может случиться при скоплении газа, нарушении правил обращения с веществами или при аварии на предприятии. Опасны ударная волна и разрушения.
</a:t>
            </a:r>
            <a:endParaRPr lang="en-US" sz="1000" dirty="0"/>
          </a:p>
        </p:txBody>
      </p:sp>
      <p:sp>
        <p:nvSpPr>
          <p:cNvPr id="17" name="Text 3"/>
          <p:cNvSpPr txBox="1"/>
          <p:nvPr/>
        </p:nvSpPr>
        <p:spPr>
          <a:xfrm>
            <a:off x="3919400" y="1262400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Взрыв
</a:t>
            </a:r>
            <a:endParaRPr lang="en-US" sz="1200" dirty="0"/>
          </a:p>
        </p:txBody>
      </p:sp>
      <p:sp>
        <p:nvSpPr>
          <p:cNvPr id="18" name="Text 4"/>
          <p:cNvSpPr txBox="1"/>
          <p:nvPr/>
        </p:nvSpPr>
        <p:spPr>
          <a:xfrm>
            <a:off x="4835300" y="3654875"/>
            <a:ext cx="37416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 из-за падения частей конструкции, треска, осыпания и завалов. Главная задача — быстро уйти из опасного места и не подходить близко.
</a:t>
            </a:r>
            <a:endParaRPr lang="en-US" sz="1000" dirty="0"/>
          </a:p>
        </p:txBody>
      </p:sp>
      <p:sp>
        <p:nvSpPr>
          <p:cNvPr id="19" name="Text 5"/>
          <p:cNvSpPr txBox="1"/>
          <p:nvPr/>
        </p:nvSpPr>
        <p:spPr>
          <a:xfrm>
            <a:off x="5326275" y="3119175"/>
            <a:ext cx="32505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Обрушение здания
</a:t>
            </a:r>
            <a:endParaRPr lang="en-US" sz="1200" dirty="0"/>
          </a:p>
        </p:txBody>
      </p:sp>
      <p:sp>
        <p:nvSpPr>
          <p:cNvPr id="20" name="Text 6"/>
          <p:cNvSpPr txBox="1"/>
          <p:nvPr/>
        </p:nvSpPr>
        <p:spPr>
          <a:xfrm>
            <a:off x="601225" y="3649850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Происходит на дороге, рельсах, в метро, на воде или в воздухе. Угрожают резкая остановка, столкновение, падение и давка.
</a:t>
            </a:r>
            <a:endParaRPr lang="en-US" sz="1000" dirty="0"/>
          </a:p>
        </p:txBody>
      </p:sp>
      <p:sp>
        <p:nvSpPr>
          <p:cNvPr id="21" name="Text 7"/>
          <p:cNvSpPr txBox="1"/>
          <p:nvPr/>
        </p:nvSpPr>
        <p:spPr>
          <a:xfrm>
            <a:off x="1112300" y="3119175"/>
            <a:ext cx="3186300" cy="3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Транспортная авария
</a:t>
            </a:r>
            <a:endParaRPr lang="en-US" sz="1200" dirty="0"/>
          </a:p>
        </p:txBody>
      </p:sp>
      <p:sp>
        <p:nvSpPr>
          <p:cNvPr id="22" name="Text 8"/>
          <p:cNvSpPr txBox="1"/>
          <p:nvPr/>
        </p:nvSpPr>
        <p:spPr>
          <a:xfrm>
            <a:off x="585775" y="1805275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Возникает из-за огня, неисправных приборов или короткого замыкания. Опасен пламенем, дымом и быстрым распространением по помещению.
</a:t>
            </a:r>
            <a:endParaRPr lang="en-US" sz="1000" dirty="0"/>
          </a:p>
        </p:txBody>
      </p:sp>
      <p:sp>
        <p:nvSpPr>
          <p:cNvPr id="23" name="Text 9"/>
          <p:cNvSpPr txBox="1"/>
          <p:nvPr/>
        </p:nvSpPr>
        <p:spPr>
          <a:xfrm>
            <a:off x="1076750" y="1271138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
</a:t>
            </a:r>
            <a:endParaRPr lang="en-US" sz="1200" dirty="0"/>
          </a:p>
        </p:txBody>
      </p:sp>
      <p:sp>
        <p:nvSpPr>
          <p:cNvPr id="24" name="Text 10"/>
          <p:cNvSpPr txBox="1"/>
          <p:nvPr/>
        </p:nvSpPr>
        <p:spPr>
          <a:xfrm>
            <a:off x="6247125" y="1805275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 становится угрозой, если скапливается в комнате и смешивается с воздухом. Его нужно заметить по запаху, шипению и сразу сообщить взрослым.
</a:t>
            </a:r>
            <a:endParaRPr lang="en-US" sz="1000" dirty="0"/>
          </a:p>
        </p:txBody>
      </p:sp>
      <p:sp>
        <p:nvSpPr>
          <p:cNvPr id="25" name="Text 11"/>
          <p:cNvSpPr txBox="1"/>
          <p:nvPr/>
        </p:nvSpPr>
        <p:spPr>
          <a:xfrm>
            <a:off x="6738100" y="1271138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Утечка газа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 теме «Опасные ситуации техногенного характера»; данные условные, без статистической привязки.
</a:t>
            </a:r>
            <a:endParaRPr lang="en-US" sz="895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 статистику, а основные группы техногенных происшествий, с которыми школьник может столкнуться в быту, на улице или по дороге.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группы требуют одного подхода: заметить признаки, отойти в безопасное место и немедленно сообщить взрослым или спасателям.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техногенные опасности встречаются чаще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43225" y="152100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всё начинается с невнимательности: забытый утюг, перегруженная розетка, повреждённый провод или игра рядом с техникой быстро превращаются в опасность.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3414000" y="2827101"/>
            <a:ext cx="24186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Немало происшествий связано с нарушением правил безопасности на дороге, стройке или в помещении. Спешка и самоуверенность мешают вовремя заметить риск.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6263975" y="186775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Свою роль играет и отсутствие контроля взрослых. Если рядом нет человека, который вовремя остановит опасное действие, вероятность аварии заметно возрастает.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происходят аварии и пожары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6800" y="1186376"/>
            <a:ext cx="3655800" cy="32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97525" y="1408629"/>
            <a:ext cx="3612900" cy="13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дым опаснее, чем кажется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Дым заполняет помещение раньше, чем огонь добирается до всего вокруг. Он мешает дышать, снижает видимость и быстро делает путь к выходу опасным.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1018975" y="3166865"/>
            <a:ext cx="3612900" cy="13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пожар особенно быстрым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Горячий воздух, искры и токсичные продукты горения действуют очень быстро. Поэтому при пожаре нельзя медлить: счёт идёт на минуты и даже на секунды.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Огонь и дым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362175"/>
            <a:ext cx="8322900" cy="33044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действовать при пожаре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90325" y="870950"/>
            <a:ext cx="80241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основана на правилах безопасного поведения при обнаружении дыма или огня.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8650" y="2896775"/>
            <a:ext cx="3263400" cy="1001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Появляется запах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можно почувствовать резкий запах или услышать шипение возле плиты, трубы или шланга. Это первый сигнал, что газ может скапливаться в помещении.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060625" y="1458050"/>
            <a:ext cx="3263400" cy="9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Нельзя создавать искру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включают свет, не зажигают спички и не пользуются открытым огнём. Любая искра может стать причиной пожара или взрыва.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95050" y="2896775"/>
            <a:ext cx="3035400" cy="1001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Уход и вызов помощи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проветрить помещение, выйти наружу и сообщить взрослым. Затем звонят 104 или 112 и ждут указаний специалистов.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Утечка газа и опасность взрыва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2075" y="1641221"/>
            <a:ext cx="4063200" cy="218695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1263800"/>
            <a:ext cx="4063200" cy="29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Запомнить номера важно заранее: в опасной ситуации нужно быстро назвать адрес и кратко объяснить, что произошло.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звонить кратко и по делу, помощь прибудет быстрее: главное — адрес, причина вызова и есть ли пострадавшие.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630475" y="4205600"/>
            <a:ext cx="3000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Справочные номера экстренных служб Российской Федерации.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Номера экстренных служб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6036" y="1470861"/>
            <a:ext cx="218400" cy="1747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6273" y="2324443"/>
            <a:ext cx="197925" cy="226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06273" y="3203765"/>
            <a:ext cx="197925" cy="226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96036" y="4086394"/>
            <a:ext cx="218400" cy="194133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388650" y="1174825"/>
            <a:ext cx="72417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создают столкновения, резкие манёвры и выход на проезжую часть. Важно переходить только в положенном месте и не выбегать внезапно.
</a:t>
            </a:r>
            <a:endParaRPr lang="en-US" sz="1400" dirty="0"/>
          </a:p>
        </p:txBody>
      </p:sp>
      <p:sp>
        <p:nvSpPr>
          <p:cNvPr id="13" name="Text 1"/>
          <p:cNvSpPr txBox="1"/>
          <p:nvPr/>
        </p:nvSpPr>
        <p:spPr>
          <a:xfrm>
            <a:off x="1388650" y="2054153"/>
            <a:ext cx="72417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Железная дорога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подходить близко к рельсам, играть у путей и переходить их в неположенном месте. Поезд не может остановиться сразу.
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1388650" y="2933475"/>
            <a:ext cx="72417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Метро и платформа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 край платформы, толпа и спешка. Нужно держаться за поручни, не толкаться и слушать работников транспорта и взрослых.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1388650" y="3812800"/>
            <a:ext cx="72417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 воздух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воде и в самолёте важны инструкции взрослых и экипажа. При любой аварии главным остаётся спокойствие, порядок и точное выполнение указаний.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Аварии на транспорте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оценка по материалам школьного курса ОБЖ о поражающих факторах техногенных аварий; дата не требуется.
</a:t>
            </a:r>
            <a:endParaRPr lang="en-US" sz="895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усиливается, когда несколько факторов действуют одновременно: например, дым, жара и паника мешают быстро найти выход.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школьников самые критичные угрозы — дым, ожоги и падение предметов: они возникают быстро и ограничивают возможность эвакуации.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опасны техногенные аварии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11600" y="13759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Признаками бедствия бывают резкий запах, кашель, жжение в глазах, слезотечение и раздражение горла. При их появлении нельзя задерживаться рядом с источником.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605850" y="13759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аварии возможны на заводах, складах и при перевозке химических грузов. Опасность создают пары и аэрозоли, которые быстро распространяются по воздуху.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811600" y="30830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поступила команда на эвакуацию, нужно взять только необходимое и уходить организованно. Самовольные попытки проверить место аварии могут быть опасны.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05850" y="30830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первое действие — закрыть окна, по возможности уплотнить щели и не выходить без указания взрослых. Это уменьшает попадание вещества в помещение.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Аварии с выбросом опасных веществ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8150" y="2732070"/>
            <a:ext cx="8530800" cy="204106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89725" y="1329950"/>
            <a:ext cx="3629100" cy="11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электричества возрастает при мокрых руках, повреждённых проводах, треснувших розетках и неисправных приборах. Искрение, запах гари и мигание света — сигналы немедленно отойти.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863450" y="1329950"/>
            <a:ext cx="3629100" cy="11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касаться оголённых проводов и пользоваться сломанными выключателями. Если заметили проблему, сообщите взрослым и не приближайтесь к источнику до устранения неисправности.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Электричество дома и в школе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362175"/>
            <a:ext cx="8322900" cy="33044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вести себя при обрыве провода или искрении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90325" y="870950"/>
            <a:ext cx="80241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безопасных действий при обнаружении опасного электрического участка.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2934" y="1533674"/>
            <a:ext cx="7468800" cy="8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Появление признаков риска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Трещины, осыпание штукатурки, скрип конструкций или повреждения после пожара и взрыва показывают, что здание может быть неустойчивым.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802934" y="2598449"/>
            <a:ext cx="7468800" cy="8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Опасная зона на стройке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со стройкой риск создают техника, люки, провода и падающие материалы. Без разрешения туда заходить нельзя.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94350" y="3663224"/>
            <a:ext cx="7468800" cy="8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Безопасное поведение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держаться за ограждением, следовать знакам и сразу отходить, если слышен треск, замечены падение предметов или началось разрушение.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Обрушения зданий и опасности на стройке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574092"/>
            <a:ext cx="4063200" cy="23423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6300" y="4258698"/>
            <a:ext cx="4158300" cy="4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школьного курса ОБЖ и правила поведения при техногенных опасностях.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36070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признаков помогает быстрее понять угрозу и выбрать первое безопасное действие.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разных аварий отличаются, но первое правило одно: не задерживаться в опасной зоне и сразу выполнять безопасное действие.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распознать разные опасные ситуации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926" y="1361259"/>
            <a:ext cx="169650" cy="22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66476" y="1377292"/>
            <a:ext cx="218400" cy="1941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33926" y="3209921"/>
            <a:ext cx="169650" cy="226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55701" y="3209900"/>
            <a:ext cx="141375" cy="2262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597750" y="1793400"/>
            <a:ext cx="37416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Фонарик помогает при отключении света, а заряженный телефон у взрослых позволяет быстро вызвать помощь и узнать инструкции. Эти вещи особенно важны, если нужно покинуть помещение в темноте.
</a:t>
            </a:r>
            <a:endParaRPr lang="en-US" sz="1200" dirty="0"/>
          </a:p>
        </p:txBody>
      </p:sp>
      <p:sp>
        <p:nvSpPr>
          <p:cNvPr id="14" name="Text 1"/>
          <p:cNvSpPr txBox="1"/>
          <p:nvPr/>
        </p:nvSpPr>
        <p:spPr>
          <a:xfrm>
            <a:off x="1088725" y="1262411"/>
            <a:ext cx="32505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Фонарик и связь
</a:t>
            </a:r>
            <a:endParaRPr lang="en-US" sz="1400" dirty="0"/>
          </a:p>
        </p:txBody>
      </p:sp>
      <p:sp>
        <p:nvSpPr>
          <p:cNvPr id="15" name="Text 2"/>
          <p:cNvSpPr txBox="1"/>
          <p:nvPr/>
        </p:nvSpPr>
        <p:spPr>
          <a:xfrm>
            <a:off x="4838625" y="1799175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Аптечка нужна для первой помощи при небольших травмах: ссадинах, ожогах или порезах. Она должна быть доступна взрослым и храниться в знакомом, не захламлённом месте.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5349725" y="1262419"/>
            <a:ext cx="31863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Аптечка
</a:t>
            </a:r>
            <a:endParaRPr lang="en-US" sz="1400" dirty="0"/>
          </a:p>
        </p:txBody>
      </p:sp>
      <p:sp>
        <p:nvSpPr>
          <p:cNvPr id="17" name="Text 4"/>
          <p:cNvSpPr txBox="1"/>
          <p:nvPr/>
        </p:nvSpPr>
        <p:spPr>
          <a:xfrm>
            <a:off x="597750" y="3654875"/>
            <a:ext cx="37416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Небольшой запас питьевой воды полезен при ожидании помощи или эвакуации. Он помогает сохранить силы, но использовать его нужно только по разрешению взрослых и в безопасной обстановке.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1088725" y="3136641"/>
            <a:ext cx="32505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 воды
</a:t>
            </a:r>
            <a:endParaRPr lang="en-US" sz="1400" dirty="0"/>
          </a:p>
        </p:txBody>
      </p:sp>
      <p:sp>
        <p:nvSpPr>
          <p:cNvPr id="19" name="Text 6"/>
          <p:cNvSpPr txBox="1"/>
          <p:nvPr/>
        </p:nvSpPr>
        <p:spPr>
          <a:xfrm>
            <a:off x="4838650" y="3649850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Свободные коридоры, известный эвакуационный выход и спокойное движение без толкотни помогают быстрее покинуть опасное место. Важно заранее знать, куда идти и кого слушать.
</a:t>
            </a:r>
            <a:endParaRPr lang="en-US" sz="1200" dirty="0"/>
          </a:p>
        </p:txBody>
      </p:sp>
      <p:sp>
        <p:nvSpPr>
          <p:cNvPr id="20" name="Text 7"/>
          <p:cNvSpPr txBox="1"/>
          <p:nvPr/>
        </p:nvSpPr>
        <p:spPr>
          <a:xfrm>
            <a:off x="5349725" y="3136641"/>
            <a:ext cx="31863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выходу
</a:t>
            </a:r>
            <a:endParaRPr lang="en-US" sz="1400" dirty="0"/>
          </a:p>
        </p:txBody>
      </p:sp>
      <p:sp>
        <p:nvSpPr>
          <p:cNvPr id="21" name="Text 8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22" name="Text 9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защититься дома и в школе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59224" y="1496650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небольшом кровотечении нужно прижать чистую повязку и помочь пострадавшему сесть или лечь. Если кровь не останавливается, сразу зовут взрослых и медиков.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2659224" y="2640416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ожоге кожу охлаждают прохладной водой, но не льдом. Нельзя снимать прилипшую одежду, смазывать рану и трогать её грязными руками.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2659224" y="3784181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человеку стало трудно дышать из-за дыма, его выводят на свежий воздух и наблюдают за состоянием. Человеку без сознания не дают еду и питьё.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помощь при техногенных происшествиях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правилам поведения при техногенных опасностях для школьников; дата не требуется.
</a:t>
            </a:r>
            <a:endParaRPr lang="en-US" sz="895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простая подготовка дома и в школе снижает растерянность и помогает действовать без лишних задержек.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лучше ребёнок знает номера служб и порядок действий, тем быстрее он реагирует и тем меньше риск паники.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безопасного поведения для школьника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0125" y="1608950"/>
            <a:ext cx="7859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Техногенные аварии пугают, но подготовленный школьник замечает признаки риска, не делает опасных ошибок и быстрее получает помощь. Знания превращаются в безопасные действия.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640125" y="287750"/>
            <a:ext cx="80925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и спокойствие спасают в техногенной опасности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2026-05-20T21:39:23Z</dcterms:created>
  <dcterms:modified xsi:type="dcterms:W3CDTF">2026-05-20T21:39:23Z</dcterms:modified>
</cp:coreProperties>
</file>