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60525" y="2023001"/>
            <a:ext cx="4837500" cy="296674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Linkers в английском языке: добавление, контраст и вывод
</a:t>
            </a:r>
            <a:endParaRPr lang="en-US" sz="3000" dirty="0"/>
          </a:p>
        </p:txBody>
      </p:sp>
      <p:sp>
        <p:nvSpPr>
          <p:cNvPr id="6" name="Text 1"/>
          <p:cNvSpPr txBox="1"/>
          <p:nvPr/>
        </p:nvSpPr>
        <p:spPr>
          <a:xfrm>
            <a:off x="930837" y="4289050"/>
            <a:ext cx="2331900" cy="4191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672200" y="2365450"/>
            <a:ext cx="2849100" cy="14649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Связующие слова делают английскую речь логичной и связной.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67300" y="1362014"/>
            <a:ext cx="3932400" cy="298002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1125" y="305321"/>
            <a:ext cx="8061900" cy="540900"/>
          </a:xfrm>
          <a:prstGeom prst="rect">
            <a:avLst/>
          </a:prstGeom>
          <a:noFill/>
          <a:ln/>
        </p:spPr>
        <p:txBody>
          <a:bodyPr wrap="square" lIns="0" tIns="0" rIns="0" bIns="0" rtlCol="0" anchor="ctr"/>
          <a:lstStyle/>
          <a:p>
            <a:pPr algn="l" indent="0" marL="0">
              <a:lnSpc>
                <a:spcPct val="115000"/>
              </a:lnSpc>
              <a:buNone/>
            </a:pPr>
            <a:r>
              <a:rPr lang="en-US" sz="2377" b="1" dirty="0">
                <a:solidFill>
                  <a:srgbClr val="FFFFFF"/>
                </a:solidFill>
                <a:latin typeface="Arial" pitchFamily="34" charset="0"/>
                <a:ea typeface="Arial" pitchFamily="34" charset="-122"/>
                <a:cs typeface="Arial" pitchFamily="34" charset="-120"/>
              </a:rPr>
              <a:t>Зачем нужны связующие слова на уроке английского
</a:t>
            </a:r>
            <a:endParaRPr lang="en-US" sz="2377" dirty="0"/>
          </a:p>
        </p:txBody>
      </p:sp>
      <p:sp>
        <p:nvSpPr>
          <p:cNvPr id="6" name="Text 1"/>
          <p:cNvSpPr txBox="1"/>
          <p:nvPr/>
        </p:nvSpPr>
        <p:spPr>
          <a:xfrm>
            <a:off x="590300" y="1821175"/>
            <a:ext cx="3958800" cy="27660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Linkers помогают соединять мысли так, чтобы ответ звучал как цельный текст. Они показывают, добавляет ли фраза новую информацию, противопоставляет ли её или подводит итог. Это особенно важно в writing и speaking.
</a:t>
            </a:r>
            <a:endParaRPr lang="en-US" sz="1200" dirty="0"/>
          </a:p>
        </p:txBody>
      </p:sp>
      <p:sp>
        <p:nvSpPr>
          <p:cNvPr id="7"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Слова для добавления новой информации
</a:t>
            </a:r>
            <a:endParaRPr lang="en-US" sz="2400" dirty="0"/>
          </a:p>
        </p:txBody>
      </p:sp>
      <p:sp>
        <p:nvSpPr>
          <p:cNvPr id="9"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10" name="Text 2"/>
          <p:cNvSpPr txBox="1"/>
          <p:nvPr/>
        </p:nvSpPr>
        <p:spPr>
          <a:xfrm>
            <a:off x="573316" y="1643723"/>
            <a:ext cx="6045767" cy="513900"/>
          </a:xfrm>
          <a:prstGeom prst="rect">
            <a:avLst/>
          </a:prstGeom>
          <a:noFill/>
          <a:ln/>
        </p:spPr>
        <p:txBody>
          <a:bodyPr wrap="square" lIns="0" tIns="0" rIns="0" bIns="0" rtlCol="0" anchor="ctr"/>
          <a:lstStyle/>
          <a:p>
            <a:pPr algn="l" indent="0" marL="0">
              <a:lnSpc>
                <a:spcPct val="115000"/>
              </a:lnSpc>
              <a:buNone/>
            </a:pPr>
            <a:r>
              <a:rPr lang="en-US" sz="1055" b="1" dirty="0">
                <a:solidFill>
                  <a:srgbClr val="FFFFFF"/>
                </a:solidFill>
                <a:latin typeface="Arial" pitchFamily="34" charset="0"/>
                <a:ea typeface="Arial" pitchFamily="34" charset="-122"/>
                <a:cs typeface="Arial" pitchFamily="34" charset="-120"/>
              </a:rPr>
              <a:t>And — самая частая связь
</a:t>
            </a:r>
            <a:pPr algn="l" indent="0" marL="0">
              <a:lnSpc>
                <a:spcPct val="115000"/>
              </a:lnSpc>
              <a:buNone/>
            </a:pPr>
            <a:r>
              <a:rPr lang="en-US" sz="52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And соединяет две простые мысли и помогает перечислять факты без лишней сложности. В школьной речи это самый привычный и понятный вариант, особенно в коротких ответах и диалогах.
</a:t>
            </a:r>
            <a:endParaRPr lang="en-US" sz="1055" dirty="0"/>
          </a:p>
        </p:txBody>
      </p:sp>
      <p:sp>
        <p:nvSpPr>
          <p:cNvPr id="11" name="Text 3"/>
          <p:cNvSpPr txBox="1"/>
          <p:nvPr/>
        </p:nvSpPr>
        <p:spPr>
          <a:xfrm>
            <a:off x="573316" y="2227049"/>
            <a:ext cx="6045767" cy="513900"/>
          </a:xfrm>
          <a:prstGeom prst="rect">
            <a:avLst/>
          </a:prstGeom>
          <a:noFill/>
          <a:ln/>
        </p:spPr>
        <p:txBody>
          <a:bodyPr wrap="square" lIns="0" tIns="0" rIns="0" bIns="0" rtlCol="0" anchor="ctr"/>
          <a:lstStyle/>
          <a:p>
            <a:pPr algn="l" indent="0" marL="0">
              <a:lnSpc>
                <a:spcPct val="115000"/>
              </a:lnSpc>
              <a:buNone/>
            </a:pPr>
            <a:r>
              <a:rPr lang="en-US" sz="1055" b="1" dirty="0">
                <a:solidFill>
                  <a:srgbClr val="FFFFFF"/>
                </a:solidFill>
                <a:latin typeface="Arial" pitchFamily="34" charset="0"/>
                <a:ea typeface="Arial" pitchFamily="34" charset="-122"/>
                <a:cs typeface="Arial" pitchFamily="34" charset="-120"/>
              </a:rPr>
              <a:t>Also и too
</a:t>
            </a:r>
            <a:pPr algn="l" indent="0" marL="0">
              <a:lnSpc>
                <a:spcPct val="115000"/>
              </a:lnSpc>
              <a:buNone/>
            </a:pPr>
            <a:r>
              <a:rPr lang="en-US" sz="52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Also и too подходят, когда нужно добавить ещё одну мысль в разговоре или учебном тексте. Обычно они звучат нейтрально и помогают не повторять одно и то же без связи.
</a:t>
            </a:r>
            <a:endParaRPr lang="en-US" sz="1055" dirty="0"/>
          </a:p>
        </p:txBody>
      </p:sp>
      <p:sp>
        <p:nvSpPr>
          <p:cNvPr id="12" name="Text 4"/>
          <p:cNvSpPr txBox="1"/>
          <p:nvPr/>
        </p:nvSpPr>
        <p:spPr>
          <a:xfrm>
            <a:off x="573316" y="2810382"/>
            <a:ext cx="6045767" cy="513900"/>
          </a:xfrm>
          <a:prstGeom prst="rect">
            <a:avLst/>
          </a:prstGeom>
          <a:noFill/>
          <a:ln/>
        </p:spPr>
        <p:txBody>
          <a:bodyPr wrap="square" lIns="0" tIns="0" rIns="0" bIns="0" rtlCol="0" anchor="ctr"/>
          <a:lstStyle/>
          <a:p>
            <a:pPr algn="l" indent="0" marL="0">
              <a:lnSpc>
                <a:spcPct val="115000"/>
              </a:lnSpc>
              <a:buNone/>
            </a:pPr>
            <a:r>
              <a:rPr lang="en-US" sz="1055" b="1" dirty="0">
                <a:solidFill>
                  <a:srgbClr val="FFFFFF"/>
                </a:solidFill>
                <a:latin typeface="Arial" pitchFamily="34" charset="0"/>
                <a:ea typeface="Arial" pitchFamily="34" charset="-122"/>
                <a:cs typeface="Arial" pitchFamily="34" charset="-120"/>
              </a:rPr>
              <a:t>More formal linkers
</a:t>
            </a:r>
            <a:pPr algn="l" indent="0" marL="0">
              <a:lnSpc>
                <a:spcPct val="115000"/>
              </a:lnSpc>
              <a:buNone/>
            </a:pPr>
            <a:r>
              <a:rPr lang="en-US" sz="52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Moreover, besides и in addition делают текст более книжным и подходят для письменных ответов. Они показывают, что новая мысль не спорит с предыдущей, а дополняет её.
</a:t>
            </a:r>
            <a:endParaRPr lang="en-US" sz="1055" dirty="0"/>
          </a:p>
        </p:txBody>
      </p:sp>
      <p:sp>
        <p:nvSpPr>
          <p:cNvPr id="13" name="Text 5"/>
          <p:cNvSpPr txBox="1"/>
          <p:nvPr/>
        </p:nvSpPr>
        <p:spPr>
          <a:xfrm>
            <a:off x="573316" y="3393698"/>
            <a:ext cx="6045767" cy="513900"/>
          </a:xfrm>
          <a:prstGeom prst="rect">
            <a:avLst/>
          </a:prstGeom>
          <a:noFill/>
          <a:ln/>
        </p:spPr>
        <p:txBody>
          <a:bodyPr wrap="square" lIns="0" tIns="0" rIns="0" bIns="0" rtlCol="0" anchor="ctr"/>
          <a:lstStyle/>
          <a:p>
            <a:pPr algn="l" indent="0" marL="0">
              <a:lnSpc>
                <a:spcPct val="115000"/>
              </a:lnSpc>
              <a:buNone/>
            </a:pPr>
            <a:r>
              <a:rPr lang="en-US" sz="1055" b="1" dirty="0">
                <a:solidFill>
                  <a:srgbClr val="FFFFFF"/>
                </a:solidFill>
                <a:latin typeface="Arial" pitchFamily="34" charset="0"/>
                <a:ea typeface="Arial" pitchFamily="34" charset="-122"/>
                <a:cs typeface="Arial" pitchFamily="34" charset="-120"/>
              </a:rPr>
              <a:t>Новая мысль, а не спор
</a:t>
            </a:r>
            <a:pPr algn="l" indent="0" marL="0">
              <a:lnSpc>
                <a:spcPct val="115000"/>
              </a:lnSpc>
              <a:buNone/>
            </a:pPr>
            <a:r>
              <a:rPr lang="en-US" sz="52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Все эти слова нужны для расширения ответа. Они помогают добавить пример, факт или аргумент так, чтобы предложение стало точнее и связнее.
</a:t>
            </a:r>
            <a:endParaRPr lang="en-US" sz="1055" dirty="0"/>
          </a:p>
        </p:txBody>
      </p:sp>
      <p:sp>
        <p:nvSpPr>
          <p:cNvPr id="14" name="Text 6"/>
          <p:cNvSpPr txBox="1"/>
          <p:nvPr/>
        </p:nvSpPr>
        <p:spPr>
          <a:xfrm>
            <a:off x="573316" y="3977021"/>
            <a:ext cx="6045767" cy="513900"/>
          </a:xfrm>
          <a:prstGeom prst="rect">
            <a:avLst/>
          </a:prstGeom>
          <a:noFill/>
          <a:ln/>
        </p:spPr>
        <p:txBody>
          <a:bodyPr wrap="square" lIns="0" tIns="0" rIns="0" bIns="0" rtlCol="0" anchor="ctr"/>
          <a:lstStyle/>
          <a:p>
            <a:pPr algn="l" indent="0" marL="0">
              <a:lnSpc>
                <a:spcPct val="115000"/>
              </a:lnSpc>
              <a:buNone/>
            </a:pPr>
            <a:r>
              <a:rPr lang="en-US" sz="1055" b="1" dirty="0">
                <a:solidFill>
                  <a:srgbClr val="FFFFFF"/>
                </a:solidFill>
                <a:latin typeface="Arial" pitchFamily="34" charset="0"/>
                <a:ea typeface="Arial" pitchFamily="34" charset="-122"/>
                <a:cs typeface="Arial" pitchFamily="34" charset="-120"/>
              </a:rPr>
              <a:t>Удобно для письма
</a:t>
            </a:r>
            <a:pPr algn="l" indent="0" marL="0">
              <a:lnSpc>
                <a:spcPct val="115000"/>
              </a:lnSpc>
              <a:buNone/>
            </a:pPr>
            <a:r>
              <a:rPr lang="en-US" sz="52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В мини-сочинениях и коротких письмах такие linkers делают текст более взрослым и аккуратным. Даже простое добавление становится понятнее для читателя.
</a:t>
            </a:r>
            <a:endParaRPr lang="en-US" sz="1055"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2342959"/>
            <a:ext cx="3239400" cy="88130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255" b="1" dirty="0">
                <a:solidFill>
                  <a:srgbClr val="FFFFFF"/>
                </a:solidFill>
                <a:latin typeface="Arial" pitchFamily="34" charset="0"/>
                <a:ea typeface="Arial" pitchFamily="34" charset="-122"/>
                <a:cs typeface="Arial" pitchFamily="34" charset="-120"/>
              </a:rPr>
              <a:t>Сравнение linkers для добавления, контраста и вывода
</a:t>
            </a:r>
            <a:endParaRPr lang="en-US" sz="2255"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Таблица помогает увидеть значение, стиль и пример употребления каждого слова.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Выбор зависит не только от смысла, но и от того, насколько формально звучит текст.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Материалы урока английского языка, 7 класс
</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255400" y="1150787"/>
            <a:ext cx="3246000" cy="138842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49600" y="1150810"/>
            <a:ext cx="3238500" cy="138838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10"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Где linkers стоят в предложении
</a:t>
            </a:r>
            <a:endParaRPr lang="en-US" sz="2400" dirty="0"/>
          </a:p>
        </p:txBody>
      </p:sp>
      <p:sp>
        <p:nvSpPr>
          <p:cNvPr id="11" name="Text 2"/>
          <p:cNvSpPr txBox="1"/>
          <p:nvPr/>
        </p:nvSpPr>
        <p:spPr>
          <a:xfrm>
            <a:off x="1438800" y="2812946"/>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Связь между двумя частями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одном предложении linker может соединять две короткие мысли, как в фразе: I like English, and I like music. Он помогает читателю сразу увидеть связь между идеями, а не воспринимать их как отдельные фрагменты.
</a:t>
            </a:r>
            <a:endParaRPr lang="en-US" sz="1100" dirty="0"/>
          </a:p>
        </p:txBody>
      </p:sp>
      <p:sp>
        <p:nvSpPr>
          <p:cNvPr id="12" name="Text 3"/>
          <p:cNvSpPr txBox="1"/>
          <p:nvPr/>
        </p:nvSpPr>
        <p:spPr>
          <a:xfrm>
            <a:off x="4829300" y="2812934"/>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Начало новой мысли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Иногда linker стоит в начале предложения: Also, I read books in English. В таком случае он показывает, что следующая фраза дополняет предыдущую. Это удобно в письмах, ответах и небольших рассказах.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Как выбрать подходящий linker в школьном ответе
</a:t>
            </a:r>
            <a:endParaRPr lang="en-US" sz="2000"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Схема показывает, как определить задачу мысли, выбрать нужную группу и проверить оформление предложения.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Linkers для добавления: оттенки значения
</a:t>
            </a:r>
            <a:endParaRPr lang="en-US" sz="2400" dirty="0"/>
          </a:p>
        </p:txBody>
      </p:sp>
      <p:sp>
        <p:nvSpPr>
          <p:cNvPr id="8"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867050" y="1382025"/>
            <a:ext cx="4938300" cy="578100"/>
          </a:xfrm>
          <a:prstGeom prst="rect">
            <a:avLst/>
          </a:prstGeom>
          <a:noFill/>
          <a:ln/>
        </p:spPr>
        <p:txBody>
          <a:bodyPr wrap="square" lIns="0" tIns="0" rIns="0" bIns="0" rtlCol="0" anchor="ctr"/>
          <a:lstStyle/>
          <a:p>
            <a:pPr algn="l" indent="0" marL="0">
              <a:lnSpc>
                <a:spcPct val="115000"/>
              </a:lnSpc>
              <a:buNone/>
            </a:pPr>
            <a:r>
              <a:rPr lang="en-US" sz="930" b="1" dirty="0">
                <a:solidFill>
                  <a:srgbClr val="FFFFFF"/>
                </a:solidFill>
                <a:latin typeface="Arial" pitchFamily="34" charset="0"/>
                <a:ea typeface="Arial" pitchFamily="34" charset="-122"/>
                <a:cs typeface="Arial" pitchFamily="34" charset="-120"/>
              </a:rPr>
              <a:t>Also и too
</a:t>
            </a:r>
            <a:pPr algn="l" indent="0" marL="0">
              <a:lnSpc>
                <a:spcPct val="115000"/>
              </a:lnSpc>
              <a:buNone/>
            </a:pPr>
            <a:r>
              <a:rPr lang="en-US" sz="465"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3" dirty="0">
                <a:solidFill>
                  <a:srgbClr val="FFFFFF"/>
                </a:solidFill>
                <a:latin typeface="Arial" pitchFamily="34" charset="0"/>
                <a:ea typeface="Arial" pitchFamily="34" charset="-122"/>
                <a:cs typeface="Arial" pitchFamily="34" charset="-120"/>
              </a:rPr>
              <a:t>Эти слова подходят для простого добавления информации в разговорной и учебной речи. Они звучат естественно и помогают быстро присоединить ещё одну мысль без изменения смысла предыдущего предложения.
</a:t>
            </a:r>
            <a:endParaRPr lang="en-US" sz="930" dirty="0"/>
          </a:p>
        </p:txBody>
      </p:sp>
      <p:sp>
        <p:nvSpPr>
          <p:cNvPr id="10" name="Text 3"/>
          <p:cNvSpPr txBox="1"/>
          <p:nvPr/>
        </p:nvSpPr>
        <p:spPr>
          <a:xfrm>
            <a:off x="867050" y="2297189"/>
            <a:ext cx="4938300" cy="578100"/>
          </a:xfrm>
          <a:prstGeom prst="rect">
            <a:avLst/>
          </a:prstGeom>
          <a:noFill/>
          <a:ln/>
        </p:spPr>
        <p:txBody>
          <a:bodyPr wrap="square" lIns="0" tIns="0" rIns="0" bIns="0" rtlCol="0" anchor="ctr"/>
          <a:lstStyle/>
          <a:p>
            <a:pPr algn="l" indent="0" marL="0">
              <a:lnSpc>
                <a:spcPct val="115000"/>
              </a:lnSpc>
              <a:buNone/>
            </a:pPr>
            <a:r>
              <a:rPr lang="en-US" sz="963" b="1" dirty="0">
                <a:solidFill>
                  <a:srgbClr val="FFFFFF"/>
                </a:solidFill>
                <a:latin typeface="Arial" pitchFamily="34" charset="0"/>
                <a:ea typeface="Arial" pitchFamily="34" charset="-122"/>
                <a:cs typeface="Arial" pitchFamily="34" charset="-120"/>
              </a:rPr>
              <a:t>Besides
</a:t>
            </a:r>
            <a:pPr algn="l" indent="0" marL="0">
              <a:lnSpc>
                <a:spcPct val="115000"/>
              </a:lnSpc>
              <a:buNone/>
            </a:pPr>
            <a:r>
              <a:rPr lang="en-US" sz="482"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3" dirty="0">
                <a:solidFill>
                  <a:srgbClr val="FFFFFF"/>
                </a:solidFill>
                <a:latin typeface="Arial" pitchFamily="34" charset="0"/>
                <a:ea typeface="Arial" pitchFamily="34" charset="-122"/>
                <a:cs typeface="Arial" pitchFamily="34" charset="-120"/>
              </a:rPr>
              <a:t>Besides добавляет не просто факт, а ещё один аргумент или довод. Такое слово полезно, когда нужно усилить ответ и показать, что у мысли есть дополнительная причина или пример.
</a:t>
            </a:r>
            <a:endParaRPr lang="en-US" sz="963" dirty="0"/>
          </a:p>
        </p:txBody>
      </p:sp>
      <p:sp>
        <p:nvSpPr>
          <p:cNvPr id="11" name="Text 4"/>
          <p:cNvSpPr txBox="1"/>
          <p:nvPr/>
        </p:nvSpPr>
        <p:spPr>
          <a:xfrm>
            <a:off x="867050" y="3212364"/>
            <a:ext cx="4938300" cy="578100"/>
          </a:xfrm>
          <a:prstGeom prst="rect">
            <a:avLst/>
          </a:prstGeom>
          <a:noFill/>
          <a:ln/>
        </p:spPr>
        <p:txBody>
          <a:bodyPr wrap="square" lIns="0" tIns="0" rIns="0" bIns="0" rtlCol="0" anchor="ctr"/>
          <a:lstStyle/>
          <a:p>
            <a:pPr algn="l" indent="0" marL="0">
              <a:lnSpc>
                <a:spcPct val="115000"/>
              </a:lnSpc>
              <a:buNone/>
            </a:pPr>
            <a:r>
              <a:rPr lang="en-US" sz="930" b="1" dirty="0">
                <a:solidFill>
                  <a:srgbClr val="FFFFFF"/>
                </a:solidFill>
                <a:latin typeface="Arial" pitchFamily="34" charset="0"/>
                <a:ea typeface="Arial" pitchFamily="34" charset="-122"/>
                <a:cs typeface="Arial" pitchFamily="34" charset="-120"/>
              </a:rPr>
              <a:t>Moreover
</a:t>
            </a:r>
            <a:pPr algn="l" indent="0" marL="0">
              <a:lnSpc>
                <a:spcPct val="115000"/>
              </a:lnSpc>
              <a:buNone/>
            </a:pPr>
            <a:r>
              <a:rPr lang="en-US" sz="465"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3" dirty="0">
                <a:solidFill>
                  <a:srgbClr val="FFFFFF"/>
                </a:solidFill>
                <a:latin typeface="Arial" pitchFamily="34" charset="0"/>
                <a:ea typeface="Arial" pitchFamily="34" charset="-122"/>
                <a:cs typeface="Arial" pitchFamily="34" charset="-120"/>
              </a:rPr>
              <a:t>Moreover чаще встречается в более формальных письменных текстах. Оно подчёркивает важность новой информации и помогает сделать ответ более убедительным, особенно в мини-сочинениях и развернутых письменных заданиях.
</a:t>
            </a:r>
            <a:endParaRPr lang="en-US" sz="930" dirty="0"/>
          </a:p>
        </p:txBody>
      </p:sp>
      <p:sp>
        <p:nvSpPr>
          <p:cNvPr id="12" name="Text 5"/>
          <p:cNvSpPr txBox="1"/>
          <p:nvPr/>
        </p:nvSpPr>
        <p:spPr>
          <a:xfrm>
            <a:off x="867050" y="4107658"/>
            <a:ext cx="4938300" cy="578100"/>
          </a:xfrm>
          <a:prstGeom prst="rect">
            <a:avLst/>
          </a:prstGeom>
          <a:noFill/>
          <a:ln/>
        </p:spPr>
        <p:txBody>
          <a:bodyPr wrap="square" lIns="0" tIns="0" rIns="0" bIns="0" rtlCol="0" anchor="ctr"/>
          <a:lstStyle/>
          <a:p>
            <a:pPr algn="l" indent="0" marL="0">
              <a:lnSpc>
                <a:spcPct val="115000"/>
              </a:lnSpc>
              <a:buNone/>
            </a:pPr>
            <a:r>
              <a:rPr lang="en-US" sz="930" b="1" dirty="0">
                <a:solidFill>
                  <a:srgbClr val="FFFFFF"/>
                </a:solidFill>
                <a:latin typeface="Arial" pitchFamily="34" charset="0"/>
                <a:ea typeface="Arial" pitchFamily="34" charset="-122"/>
                <a:cs typeface="Arial" pitchFamily="34" charset="-120"/>
              </a:rPr>
              <a:t>In addition
</a:t>
            </a:r>
            <a:pPr algn="l" indent="0" marL="0">
              <a:lnSpc>
                <a:spcPct val="115000"/>
              </a:lnSpc>
              <a:buNone/>
            </a:pPr>
            <a:r>
              <a:rPr lang="en-US" sz="465"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3" dirty="0">
                <a:solidFill>
                  <a:srgbClr val="FFFFFF"/>
                </a:solidFill>
                <a:latin typeface="Arial" pitchFamily="34" charset="0"/>
                <a:ea typeface="Arial" pitchFamily="34" charset="-122"/>
                <a:cs typeface="Arial" pitchFamily="34" charset="-120"/>
              </a:rPr>
              <a:t>In addition удобно использовать, когда нужно назвать ещё один пример или доказательство. Это слово делает текст более организованным и помогает школьному ответу звучать связно и аккуратно.
</a:t>
            </a:r>
            <a:endParaRPr lang="en-US" sz="93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1852" b="1" dirty="0">
                <a:solidFill>
                  <a:srgbClr val="FFFFFF"/>
                </a:solidFill>
                <a:latin typeface="Arial" pitchFamily="34" charset="0"/>
                <a:ea typeface="Arial" pitchFamily="34" charset="-122"/>
                <a:cs typeface="Arial" pitchFamily="34" charset="-120"/>
              </a:rPr>
              <a:t>Какие связующие слова встречаются чаще всего в школьных текстах
</a:t>
            </a:r>
            <a:endParaRPr lang="en-US" sz="1852"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Часто используемые linkers легче запоминаются и быстрее появляются в устной речи.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Чем сложнее текст, тем чаще нужны более точные слова для связи и вывода.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Учебный пример для 7 класса, условные значения для сравнения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Слова для противопоставления и контраста
</a:t>
            </a:r>
            <a:endParaRPr lang="en-US" sz="2400" dirty="0"/>
          </a:p>
        </p:txBody>
      </p:sp>
      <p:sp>
        <p:nvSpPr>
          <p:cNvPr id="9"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0" name="Text 2"/>
          <p:cNvSpPr txBox="1"/>
          <p:nvPr/>
        </p:nvSpPr>
        <p:spPr>
          <a:xfrm>
            <a:off x="427325" y="1537525"/>
            <a:ext cx="2309400" cy="11481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But — самый простой вариант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But соединяет две короткие противоположные идеи и подходит для разговорной речи. Это первое слово, которое обычно используют, когда нужно показать явное различие между двумя фактами.
</a:t>
            </a:r>
            <a:endParaRPr lang="en-US" sz="1100" dirty="0"/>
          </a:p>
        </p:txBody>
      </p:sp>
      <p:sp>
        <p:nvSpPr>
          <p:cNvPr id="11" name="Text 3"/>
          <p:cNvSpPr txBox="1"/>
          <p:nvPr/>
        </p:nvSpPr>
        <p:spPr>
          <a:xfrm>
            <a:off x="3417325" y="1537525"/>
            <a:ext cx="2309400" cy="11481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However в письменной речи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However часто встречается в более формальных ответах и помогает сделать переход к другой стороне вопроса. Оно звучит аккуратнее, чем but, и подходит для письменных заданий.
</a:t>
            </a:r>
            <a:endParaRPr lang="en-US" sz="1100" dirty="0"/>
          </a:p>
        </p:txBody>
      </p:sp>
      <p:sp>
        <p:nvSpPr>
          <p:cNvPr id="12" name="Text 4"/>
          <p:cNvSpPr txBox="1"/>
          <p:nvPr/>
        </p:nvSpPr>
        <p:spPr>
          <a:xfrm>
            <a:off x="6407325" y="1537525"/>
            <a:ext cx="2309400" cy="11481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Although — уступка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Although показывает, что одна мысль не отменяет другую. С его помощью можно сказать, что что-то произошло, несмотря на помеху, сложность или неожиданное обстоятельство.
</a:t>
            </a:r>
            <a:endParaRPr lang="en-US" sz="1100" dirty="0"/>
          </a:p>
        </p:txBody>
      </p:sp>
      <p:sp>
        <p:nvSpPr>
          <p:cNvPr id="13" name="Text 5"/>
          <p:cNvSpPr txBox="1"/>
          <p:nvPr/>
        </p:nvSpPr>
        <p:spPr>
          <a:xfrm>
            <a:off x="3417325" y="3415725"/>
            <a:ext cx="2309400" cy="11481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Когда нужен контраст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Такие слова помогают не просто соединить предложения, а показать столкновение идей. Благодаря этому ответ звучит точнее и логичнее, особенно в письменной части.
</a:t>
            </a:r>
            <a:endParaRPr lang="en-US" sz="1100" dirty="0"/>
          </a:p>
        </p:txBody>
      </p:sp>
      <p:sp>
        <p:nvSpPr>
          <p:cNvPr id="14" name="Text 6"/>
          <p:cNvSpPr txBox="1"/>
          <p:nvPr/>
        </p:nvSpPr>
        <p:spPr>
          <a:xfrm>
            <a:off x="427325" y="3415725"/>
            <a:ext cx="2309400" cy="11481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While и on the other hand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While и on the other hand подчёркивают различие между людьми, мнениями или ситуациями. Эти linkers удобны, когда нужно сравнить две стороны одной темы.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38113" y="2195280"/>
            <a:ext cx="3239400" cy="1176664"/>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Контраст: английские слова и их смысл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7" name="Text 2"/>
          <p:cNvSpPr txBox="1"/>
          <p:nvPr/>
        </p:nvSpPr>
        <p:spPr>
          <a:xfrm>
            <a:off x="6942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Таблица показывает, как разные linkers выражают контраст и чем они отличаются по употреблению.
</a:t>
            </a:r>
            <a:endParaRPr lang="en-US" sz="1100" dirty="0"/>
          </a:p>
        </p:txBody>
      </p:sp>
      <p:sp>
        <p:nvSpPr>
          <p:cNvPr id="8" name="Text 3"/>
          <p:cNvSpPr txBox="1"/>
          <p:nvPr/>
        </p:nvSpPr>
        <p:spPr>
          <a:xfrm>
            <a:off x="6942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Не все linkers взаимозаменяемы: выбор зависит от грамматики, смысла и стиля предложения.
</a:t>
            </a:r>
            <a:endParaRPr lang="en-US" sz="1100" dirty="0"/>
          </a:p>
        </p:txBody>
      </p:sp>
      <p:sp>
        <p:nvSpPr>
          <p:cNvPr id="9" name="Text 4"/>
          <p:cNvSpPr txBox="1"/>
          <p:nvPr/>
        </p:nvSpPr>
        <p:spPr>
          <a:xfrm>
            <a:off x="4656575"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Материалы урока английского языка, 7 класс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219150" y="2575212"/>
            <a:ext cx="3296100" cy="207615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02744" y="2575212"/>
            <a:ext cx="3296100" cy="207615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Контраст в реальных примерах из школьной жизни
</a:t>
            </a:r>
            <a:endParaRPr lang="en-US" sz="2400" dirty="0"/>
          </a:p>
        </p:txBody>
      </p:sp>
      <p:sp>
        <p:nvSpPr>
          <p:cNvPr id="9" name="Text 1"/>
          <p:cNvSpPr txBox="1"/>
          <p:nvPr/>
        </p:nvSpPr>
        <p:spPr>
          <a:xfrm>
            <a:off x="1486275" y="1303043"/>
            <a:ext cx="2761800" cy="1047300"/>
          </a:xfrm>
          <a:prstGeom prst="rect">
            <a:avLst/>
          </a:prstGeom>
          <a:noFill/>
          <a:ln/>
        </p:spPr>
        <p:txBody>
          <a:bodyPr wrap="square" lIns="0" tIns="0" rIns="0" bIns="0" rtlCol="0" anchor="ctr"/>
          <a:lstStyle/>
          <a:p>
            <a:pPr algn="l" indent="0" marL="0">
              <a:lnSpc>
                <a:spcPct val="115000"/>
              </a:lnSpc>
              <a:buNone/>
            </a:pPr>
            <a:r>
              <a:rPr lang="en-US" sz="1024" b="1" dirty="0">
                <a:solidFill>
                  <a:srgbClr val="FFFFFF"/>
                </a:solidFill>
                <a:latin typeface="Arial" pitchFamily="34" charset="0"/>
                <a:ea typeface="Arial" pitchFamily="34" charset="-122"/>
                <a:cs typeface="Arial" pitchFamily="34" charset="-120"/>
              </a:rPr>
              <a:t>Два увлечения — два разных выбора
</a:t>
            </a:r>
            <a:pPr algn="l" indent="0" marL="0">
              <a:lnSpc>
                <a:spcPct val="115000"/>
              </a:lnSpc>
              <a:buNone/>
            </a:pPr>
            <a:r>
              <a:rPr lang="en-US" sz="9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1" dirty="0">
                <a:solidFill>
                  <a:srgbClr val="FFFFFF"/>
                </a:solidFill>
                <a:latin typeface="Arial" pitchFamily="34" charset="0"/>
                <a:ea typeface="Arial" pitchFamily="34" charset="-122"/>
                <a:cs typeface="Arial" pitchFamily="34" charset="-120"/>
              </a:rPr>
              <a:t>На перемене один ученик спешит на баскетбольную площадку, а другой идёт в шахматный кружок. Они оба любят школьную жизнь, but their interests are different, and this contrast makes the sentence clearer and more lively.
</a:t>
            </a:r>
            <a:endParaRPr lang="en-US" sz="1024" dirty="0"/>
          </a:p>
        </p:txBody>
      </p:sp>
      <p:sp>
        <p:nvSpPr>
          <p:cNvPr id="10" name="Text 2"/>
          <p:cNvSpPr txBox="1"/>
          <p:nvPr/>
        </p:nvSpPr>
        <p:spPr>
          <a:xfrm>
            <a:off x="4869869" y="1303043"/>
            <a:ext cx="2761800" cy="10473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Погода не помешала прогулке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Утром было холодно, и ребята долго сомневались, идти ли во двор. Although it was cold, they went outside and played football. This linker shows surprise and helps the reader understand why the action was unexpected.
</a:t>
            </a:r>
            <a:endParaRPr lang="en-US" sz="1100" dirty="0"/>
          </a:p>
        </p:txBody>
      </p:sp>
      <p:sp>
        <p:nvSpPr>
          <p:cNvPr id="11" name="Text 3"/>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Как строится предложение с контрастом
</a:t>
            </a:r>
            <a:endParaRPr lang="en-US" sz="2000"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Пошаговая схема выбора linker для противопоставления в школьном ответе.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Linkers для вывода и завершения мысли
</a:t>
            </a:r>
            <a:endParaRPr lang="en-US" sz="2400" dirty="0"/>
          </a:p>
        </p:txBody>
      </p:sp>
      <p:sp>
        <p:nvSpPr>
          <p:cNvPr id="9"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10" name="Text 2"/>
          <p:cNvSpPr txBox="1"/>
          <p:nvPr/>
        </p:nvSpPr>
        <p:spPr>
          <a:xfrm>
            <a:off x="426150" y="1484350"/>
            <a:ext cx="1295100" cy="3041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Логический итог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Therefore и thus показывают, что вывод следует из предыдущих фактов или аргументов. Эти слова особенно полезны в письменных ответах, где важно звучать точно и немного более формально.
</a:t>
            </a:r>
            <a:endParaRPr lang="en-US" sz="900" dirty="0"/>
          </a:p>
        </p:txBody>
      </p:sp>
      <p:sp>
        <p:nvSpPr>
          <p:cNvPr id="11" name="Text 3"/>
          <p:cNvSpPr txBox="1"/>
          <p:nvPr/>
        </p:nvSpPr>
        <p:spPr>
          <a:xfrm>
            <a:off x="2231350" y="1484350"/>
            <a:ext cx="1295100" cy="3041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Простое завершение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So подходит для короткой и понятной речи. В школьных ответах это слово помогает быстро показать результат мысли без лишнего усложнения и хорошо звучит в устных фразах.
</a:t>
            </a:r>
            <a:endParaRPr lang="en-US" sz="900" dirty="0"/>
          </a:p>
        </p:txBody>
      </p:sp>
      <p:sp>
        <p:nvSpPr>
          <p:cNvPr id="12" name="Text 4"/>
          <p:cNvSpPr txBox="1"/>
          <p:nvPr/>
        </p:nvSpPr>
        <p:spPr>
          <a:xfrm>
            <a:off x="4020200" y="1484400"/>
            <a:ext cx="1295100" cy="3041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Финальная фраза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In conclusion и to sum up удобны, когда нужно закончить мини-сочинение, сообщение или рассуждение. Они сразу дают понять, что основная часть ответа уже завершена.
</a:t>
            </a:r>
            <a:endParaRPr lang="en-US" sz="900" dirty="0"/>
          </a:p>
        </p:txBody>
      </p:sp>
      <p:sp>
        <p:nvSpPr>
          <p:cNvPr id="13" name="Text 5"/>
          <p:cNvSpPr txBox="1"/>
          <p:nvPr/>
        </p:nvSpPr>
        <p:spPr>
          <a:xfrm>
            <a:off x="5809050" y="1484350"/>
            <a:ext cx="1295100" cy="3041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Ещё один вариант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Finally часто используется, когда автор перечисляет несколько шагов или пунктов и приходит к последнему из них. Это слово помогает аккуратно закрыть список идей.
</a:t>
            </a:r>
            <a:endParaRPr lang="en-US" sz="900" dirty="0"/>
          </a:p>
        </p:txBody>
      </p:sp>
      <p:sp>
        <p:nvSpPr>
          <p:cNvPr id="14" name="Text 6"/>
          <p:cNvSpPr txBox="1"/>
          <p:nvPr/>
        </p:nvSpPr>
        <p:spPr>
          <a:xfrm>
            <a:off x="7597900" y="1484350"/>
            <a:ext cx="1295100" cy="30417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Когда выбирать формальный стиль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Если ответ пишется как небольшое эссе или аккуратный письменный текст, лучше выбирать therefore, thus или in conclusion. Они делают завершение более связным и взрослым по звучанию.
</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От фактов к выводу: логическая цепочка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Такая последовательность помогает не терять главную мысль и не превращать ответ в набор отдельных предложений.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Когда факты идут к выводу по порядку, ответ звучит цельно; therefore, so и in conclusion лучше всего соединяют части в единый итог.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схема логического построения ответа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65708" y="1303509"/>
            <a:ext cx="185963" cy="495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02939" y="2222421"/>
            <a:ext cx="511500" cy="409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0739" y="3054634"/>
            <a:ext cx="495900" cy="495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41733" y="3932084"/>
            <a:ext cx="433913" cy="495900"/>
          </a:xfrm>
          <a:prstGeom prst="rect">
            <a:avLst/>
          </a:prstGeom>
        </p:spPr>
      </p:pic>
      <p:sp>
        <p:nvSpPr>
          <p:cNvPr id="11" name="Text 0"/>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Пунктуация рядом с linkers
</a:t>
            </a:r>
            <a:endParaRPr lang="en-US" sz="2400" dirty="0"/>
          </a:p>
        </p:txBody>
      </p:sp>
      <p:sp>
        <p:nvSpPr>
          <p:cNvPr id="12"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13" name="Text 2"/>
          <p:cNvSpPr txBox="1"/>
          <p:nvPr/>
        </p:nvSpPr>
        <p:spPr>
          <a:xfrm>
            <a:off x="1178175" y="1303500"/>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Запятая после вводного linkers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Когда however, therefore, moreover или in addition стоят в начале предложения, после них обычно ставится запятая. Это помогает отделить переход к новой мысли и облегчает чтение.
</a:t>
            </a:r>
            <a:endParaRPr lang="en-US" sz="798" dirty="0"/>
          </a:p>
        </p:txBody>
      </p:sp>
      <p:sp>
        <p:nvSpPr>
          <p:cNvPr id="14" name="Text 3"/>
          <p:cNvSpPr txBox="1"/>
          <p:nvPr/>
        </p:nvSpPr>
        <p:spPr>
          <a:xfrm>
            <a:off x="1178175" y="2179063"/>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Соединение двух частей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Если but связывает две короткие части предложения, запятая обычно ставится перед ним. Так читатель сразу видит, где заканчивается первая мысль и начинается противопоставление.
</a:t>
            </a:r>
            <a:endParaRPr lang="en-US" sz="798" dirty="0"/>
          </a:p>
        </p:txBody>
      </p:sp>
      <p:sp>
        <p:nvSpPr>
          <p:cNvPr id="15" name="Text 4"/>
          <p:cNvSpPr txBox="1"/>
          <p:nvPr/>
        </p:nvSpPr>
        <p:spPr>
          <a:xfrm>
            <a:off x="1178175" y="3054625"/>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Место слова важно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Один и тот же linker может требовать разной пунктуации в зависимости от позиции в предложении. Поэтому полезно сначала определить, где именно стоит слово, а потом ставить знак.
</a:t>
            </a:r>
            <a:endParaRPr lang="en-US" sz="798" dirty="0"/>
          </a:p>
        </p:txBody>
      </p:sp>
      <p:sp>
        <p:nvSpPr>
          <p:cNvPr id="16" name="Text 5"/>
          <p:cNvSpPr txBox="1"/>
          <p:nvPr/>
        </p:nvSpPr>
        <p:spPr>
          <a:xfrm>
            <a:off x="1178175" y="3932075"/>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Проверка перед ответом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Перед сдачей работы стоит прочитать предложение вслух и посмотреть, не потерялась ли пауза. Такая проверка помогает избежать ошибок и сделать текст аккуратным и понятным.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2342959"/>
            <a:ext cx="3239400" cy="88130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Мини-набор linkers для школьного ответа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Эта таблица показывает, какой linker подходит к каждой речевой задаче, и помогает быстро выбрать нужное слово в коротком ответе.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Для трёх базовых задач достаточно небольшого набора слов: он делает ответ связным, точным и удобным для чтения.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Обобщение школьных правил употребления linkers
</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Типичные ошибки при использовании linkers
</a:t>
            </a:r>
            <a:endParaRPr lang="en-US" sz="2400" dirty="0"/>
          </a:p>
        </p:txBody>
      </p:sp>
      <p:sp>
        <p:nvSpPr>
          <p:cNvPr id="8"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9" name="Text 2"/>
          <p:cNvSpPr txBox="1"/>
          <p:nvPr/>
        </p:nvSpPr>
        <p:spPr>
          <a:xfrm>
            <a:off x="573299" y="1643728"/>
            <a:ext cx="6154194" cy="634200"/>
          </a:xfrm>
          <a:prstGeom prst="rect">
            <a:avLst/>
          </a:prstGeom>
          <a:noFill/>
          <a:ln/>
        </p:spPr>
        <p:txBody>
          <a:bodyPr wrap="square" lIns="0" tIns="0" rIns="0" bIns="0" rtlCol="0" anchor="ctr"/>
          <a:lstStyle/>
          <a:p>
            <a:pPr algn="l" indent="0" marL="0">
              <a:lnSpc>
                <a:spcPct val="115000"/>
              </a:lnSpc>
              <a:buNone/>
            </a:pPr>
            <a:r>
              <a:rPr lang="en-US" sz="1092" b="1" dirty="0">
                <a:solidFill>
                  <a:srgbClr val="FFFFFF"/>
                </a:solidFill>
                <a:latin typeface="Arial" pitchFamily="34" charset="0"/>
                <a:ea typeface="Arial" pitchFamily="34" charset="-122"/>
                <a:cs typeface="Arial" pitchFamily="34" charset="-120"/>
              </a:rPr>
              <a:t>Путают разные значения
</a:t>
            </a:r>
            <a:pPr algn="l" indent="0" marL="0">
              <a:lnSpc>
                <a:spcPct val="115000"/>
              </a:lnSpc>
              <a:buNone/>
            </a:pPr>
            <a:r>
              <a:rPr lang="en-US" sz="49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3" dirty="0">
                <a:solidFill>
                  <a:srgbClr val="FFFFFF"/>
                </a:solidFill>
                <a:latin typeface="Arial" pitchFamily="34" charset="0"/>
                <a:ea typeface="Arial" pitchFamily="34" charset="-122"/>
                <a:cs typeface="Arial" pitchFamily="34" charset="-120"/>
              </a:rPr>
              <a:t>Слова but и because выражают разные связи между мыслями. Первое показывает противопоставление, а второе — причину, поэтому их нельзя заменять друг другом без изменения смысла.
</a:t>
            </a:r>
            <a:endParaRPr lang="en-US" sz="1092" dirty="0"/>
          </a:p>
        </p:txBody>
      </p:sp>
      <p:sp>
        <p:nvSpPr>
          <p:cNvPr id="10" name="Text 3"/>
          <p:cNvSpPr txBox="1"/>
          <p:nvPr/>
        </p:nvSpPr>
        <p:spPr>
          <a:xfrm>
            <a:off x="573299" y="2363681"/>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Слишком много and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Если в каждом предложении повторять and, текст становится однообразным и менее выразительным. Лучше чередовать простое добавление с however, moreover или другими подходящими словами.
</a:t>
            </a:r>
            <a:endParaRPr lang="en-US" sz="1100" dirty="0"/>
          </a:p>
        </p:txBody>
      </p:sp>
      <p:sp>
        <p:nvSpPr>
          <p:cNvPr id="11" name="Text 4"/>
          <p:cNvSpPr txBox="1"/>
          <p:nvPr/>
        </p:nvSpPr>
        <p:spPr>
          <a:xfrm>
            <a:off x="573299" y="3083642"/>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Нет запятой перед however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Когда however стоит в начале нового предложения, после него обычно нужна запятая. Без неё переход к другой мысли выглядит менее чётким, а текст — менее аккуратным.
</a:t>
            </a:r>
            <a:endParaRPr lang="en-US" sz="1100" dirty="0"/>
          </a:p>
        </p:txBody>
      </p:sp>
      <p:sp>
        <p:nvSpPr>
          <p:cNvPr id="12" name="Text 5"/>
          <p:cNvSpPr txBox="1"/>
          <p:nvPr/>
        </p:nvSpPr>
        <p:spPr>
          <a:xfrm>
            <a:off x="573299" y="3803582"/>
            <a:ext cx="6154194" cy="6342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Слишком сложный выбор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Иногда ученик берёт редкое слово только потому, что оно звучит по-английски. Если мысль можно точно выразить простым linker, лучше выбрать именно его.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255400" y="1150787"/>
            <a:ext cx="3246000" cy="138842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49600" y="1150810"/>
            <a:ext cx="3238500" cy="138838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10"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Как связующие слова улучшают текст
</a:t>
            </a:r>
            <a:endParaRPr lang="en-US" sz="2400" dirty="0"/>
          </a:p>
        </p:txBody>
      </p:sp>
      <p:sp>
        <p:nvSpPr>
          <p:cNvPr id="11" name="Text 2"/>
          <p:cNvSpPr txBox="1"/>
          <p:nvPr/>
        </p:nvSpPr>
        <p:spPr>
          <a:xfrm>
            <a:off x="1438800" y="2812946"/>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Текст без связей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Ученик отвечает короткими фразами, и каждое предложение звучит отдельно. Смысл понятен, но текст напоминает список, а не связный ответ. Without linkers, the reader must guess how ideas relate to each other.
</a:t>
            </a:r>
            <a:endParaRPr lang="en-US" sz="1100" dirty="0"/>
          </a:p>
        </p:txBody>
      </p:sp>
      <p:sp>
        <p:nvSpPr>
          <p:cNvPr id="12" name="Text 3"/>
          <p:cNvSpPr txBox="1"/>
          <p:nvPr/>
        </p:nvSpPr>
        <p:spPr>
          <a:xfrm>
            <a:off x="4829300" y="2812934"/>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Текст с ясной структурой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добавления also, but и therefore ответ становится легче читать. Теперь видно, где мысль дополняется, где появляется контраст, а где автор подводит итог. Такой текст выглядит аккуратнее и убедительнее.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38113" y="2311994"/>
            <a:ext cx="3239400" cy="94323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Быстрая шпаргалка по трём группам linkers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7" name="Text 2"/>
          <p:cNvSpPr txBox="1"/>
          <p:nvPr/>
        </p:nvSpPr>
        <p:spPr>
          <a:xfrm>
            <a:off x="6942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Таблица помогает быстро увидеть три основные функции связующих слов и подобрать нужную группу по цели высказывания.
</a:t>
            </a:r>
            <a:endParaRPr lang="en-US" sz="1100" dirty="0"/>
          </a:p>
        </p:txBody>
      </p:sp>
      <p:sp>
        <p:nvSpPr>
          <p:cNvPr id="8" name="Text 3"/>
          <p:cNvSpPr txBox="1"/>
          <p:nvPr/>
        </p:nvSpPr>
        <p:spPr>
          <a:xfrm>
            <a:off x="6942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Если помнить три группы и их смысл, легче строить точные ответы, письма и мини-сочинения без лишних ошибок.
</a:t>
            </a:r>
            <a:endParaRPr lang="en-US" sz="1100" dirty="0"/>
          </a:p>
        </p:txBody>
      </p:sp>
      <p:sp>
        <p:nvSpPr>
          <p:cNvPr id="9" name="Text 4"/>
          <p:cNvSpPr txBox="1"/>
          <p:nvPr/>
        </p:nvSpPr>
        <p:spPr>
          <a:xfrm>
            <a:off x="4656575"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Сводка по теме linkers для 7 класса
</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Главный вывод: linkers делают английскую речь связной и точной
</a:t>
            </a:r>
            <a:endParaRPr lang="en-US" sz="3000" dirty="0"/>
          </a:p>
        </p:txBody>
      </p:sp>
      <p:sp>
        <p:nvSpPr>
          <p:cNvPr id="4" name="Text 1"/>
          <p:cNvSpPr txBox="1"/>
          <p:nvPr/>
        </p:nvSpPr>
        <p:spPr>
          <a:xfrm>
            <a:off x="1198950" y="2552900"/>
            <a:ext cx="6746100" cy="1919700"/>
          </a:xfrm>
          <a:prstGeom prst="rect">
            <a:avLst/>
          </a:prstGeom>
          <a:noFill/>
          <a:ln/>
        </p:spPr>
        <p:txBody>
          <a:bodyPr wrap="square" lIns="0" tIns="0" rIns="0" bIns="0" rtlCol="0" anchor="ctr"/>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Связующие слова помогают соединять идеи, показывать контраст и завершать рассуждение. Если выбирать их по смыслу и стилю, ответ звучит яснее, грамотнее и увереннее.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2026-05-30T21:06:00Z</dcterms:created>
  <dcterms:modified xsi:type="dcterms:W3CDTF">2026-05-30T21:06:00Z</dcterms:modified>
</cp:coreProperties>
</file>