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4793" y="691675"/>
            <a:ext cx="2774764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Случайные величины: как математика описывает случайность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Случайность становится понятной, когда ее переводят на язык чисел.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соединяет вероятность и статистику с обычными школьными задачами: тестами, опозданиями, ожиданием автобуса и ростом учеников. Здесь важно уметь читать таблицы, графики и находить среднее значение.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случайные величины встречаются в алгебре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0848" y="1226200"/>
            <a:ext cx="3096353" cy="302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случайной величины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37608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Числовой результат опыта
</a:t>
            </a:r>
            <a:pPr algn="l" indent="0" marL="0">
              <a:lnSpc>
                <a:spcPct val="100000"/>
              </a:lnSpc>
              <a:buNone/>
            </a:pPr>
            <a:r>
              <a:rPr lang="en-US" sz="7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Случайная величина — это числовой результат опыта, исход которого заранее нельзя предсказать точно. После опыта она принимает одно из возможных значений.
</a:t>
            </a:r>
            <a:endParaRPr lang="en-US" sz="1417" dirty="0"/>
          </a:p>
        </p:txBody>
      </p:sp>
      <p:sp>
        <p:nvSpPr>
          <p:cNvPr id="13" name="Text 3"/>
          <p:cNvSpPr txBox="1"/>
          <p:nvPr/>
        </p:nvSpPr>
        <p:spPr>
          <a:xfrm>
            <a:off x="337608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сравнивать и считать
</a:t>
            </a:r>
            <a:pPr algn="l" indent="0" marL="0">
              <a:lnSpc>
                <a:spcPct val="100000"/>
              </a:lnSpc>
              <a:buNone/>
            </a:pPr>
            <a:r>
              <a:rPr lang="en-US" sz="7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Такую величину удобно изучать математически: ее значения можно сравнивать, складывать, находить среднее и использовать в задачах на вероятность и статистику.
</a:t>
            </a:r>
            <a:endParaRPr lang="en-US" sz="1318" dirty="0"/>
          </a:p>
        </p:txBody>
      </p:sp>
      <p:sp>
        <p:nvSpPr>
          <p:cNvPr id="14" name="Text 4"/>
          <p:cNvSpPr txBox="1"/>
          <p:nvPr/>
        </p:nvSpPr>
        <p:spPr>
          <a:xfrm>
            <a:off x="2859720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школы
</a:t>
            </a:r>
            <a:pPr algn="l" indent="0" marL="0">
              <a:lnSpc>
                <a:spcPct val="100000"/>
              </a:lnSpc>
              <a:buNone/>
            </a:pPr>
            <a:r>
              <a:rPr lang="en-US" sz="8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случайным величинам относятся число орлов при бросках монеты, сумма очков двух кубиков, время ожидания транспорта и количество пятерок за контрольную.
</a:t>
            </a:r>
            <a:endParaRPr lang="en-US" sz="1494" dirty="0"/>
          </a:p>
        </p:txBody>
      </p:sp>
      <p:sp>
        <p:nvSpPr>
          <p:cNvPr id="15" name="Text 5"/>
          <p:cNvSpPr txBox="1"/>
          <p:nvPr/>
        </p:nvSpPr>
        <p:spPr>
          <a:xfrm>
            <a:off x="2859720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про удачу
</a:t>
            </a:r>
            <a:pPr algn="l" indent="0" marL="0">
              <a:lnSpc>
                <a:spcPct val="100000"/>
              </a:lnSpc>
              <a:buNone/>
            </a:pPr>
            <a:r>
              <a:rPr lang="en-US" sz="8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Случайная величина не описывает саму удачу, а переводит случайный опыт в число. Поэтому с ней можно строить таблицы, графики и делать выводы.
</a:t>
            </a:r>
            <a:endParaRPr lang="en-US" sz="149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Случайные величины в повседневных ситуациях
</a:t>
            </a:r>
            <a:endParaRPr lang="en-US" sz="2903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783700" y="13424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погода
</a:t>
            </a:r>
            <a:pPr algn="l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голов в матче и дневная температура — разные по смыслу величины, но обе могут иметь неизвестное заранее значение и быть описаны числами.
</a:t>
            </a:r>
            <a:endParaRPr lang="en-US" sz="1324" dirty="0"/>
          </a:p>
        </p:txBody>
      </p:sp>
      <p:sp>
        <p:nvSpPr>
          <p:cNvPr id="13" name="Text 3"/>
          <p:cNvSpPr txBox="1"/>
          <p:nvPr/>
        </p:nvSpPr>
        <p:spPr>
          <a:xfrm>
            <a:off x="783700" y="28848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7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сообщений за вечер, опоздавших на урок или ошибок в работе легко посчитать. Такие данные помогают видеть не один случай, а общую картину.
</a:t>
            </a:r>
            <a:endParaRPr lang="en-US" sz="1306" dirty="0"/>
          </a:p>
        </p:txBody>
      </p:sp>
      <p:sp>
        <p:nvSpPr>
          <p:cNvPr id="14" name="Text 4"/>
          <p:cNvSpPr txBox="1"/>
          <p:nvPr/>
        </p:nvSpPr>
        <p:spPr>
          <a:xfrm>
            <a:off x="3313000" y="13424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как 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6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выполнения домашнего задания или ожидания автобуса не обязано быть целым числом. Оно может меняться в пределах, поэтому часто относится к непрерывным величинам.
</a:t>
            </a:r>
            <a:endParaRPr lang="en-US" sz="1204" dirty="0"/>
          </a:p>
        </p:txBody>
      </p:sp>
      <p:sp>
        <p:nvSpPr>
          <p:cNvPr id="15" name="Text 5"/>
          <p:cNvSpPr txBox="1"/>
          <p:nvPr/>
        </p:nvSpPr>
        <p:spPr>
          <a:xfrm>
            <a:off x="3313000" y="28848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pPr algn="l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случайную ситуацию записывают числами, ее можно сравнивать, группировать и изучать так же, как другие математические объекты на уроках алгебры.
</a:t>
            </a:r>
            <a:endParaRPr lang="en-US" sz="132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2025419"/>
            <a:ext cx="5266500" cy="126241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Дискретные и непрерывные случайные величины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 — в наборе возможных значений: их можно перечислить по отдельности или указать только промежуток.
</a:t>
            </a:r>
            <a:pPr algn="l" indent="0" marL="0">
              <a:lnSpc>
                <a:spcPct val="100000"/>
              </a:lnSpc>
              <a:buNone/>
            </a:pPr>
            <a:r>
              <a:rPr lang="en-US" sz="1396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6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дискретной величины значения конечны или счетны, у непрерывной — заполняют промежуток. Это определяет способ записи и анализа.
</a:t>
            </a:r>
            <a:endParaRPr lang="en-US" sz="1396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алгебры и вероятности, 9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Вероятности исходов при броске игрального кубика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исходы равновозможны, поэтому каждому значению соответствует одна и та же вероятность.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равномерное: вероятности одинаковы и в сумме дают 1.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Теоретическая модель: честный игральный кубик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2846405"/>
            <a:ext cx="8034000" cy="15691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распределения случайной величины
</a:t>
            </a:r>
            <a:endParaRPr lang="en-US" sz="2906" dirty="0"/>
          </a:p>
        </p:txBody>
      </p:sp>
      <p:sp>
        <p:nvSpPr>
          <p:cNvPr id="10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63437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возможные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распределения перечисляет, какие значения может принимать случайная величина, и показывает, какие из них вообще возможны в данном опыте.
</a:t>
            </a:r>
            <a:endParaRPr lang="en-US" sz="1215" dirty="0"/>
          </a:p>
        </p:txBody>
      </p:sp>
      <p:sp>
        <p:nvSpPr>
          <p:cNvPr id="12" name="Text 3"/>
          <p:cNvSpPr txBox="1"/>
          <p:nvPr/>
        </p:nvSpPr>
        <p:spPr>
          <a:xfrm>
            <a:off x="2612665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 для каждого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6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каждого значения указывают вероятность его появления. Это позволяет сразу видеть, какие результаты встречаются чаще, а какие — реже.
</a:t>
            </a:r>
            <a:endParaRPr lang="en-US" sz="1288" dirty="0"/>
          </a:p>
        </p:txBody>
      </p:sp>
      <p:sp>
        <p:nvSpPr>
          <p:cNvPr id="13" name="Text 4"/>
          <p:cNvSpPr txBox="1"/>
          <p:nvPr/>
        </p:nvSpPr>
        <p:spPr>
          <a:xfrm>
            <a:off x="4661892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таблица
</a:t>
            </a:r>
            <a:pPr algn="l" indent="0" marL="0">
              <a:lnSpc>
                <a:spcPct val="100000"/>
              </a:lnSpc>
              <a:buNone/>
            </a:pPr>
            <a:r>
              <a:rPr lang="en-US" sz="7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дискретных величин закон распределения обычно записывают в таблице. Такой вид помогает быстро сравнивать значения и проверять вычисления.
</a:t>
            </a:r>
            <a:endParaRPr lang="en-US" sz="1331" dirty="0"/>
          </a:p>
        </p:txBody>
      </p:sp>
      <p:sp>
        <p:nvSpPr>
          <p:cNvPr id="14" name="Text 5"/>
          <p:cNvSpPr txBox="1"/>
          <p:nvPr/>
        </p:nvSpPr>
        <p:spPr>
          <a:xfrm>
            <a:off x="6711120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Обязательная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7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всех вероятностей должна быть равна 1. Если это не так, таблица составлена неверно и в ней есть ошибка.
</a:t>
            </a:r>
            <a:endParaRPr lang="en-US" sz="143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строят таблицу распределения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для дискретной случайной величины в школьных задачах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816308"/>
            <a:ext cx="5266500" cy="168063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распределения для двух бросков монеты
</a:t>
            </a:r>
            <a:endParaRPr lang="en-US" sz="2628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броска дают четыре равновозможных исхода, поэтому вероятности удобно считать через число подходящих способов.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вероятен один орел. Крайние случаи — ноль или два орла — встречаются реже.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теории вероятностей для 9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30628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52978"/>
            <a:ext cx="337500" cy="270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читают графики распределения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5799144" y="1721608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заметить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форме графика легко понять, где сосредоточены большие вероятности и какие значения встречаются чаще всего.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39556" y="1720978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дискретных величин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значению соответствует отдельный столбец. По его высоте видно, насколько часто или вероятно это значение появляется в опыте.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непрерывных величин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используют линию или плавную кривую, потому что значения рассматривают на промежутке, а не по отдельности.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с 30 бросками кубика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небольшой серии бросков частоты могут заметно колебаться, хотя все исходы остаются равновозможными.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близки к равномерному распределению, но малое число испытаний не дает идеального совпадения с теорией.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эксперимент: 30 бросков игрального кубика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3,5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средний результат бросков честного кубика.
</a:t>
            </a:r>
            <a:endParaRPr lang="en-US" sz="70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значение показывает, к какому среднему числу стремится серия повторных бросков, хотя отдельный бросок дает только целое число.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Теоретический расчет для честного игрального кубика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Разброс значений и почему он важен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59383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среднее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случайные величины могут иметь одно и то же математическое ожидание, но вести себя по-разному. Поэтому одного среднего значения недостаточно для полного описания ситуации.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2815034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Малый разброс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разброс небольшой, значения обычно находятся близко друг к другу и к среднему. Так бывает, например, при повторных измерениях одной и той же величины без сильных помех.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4970685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разброс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большом разбросе результаты сильно отличаются друг от друга: встречаются как маленькие, так и большие значения. Это значит, что предсказать конкретный исход труднее.
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7126336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разброс помогает сравнивать оценки, время выполнения работы и результаты измерений. Он показывает не только средний уровень, но и устойчивость результатов.
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591" y="1258598"/>
            <a:ext cx="2373909" cy="21782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случайные величины помогают на практике
</a:t>
            </a:r>
            <a:endParaRPr lang="en-US" sz="2453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транспорт
</a:t>
            </a:r>
            <a:pPr algn="ctr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погоды опирается на вероятности, а не на точное предсказание каждого часа. В повседневной жизни похожим образом описывают время ожидания транспорта: важен не один случай, а распределение возможных значений.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производство
</a:t>
            </a:r>
            <a:pPr algn="ctr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спорте случайные величины помогают анализировать количество голов, бросков или ошибок. На производстве они нужны для контроля качества, когда измеряют размеры деталей и сравнивают их с допустимыми пределами.
</a:t>
            </a:r>
            <a:endParaRPr lang="en-US" sz="1172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данные
</a:t>
            </a:r>
            <a:pPr algn="ctr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случайными величинами могут быть число верных ответов, средняя оценка или время выполнения задания. Такие числа удобно записывать, сравнивать и представлять в виде таблиц и графиков.
</a:t>
            </a:r>
            <a:endParaRPr lang="en-US" sz="117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07197"/>
            <a:ext cx="5266500" cy="20988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ожидания автобуса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распределения по интервалам показывает, как часто встречается каждое время ожидания.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ожидание встречается чаще всего, а очень долгое — реже. Сумма вероятностей равна 1.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повседневной ситуации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опыта к модели распределения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случайная ситуация превращается в математическую модель.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темы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37581" y="1342457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понятия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Случайное событие описывает факт, а случайная величина — число. Если не различать эти понятия, становится трудно правильно записывать условие задачи и объяснять ответ.
</a:t>
            </a:r>
            <a:endParaRPr lang="en-US" sz="1716" dirty="0"/>
          </a:p>
        </p:txBody>
      </p:sp>
      <p:sp>
        <p:nvSpPr>
          <p:cNvPr id="12" name="Text 3"/>
          <p:cNvSpPr txBox="1"/>
          <p:nvPr/>
        </p:nvSpPr>
        <p:spPr>
          <a:xfrm>
            <a:off x="337581" y="2812728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делят на типы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величины из жизни дискретные. Время, температура и рост меняются непрерывно, поэтому их нельзя просто перечислить по отдельным значениям, как числа на кубике.
</a:t>
            </a:r>
            <a:endParaRPr lang="en-US" sz="1716" dirty="0"/>
          </a:p>
        </p:txBody>
      </p:sp>
      <p:sp>
        <p:nvSpPr>
          <p:cNvPr id="13" name="Text 4"/>
          <p:cNvSpPr txBox="1"/>
          <p:nvPr/>
        </p:nvSpPr>
        <p:spPr>
          <a:xfrm>
            <a:off x="4243594" y="1342457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 сумму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составлении таблицы распределения нужно проверять, что сумма всех вероятностей равна 1. Если это не так, в расчетах есть ошибка или не учтены все исходы.
</a:t>
            </a:r>
            <a:endParaRPr lang="en-US" sz="1716" dirty="0"/>
          </a:p>
        </p:txBody>
      </p:sp>
      <p:sp>
        <p:nvSpPr>
          <p:cNvPr id="14" name="Text 5"/>
          <p:cNvSpPr txBox="1"/>
          <p:nvPr/>
        </p:nvSpPr>
        <p:spPr>
          <a:xfrm>
            <a:off x="4243594" y="2812728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частоту и вероятность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Относительная частота — это результат опыта, а вероятность — теоретическая характеристика. В короткой серии испытаний они могут отличаться, но при большом числе повторений сближаются.
</a:t>
            </a:r>
            <a:endParaRPr lang="en-US" sz="171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и вероятность при большом числе испытаний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50 испытаниях эксперимент еще не совпадает с идеалом, но уже показывает общую закономерность.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Частоты отдельных исходов постепенно приближаются к вероятности, поэтому большой эксперимент лучше отражает теорию.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опыт: 50 бросков игрального кубика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75" y="1772750"/>
            <a:ext cx="337500" cy="27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9275" y="1772750"/>
            <a:ext cx="337500" cy="27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70875" y="1772750"/>
            <a:ext cx="337500" cy="27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50580" y="1736750"/>
            <a:ext cx="256500" cy="342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288468" y="1739000"/>
            <a:ext cx="337500" cy="337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определения и формулы темы
</a:t>
            </a:r>
            <a:endParaRPr lang="en-US" sz="3159" dirty="0"/>
          </a:p>
        </p:txBody>
      </p:sp>
      <p:sp>
        <p:nvSpPr>
          <p:cNvPr id="15" name="Text 2"/>
          <p:cNvSpPr txBox="1"/>
          <p:nvPr/>
        </p:nvSpPr>
        <p:spPr>
          <a:xfrm>
            <a:off x="404025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Случайная величина
</a:t>
            </a:r>
            <a:pPr algn="l" indent="0" marL="0">
              <a:lnSpc>
                <a:spcPct val="100000"/>
              </a:lnSpc>
              <a:buNone/>
            </a:pPr>
            <a:r>
              <a:rPr lang="en-US" sz="534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числовой результат случайного опыта. Значение заранее неизвестно, но после опыта его можно записать, сравнить с другими значениями и использовать в расчетах.
</a:t>
            </a:r>
            <a:endParaRPr lang="en-US" sz="1068" dirty="0"/>
          </a:p>
        </p:txBody>
      </p:sp>
      <p:sp>
        <p:nvSpPr>
          <p:cNvPr id="16" name="Text 3"/>
          <p:cNvSpPr txBox="1"/>
          <p:nvPr/>
        </p:nvSpPr>
        <p:spPr>
          <a:xfrm>
            <a:off x="3725625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Непрерывная величина
</a:t>
            </a:r>
            <a:pPr algn="l" indent="0" marL="0">
              <a:lnSpc>
                <a:spcPct val="100000"/>
              </a:lnSpc>
              <a:buNone/>
            </a:pPr>
            <a:r>
              <a:rPr lang="en-US" sz="52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может принимать любые значения на промежутке. К ней относятся время, температура и рост, поэтому результат обычно задают интервалом, а не отдельным числом.
</a:t>
            </a:r>
            <a:endParaRPr lang="en-US" sz="1045" dirty="0"/>
          </a:p>
        </p:txBody>
      </p:sp>
      <p:sp>
        <p:nvSpPr>
          <p:cNvPr id="17" name="Text 4"/>
          <p:cNvSpPr txBox="1"/>
          <p:nvPr/>
        </p:nvSpPr>
        <p:spPr>
          <a:xfrm>
            <a:off x="7047225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Разброс
</a:t>
            </a:r>
            <a:pPr algn="l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показывает, насколько сильно значения отличаются друг от друга и от среднего. При малом разбросе результаты более устойчивы, при большом — заметно меняются.
</a:t>
            </a:r>
            <a:endParaRPr lang="en-US" sz="1158" dirty="0"/>
          </a:p>
        </p:txBody>
      </p:sp>
      <p:sp>
        <p:nvSpPr>
          <p:cNvPr id="18" name="Text 5"/>
          <p:cNvSpPr txBox="1"/>
          <p:nvPr/>
        </p:nvSpPr>
        <p:spPr>
          <a:xfrm>
            <a:off x="5386430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Математическое ожидание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средний результат большого числа повторений. Для дискретной величины его находят как сумму произведений значений на их вероятности.
</a:t>
            </a:r>
            <a:endParaRPr lang="en-US" sz="1140" dirty="0"/>
          </a:p>
        </p:txBody>
      </p:sp>
      <p:sp>
        <p:nvSpPr>
          <p:cNvPr id="19" name="Text 6"/>
          <p:cNvSpPr txBox="1"/>
          <p:nvPr/>
        </p:nvSpPr>
        <p:spPr>
          <a:xfrm>
            <a:off x="2064818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Дискретная величина
</a:t>
            </a:r>
            <a:pPr algn="l" indent="0" marL="0">
              <a:lnSpc>
                <a:spcPct val="100000"/>
              </a:lnSpc>
              <a:buNone/>
            </a:pPr>
            <a:r>
              <a:rPr lang="en-US" sz="53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принимает отдельные, перечислимые значения: 0, 1, 2 и так далее. Такой тип удобно описывать таблицей, где каждому значению соответствует своя вероятность.
</a:t>
            </a:r>
            <a:endParaRPr lang="en-US" sz="107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Случайные величины делают случайность понятной
</a:t>
            </a:r>
            <a:pPr algn="l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Случайные величины превращают случайные ситуации в числа, с которыми удобно работать. Они помогают строить таблицы, графики, находить средние значения и понимать, как устроена случайность вокруг нас.
</a:t>
            </a:r>
            <a:endParaRPr lang="en-US" sz="352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2026-05-29T13:20:07Z</dcterms:created>
  <dcterms:modified xsi:type="dcterms:W3CDTF">2026-05-29T13:20:07Z</dcterms:modified>
</cp:coreProperties>
</file>