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jpe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image" Target="../media/image-5-7.png"/><Relationship Id="rId8" Type="http://schemas.openxmlformats.org/officeDocument/2006/relationships/image" Target="../media/image-5-8.png"/><Relationship Id="rId9" Type="http://schemas.openxmlformats.org/officeDocument/2006/relationships/image" Target="../media/image-5-9.png"/><Relationship Id="rId10" Type="http://schemas.openxmlformats.org/officeDocument/2006/relationships/image" Target="../media/image-5-10.png"/><Relationship Id="rId11" Type="http://schemas.openxmlformats.org/officeDocument/2006/relationships/image" Target="../media/image-5-11.png"/><Relationship Id="rId12" Type="http://schemas.openxmlformats.org/officeDocument/2006/relationships/image" Target="../media/image-5-12.pn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jpe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pn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png"/><Relationship Id="rId10" Type="http://schemas.openxmlformats.org/officeDocument/2006/relationships/image" Target="../media/image-10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jpe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image" Target="../media/image-17-7.png"/><Relationship Id="rId8" Type="http://schemas.openxmlformats.org/officeDocument/2006/relationships/image" Target="../media/image-17-8.png"/><Relationship Id="rId9" Type="http://schemas.openxmlformats.org/officeDocument/2006/relationships/image" Target="../media/image-17-9.png"/><Relationship Id="rId10" Type="http://schemas.openxmlformats.org/officeDocument/2006/relationships/image" Target="../media/image-17-10.png"/><Relationship Id="rId11" Type="http://schemas.openxmlformats.org/officeDocument/2006/relationships/slideLayout" Target="../slideLayouts/slideLayout1.xml"/><Relationship Id="rId12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jpe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20325" y="2610184"/>
            <a:ext cx="8100000" cy="2088281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826025"/>
            <a:ext cx="7943700" cy="702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6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Второстепенные члены предложения: обстоятельства
</a:t>
            </a:r>
            <a:endParaRPr lang="en-US" sz="2612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483613"/>
            <a:ext cx="3246300" cy="192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4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746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1678125"/>
            <a:ext cx="4398600" cy="78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86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Узнаем, как обстоятельства делают речь точной, живой и понятной.
</a:t>
            </a:r>
            <a:endParaRPr lang="en-US" sz="986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370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обстоятельства делают речь понятной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34900"/>
            <a:ext cx="3150900" cy="1520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обстоятельств предложение звучит сухо и коротко. А с ними сразу понятно, где, когда, как и зачем происходит действие. Эти слова помогают строить красивую и точную речь.
</a:t>
            </a:r>
            <a:endParaRPr lang="en-US" sz="1057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такое обстоятельство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— это второстепенный член предложения. Оно поясняет действие или признак и помогает лучше представить, что происходит в тексте.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 отвечает на вопросы где? когда? как? почему? зачем? откуда? куда? Благодаря этим вопросам его легко заметить.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982141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может быть несколько обстоятельств. Каждое из них добавляет свою подсказку, и вместе они делают мысль более точной.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622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найти вопросы обстоятельства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049500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Куда смотреть в предложении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найдите сказуемое — слово, которое называет действие. Затем задайте к нему вопрос. Обычно обстоятельство связано именно с действием.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42175"/>
            <a:ext cx="32010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вопросы помогают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отвечает на вопросы где? куда? откуда? когда? как? зачем? почему? сколько? до какой степени? Эти вопросы помогают быстро найти нужное слово.
</a:t>
            </a:r>
            <a:endParaRPr lang="en-US" sz="9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6877" y="1353524"/>
            <a:ext cx="206550" cy="2754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9552" y="2028432"/>
            <a:ext cx="261000" cy="2610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49615" y="2688930"/>
            <a:ext cx="240975" cy="2754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639652" y="3363817"/>
            <a:ext cx="261000" cy="2610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39652" y="4031517"/>
            <a:ext cx="261000" cy="261000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уточняют обстоятельства
</a:t>
            </a:r>
            <a:endParaRPr lang="en-US" sz="2200" dirty="0"/>
          </a:p>
        </p:txBody>
      </p:sp>
      <p:sp>
        <p:nvSpPr>
          <p:cNvPr id="15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622" dirty="0"/>
          </a:p>
        </p:txBody>
      </p:sp>
      <p:sp>
        <p:nvSpPr>
          <p:cNvPr id="16" name="Text 2"/>
          <p:cNvSpPr txBox="1"/>
          <p:nvPr/>
        </p:nvSpPr>
        <p:spPr>
          <a:xfrm>
            <a:off x="1110900" y="1285175"/>
            <a:ext cx="31011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Место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обстоятельства показывают, где происходит действие или в каком направлении оно движется. Примеры: в школе, дома, из леса, к реке.
</a:t>
            </a:r>
            <a:endParaRPr lang="en-US" sz="738" dirty="0"/>
          </a:p>
        </p:txBody>
      </p:sp>
      <p:sp>
        <p:nvSpPr>
          <p:cNvPr id="17" name="Text 3"/>
          <p:cNvSpPr txBox="1"/>
          <p:nvPr/>
        </p:nvSpPr>
        <p:spPr>
          <a:xfrm>
            <a:off x="1110900" y="19528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Время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Они сообщают, когда случилось действие и как долго оно продолжалось. Подходящие слова: утром, вчера, зимой, после обеда, весь день.
</a:t>
            </a:r>
            <a:endParaRPr lang="en-US" sz="738" dirty="0"/>
          </a:p>
        </p:txBody>
      </p:sp>
      <p:sp>
        <p:nvSpPr>
          <p:cNvPr id="18" name="Text 4"/>
          <p:cNvSpPr txBox="1"/>
          <p:nvPr/>
        </p:nvSpPr>
        <p:spPr>
          <a:xfrm>
            <a:off x="1110900" y="2620577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обстоятельства отвечают на вопрос как? Они показывают, каким способом совершается действие: быстро, аккуратно, громко, бегом.
</a:t>
            </a:r>
            <a:endParaRPr lang="en-US" sz="738" dirty="0"/>
          </a:p>
        </p:txBody>
      </p:sp>
      <p:sp>
        <p:nvSpPr>
          <p:cNvPr id="19" name="Text 5"/>
          <p:cNvSpPr txBox="1"/>
          <p:nvPr/>
        </p:nvSpPr>
        <p:spPr>
          <a:xfrm>
            <a:off x="1110900" y="3288279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Причина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объясняют, почему что-то произошло. Они помогают увидеть связь между событием и его причиной: из-за дождя, от радости.
</a:t>
            </a:r>
            <a:endParaRPr lang="en-US" sz="738" dirty="0"/>
          </a:p>
        </p:txBody>
      </p:sp>
      <p:sp>
        <p:nvSpPr>
          <p:cNvPr id="20" name="Text 6"/>
          <p:cNvSpPr txBox="1"/>
          <p:nvPr/>
        </p:nvSpPr>
        <p:spPr>
          <a:xfrm>
            <a:off x="1110900" y="3955981"/>
            <a:ext cx="3100800" cy="58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Цель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обстоятельства отвечают на вопросы зачем? и для чего? Они показывают, ради чего совершается действие: для игры, ради победы.
</a:t>
            </a:r>
            <a:endParaRPr lang="en-US" sz="738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распознать обстоятельство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помогает шаг за шагом найти слово, которое поясняет действие.
</a:t>
            </a:r>
            <a:endParaRPr lang="en-US" sz="10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54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может быть выражено обстоятельство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50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обстоятельство выражается наречием. Это короткое слово отвечает на вопрос и легко поясняет действие: быстро, далеко, вчера, тихо.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258890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Оно может быть существительным с предлогом. Такие слова тоже называют место, время или причину: в лесу, после уроков, из-за ветра.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4613663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Иногда обстоятельство выражено словом с предлогом, которое помогает точнее описать направление или время: домой, к школе, до вечера.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6638416" y="1339700"/>
            <a:ext cx="19413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старших классах встречаются деепричастия и деепричастные обороты. В 3 классе главное — научиться замечать наречия и слова с предлогами.
</a:t>
            </a:r>
            <a:endParaRPr lang="en-US" sz="957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места
</a:t>
            </a:r>
            <a:endParaRPr lang="en-US" sz="2200" dirty="0"/>
          </a:p>
        </p:txBody>
      </p:sp>
      <p:sp>
        <p:nvSpPr>
          <p:cNvPr id="8" name="Text 1"/>
          <p:cNvSpPr txBox="1"/>
          <p:nvPr/>
        </p:nvSpPr>
        <p:spPr>
          <a:xfrm>
            <a:off x="763850" y="280129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слова помогают сразу увидеть картину: ученик идёт к школе, птица летит над деревьями, машина едет из города. Без них рассказ был бы менее понятным и менее живым.
</a:t>
            </a:r>
            <a:endParaRPr lang="en-US" sz="1000" dirty="0"/>
          </a:p>
        </p:txBody>
      </p:sp>
      <p:sp>
        <p:nvSpPr>
          <p:cNvPr id="9" name="Text 2"/>
          <p:cNvSpPr txBox="1"/>
          <p:nvPr/>
        </p:nvSpPr>
        <p:spPr>
          <a:xfrm>
            <a:off x="763850" y="17367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места отвечают на вопросы где? куда? откуда? Они показывают, где происходит действие или в каком направлении оно движется. Примеры: на улице, в классе, домой, из леса.
</a:t>
            </a:r>
            <a:endParaRPr lang="en-US" sz="1000" dirty="0"/>
          </a:p>
        </p:txBody>
      </p:sp>
      <p:sp>
        <p:nvSpPr>
          <p:cNvPr id="10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622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действует обстоятельство времени
</a:t>
            </a:r>
            <a:endParaRPr lang="en-US" sz="2200" dirty="0"/>
          </a:p>
        </p:txBody>
      </p:sp>
      <p:sp>
        <p:nvSpPr>
          <p:cNvPr id="9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622" dirty="0"/>
          </a:p>
        </p:txBody>
      </p:sp>
      <p:sp>
        <p:nvSpPr>
          <p:cNvPr id="10" name="Text 2"/>
          <p:cNvSpPr txBox="1"/>
          <p:nvPr/>
        </p:nvSpPr>
        <p:spPr>
          <a:xfrm>
            <a:off x="564100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Слово утром показывает, когда произошло действие. Оно помогает определить точный момент события, как будто ставит на него маленькие часы.
</a:t>
            </a:r>
            <a:endParaRPr lang="en-US" sz="900" dirty="0"/>
          </a:p>
        </p:txBody>
      </p:sp>
      <p:sp>
        <p:nvSpPr>
          <p:cNvPr id="11" name="Text 3"/>
          <p:cNvSpPr txBox="1"/>
          <p:nvPr/>
        </p:nvSpPr>
        <p:spPr>
          <a:xfrm>
            <a:off x="2775619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Продолжительность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весь день или после обеда показывают, как долго длилось действие. Теперь мы узнаём не только момент, но и его длительность.
</a:t>
            </a:r>
            <a:endParaRPr lang="en-US" sz="900" dirty="0"/>
          </a:p>
        </p:txBody>
      </p:sp>
      <p:sp>
        <p:nvSpPr>
          <p:cNvPr id="12" name="Text 4"/>
          <p:cNvSpPr txBox="1"/>
          <p:nvPr/>
        </p:nvSpPr>
        <p:spPr>
          <a:xfrm>
            <a:off x="4987147" y="1803975"/>
            <a:ext cx="2103600" cy="122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Порядок событий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Слова вчера, зимой, потом помогают понять, в какой последовательности происходили события. Так рассказ становится ясным и не путает читателя.
</a:t>
            </a:r>
            <a:endParaRPr lang="en-US" sz="9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34867" y="1348019"/>
            <a:ext cx="244200" cy="2442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970974" y="1361586"/>
            <a:ext cx="244200" cy="217067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634870" y="3129674"/>
            <a:ext cx="244200" cy="19536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2970974" y="3129671"/>
            <a:ext cx="244200" cy="19536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обстоятельства образа действия помогают представить действие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564103" y="179507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Весело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показывает, с каким настроением происходит действие. Сразу хочется улыбнуться, потому что мы видим радостную картинку и слышим весёлый тон.
</a:t>
            </a:r>
            <a:endParaRPr lang="en-US" sz="800" dirty="0"/>
          </a:p>
        </p:txBody>
      </p:sp>
      <p:sp>
        <p:nvSpPr>
          <p:cNvPr id="15" name="Text 3"/>
          <p:cNvSpPr txBox="1"/>
          <p:nvPr/>
        </p:nvSpPr>
        <p:spPr>
          <a:xfrm>
            <a:off x="2900196" y="1795113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Аккуратно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обстоятельство помогает представить бережное и осторожное действие. Оно подсказывает, что человек старается не испачкать, не сломать и не спешить зря.
</a:t>
            </a:r>
            <a:endParaRPr lang="en-US" sz="800" dirty="0"/>
          </a:p>
        </p:txBody>
      </p:sp>
      <p:sp>
        <p:nvSpPr>
          <p:cNvPr id="16" name="Text 4"/>
          <p:cNvSpPr txBox="1"/>
          <p:nvPr/>
        </p:nvSpPr>
        <p:spPr>
          <a:xfrm>
            <a:off x="564100" y="3552348"/>
            <a:ext cx="1879500" cy="1107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Громко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слово отвечает на вопрос как? и показывает силу звучания. Благодаря ему мы легко представляем, что кто-то говорит, поёт или стучит очень слышно.
</a:t>
            </a:r>
            <a:endParaRPr lang="en-US" sz="800" dirty="0"/>
          </a:p>
        </p:txBody>
      </p:sp>
      <p:sp>
        <p:nvSpPr>
          <p:cNvPr id="17" name="Text 5"/>
          <p:cNvSpPr txBox="1"/>
          <p:nvPr/>
        </p:nvSpPr>
        <p:spPr>
          <a:xfrm>
            <a:off x="2900196" y="3552335"/>
            <a:ext cx="1879500" cy="1107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8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Бегом
</a:t>
            </a:r>
            <a:pPr algn="l" indent="0" marL="0">
              <a:lnSpc>
                <a:spcPct val="115000"/>
              </a:lnSpc>
              <a:buNone/>
            </a:pPr>
            <a:r>
              <a:rPr lang="en-US" sz="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Такое обстоятельство показывает способ движения. Мы сразу понимаем, что действие происходит быстро, почти на ходу, будто герой торопится к важному делу.
</a:t>
            </a:r>
            <a:endParaRPr lang="en-US" sz="8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658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564100" y="160307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 объясняют, почему произошло действие. Они отвечают на вопросы почему? отчего? по какой причине? и помогают увидеть связь события с его причиной.
</a:t>
            </a:r>
            <a:endParaRPr lang="en-US" sz="1057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2488425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Такие обстоятельства часто выражаются словами и сочетаниями: из-за дождя, от радости, по болезни, вследствие ветра. Они делают высказывание понятнее и точнее.
</a:t>
            </a:r>
            <a:endParaRPr lang="en-US" sz="1057" dirty="0"/>
          </a:p>
        </p:txBody>
      </p:sp>
      <p:sp>
        <p:nvSpPr>
          <p:cNvPr id="8" name="Text 3"/>
          <p:cNvSpPr txBox="1"/>
          <p:nvPr/>
        </p:nvSpPr>
        <p:spPr>
          <a:xfrm>
            <a:off x="564100" y="3378388"/>
            <a:ext cx="4060800" cy="79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убрать обстоятельство причины, предложение станет беднее по смыслу. Причина помогает не просто назвать действие, а понять, что его вызвало.
</a:t>
            </a:r>
            <a:endParaRPr lang="en-US" sz="1057" dirty="0"/>
          </a:p>
        </p:txBody>
      </p:sp>
      <p:sp>
        <p:nvSpPr>
          <p:cNvPr id="9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622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622" dirty="0"/>
          </a:p>
        </p:txBody>
      </p:sp>
      <p:sp>
        <p:nvSpPr>
          <p:cNvPr id="5" name="Text 1"/>
          <p:cNvSpPr txBox="1"/>
          <p:nvPr/>
        </p:nvSpPr>
        <p:spPr>
          <a:xfrm>
            <a:off x="564099" y="1815000"/>
            <a:ext cx="2775900" cy="1513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мы спрашиваем «зачем?» и «для чего?», мы быстро находим обстоятельство цели и понимаем замысел героя или автора.
</a:t>
            </a:r>
            <a:endParaRPr lang="en-US" sz="900" dirty="0"/>
          </a:p>
        </p:txBody>
      </p:sp>
      <p:sp>
        <p:nvSpPr>
          <p:cNvPr id="6" name="Text 2"/>
          <p:cNvSpPr txBox="1"/>
          <p:nvPr/>
        </p:nvSpPr>
        <p:spPr>
          <a:xfrm>
            <a:off x="564099" y="3727775"/>
            <a:ext cx="2775900" cy="17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00" i="1" dirty="0">
                <a:solidFill>
                  <a:srgbClr val="F3F3F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Материал презентации по теме «Обстоятельства цели»
</a:t>
            </a:r>
            <a:endParaRPr lang="en-US" sz="700" dirty="0"/>
          </a:p>
        </p:txBody>
      </p:sp>
      <p:sp>
        <p:nvSpPr>
          <p:cNvPr id="7" name="Text 3"/>
          <p:cNvSpPr txBox="1"/>
          <p:nvPr/>
        </p:nvSpPr>
        <p:spPr>
          <a:xfrm>
            <a:off x="4352362" y="1269879"/>
            <a:ext cx="2866800" cy="11739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5995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
</a:t>
            </a:r>
            <a:endParaRPr lang="en-US" sz="5995" dirty="0"/>
          </a:p>
        </p:txBody>
      </p:sp>
      <p:sp>
        <p:nvSpPr>
          <p:cNvPr id="8" name="Text 4"/>
          <p:cNvSpPr txBox="1"/>
          <p:nvPr/>
        </p:nvSpPr>
        <p:spPr>
          <a:xfrm>
            <a:off x="4352362" y="2528853"/>
            <a:ext cx="2866800" cy="886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49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основных вопроса помогают понять, ради чего совершается действие.
</a:t>
            </a:r>
            <a:endParaRPr lang="en-US" sz="1499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4782300" cy="884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меры и степени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564100" y="153090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меры и степени показывают, насколько сильно совершается действие или проявляется признак. Они отвечают на вопросы сколько? насколько? в какой степени?
</a:t>
            </a:r>
            <a:endParaRPr lang="en-US" sz="957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2240370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Чаще всего такие слова стоят рядом с глаголами, прилагательными и наречиями. Они помогают уточнить, например, что кто-то бежит очень быстро или почти не слышно.
</a:t>
            </a:r>
            <a:endParaRPr lang="en-US" sz="957" dirty="0"/>
          </a:p>
        </p:txBody>
      </p:sp>
      <p:sp>
        <p:nvSpPr>
          <p:cNvPr id="9" name="Text 3"/>
          <p:cNvSpPr txBox="1"/>
          <p:nvPr/>
        </p:nvSpPr>
        <p:spPr>
          <a:xfrm>
            <a:off x="564100" y="2953537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таким словам относятся: очень, слишком, немного, почти, совсем. Они словно «регулятор громкости» в речи — делают значение сильнее или слабее.
</a:t>
            </a:r>
            <a:endParaRPr lang="en-US" sz="957" dirty="0"/>
          </a:p>
        </p:txBody>
      </p:sp>
      <p:sp>
        <p:nvSpPr>
          <p:cNvPr id="10" name="Text 4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622" dirty="0"/>
          </a:p>
        </p:txBody>
      </p:sp>
      <p:sp>
        <p:nvSpPr>
          <p:cNvPr id="11" name="Text 5"/>
          <p:cNvSpPr txBox="1"/>
          <p:nvPr/>
        </p:nvSpPr>
        <p:spPr>
          <a:xfrm>
            <a:off x="564100" y="3673702"/>
            <a:ext cx="4228200" cy="63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Без обстоятельств меры и степени текст звучал бы менее выразительно. С ними легче понять, как именно меняется действие, признак или настроение.
</a:t>
            </a:r>
            <a:endParaRPr lang="en-US" sz="957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49444" y="425750"/>
            <a:ext cx="3469263" cy="42750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45189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одном предложении может быть несколько обстоятельств
</a:t>
            </a:r>
            <a:endParaRPr lang="en-US" sz="2200" dirty="0"/>
          </a:p>
        </p:txBody>
      </p:sp>
      <p:sp>
        <p:nvSpPr>
          <p:cNvPr id="6" name="Text 1"/>
          <p:cNvSpPr txBox="1"/>
          <p:nvPr/>
        </p:nvSpPr>
        <p:spPr>
          <a:xfrm>
            <a:off x="763850" y="3703473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Каждый из этих «помощников» отвечает на свой вопрос и добавляет новую подробность. Вместе они делают предложение точным, живым и очень понятным для читателя.
</a:t>
            </a:r>
            <a:endParaRPr lang="en-US" sz="1000" dirty="0"/>
          </a:p>
        </p:txBody>
      </p:sp>
      <p:sp>
        <p:nvSpPr>
          <p:cNvPr id="7" name="Text 2"/>
          <p:cNvSpPr txBox="1"/>
          <p:nvPr/>
        </p:nvSpPr>
        <p:spPr>
          <a:xfrm>
            <a:off x="763850" y="2638948"/>
            <a:ext cx="3418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В одном предложении обстоятельства могут дружить сразу по нескольку. Например, в предложении «По утрам дети быстро идут в школу» есть время, образ действия и место. Тут всё ясно, как по расписанию.
</a:t>
            </a:r>
            <a:endParaRPr lang="en-US" sz="10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622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538" y="1368075"/>
            <a:ext cx="8010924" cy="32919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44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быстро определить вид обстоятельства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622" dirty="0"/>
          </a:p>
        </p:txBody>
      </p:sp>
      <p:sp>
        <p:nvSpPr>
          <p:cNvPr id="7" name="Text 2"/>
          <p:cNvSpPr txBox="1"/>
          <p:nvPr/>
        </p:nvSpPr>
        <p:spPr>
          <a:xfrm>
            <a:off x="564100" y="972175"/>
            <a:ext cx="8015700" cy="27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Памятка показывает, какой вопрос задать и как по ответу узнать вид обстоятельства.
</a:t>
            </a:r>
            <a:endParaRPr lang="en-US" sz="10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655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не перепутать обстоятельство и дополнение
</a:t>
            </a:r>
            <a:endParaRPr lang="en-US" sz="22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564100" y="3220600"/>
            <a:ext cx="41412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Сравни: в лесу — обстоятельство места, к лесу — обстоятельство направления. Чтобы не ошибиться, всегда сначала ищи сказуемое и задавай вопрос именно от него.
</a:t>
            </a:r>
            <a:endParaRPr lang="en-US" sz="1057" dirty="0"/>
          </a:p>
        </p:txBody>
      </p:sp>
      <p:sp>
        <p:nvSpPr>
          <p:cNvPr id="9" name="Text 3"/>
          <p:cNvSpPr txBox="1"/>
          <p:nvPr/>
        </p:nvSpPr>
        <p:spPr>
          <a:xfrm>
            <a:off x="564150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Обстоятельство обычно поясняет действие и отвечает на вопросы где? когда? как? почему? зачем?. Его можно проверить от сказуемого, потому что оно связано именно с действием.
</a:t>
            </a:r>
            <a:endParaRPr lang="en-US" sz="1057" dirty="0"/>
          </a:p>
        </p:txBody>
      </p:sp>
      <p:sp>
        <p:nvSpPr>
          <p:cNvPr id="10" name="Text 4"/>
          <p:cNvSpPr txBox="1"/>
          <p:nvPr/>
        </p:nvSpPr>
        <p:spPr>
          <a:xfrm>
            <a:off x="3273145" y="1339700"/>
            <a:ext cx="2597700" cy="168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Дополнение называет предмет, на который направлено действие, и чаще отвечает на вопросы косвенных падежей. Оно тесно связано не с признаком действия, а с самим предметом.
</a:t>
            </a:r>
            <a:endParaRPr lang="en-US" sz="1057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9652" y="1360724"/>
            <a:ext cx="261000" cy="2610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9652" y="2193607"/>
            <a:ext cx="261000" cy="2610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66877" y="3019267"/>
            <a:ext cx="206550" cy="275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39652" y="3859342"/>
            <a:ext cx="261000" cy="2610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2" name="Text 0"/>
          <p:cNvSpPr txBox="1"/>
          <p:nvPr/>
        </p:nvSpPr>
        <p:spPr>
          <a:xfrm>
            <a:off x="564100" y="483625"/>
            <a:ext cx="8015700" cy="669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 тексте
</a:t>
            </a:r>
            <a:endParaRPr lang="en-US" sz="2200" dirty="0"/>
          </a:p>
        </p:txBody>
      </p:sp>
      <p:sp>
        <p:nvSpPr>
          <p:cNvPr id="13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622" dirty="0"/>
          </a:p>
        </p:txBody>
      </p:sp>
      <p:sp>
        <p:nvSpPr>
          <p:cNvPr id="14" name="Text 2"/>
          <p:cNvSpPr txBox="1"/>
          <p:nvPr/>
        </p:nvSpPr>
        <p:spPr>
          <a:xfrm>
            <a:off x="1110909" y="1285179"/>
            <a:ext cx="31011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 и вечер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времени помогают показать, когда происходят события. Благодаря им читатель легко понимает порядок действий и не путается, как будто у текста есть свой календарь.
</a:t>
            </a:r>
            <a:endParaRPr lang="en-US" sz="738" dirty="0"/>
          </a:p>
        </p:txBody>
      </p:sp>
      <p:sp>
        <p:nvSpPr>
          <p:cNvPr id="15" name="Text 3"/>
          <p:cNvSpPr txBox="1"/>
          <p:nvPr/>
        </p:nvSpPr>
        <p:spPr>
          <a:xfrm>
            <a:off x="1110909" y="2118051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Тихо, громко, быстро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образа действия делают описание живым. Они подсказывают, как именно кто-то идёт, говорит, смеётся или работает, и превращают сухую фразу в яркую картинку.
</a:t>
            </a:r>
            <a:endParaRPr lang="en-US" sz="738" dirty="0"/>
          </a:p>
        </p:txBody>
      </p:sp>
      <p:sp>
        <p:nvSpPr>
          <p:cNvPr id="16" name="Text 4"/>
          <p:cNvSpPr txBox="1"/>
          <p:nvPr/>
        </p:nvSpPr>
        <p:spPr>
          <a:xfrm>
            <a:off x="1110909" y="2950922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происходит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места помогают увидеть сцену: в школе, у реки, дома, в лесу. С ними читатель словно получает карту и сразу ориентируется в тексте.
</a:t>
            </a:r>
            <a:endParaRPr lang="en-US" sz="738" dirty="0"/>
          </a:p>
        </p:txBody>
      </p:sp>
      <p:sp>
        <p:nvSpPr>
          <p:cNvPr id="17" name="Text 5"/>
          <p:cNvSpPr txBox="1"/>
          <p:nvPr/>
        </p:nvSpPr>
        <p:spPr>
          <a:xfrm>
            <a:off x="1110909" y="3783797"/>
            <a:ext cx="3100800" cy="768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73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и ради чего
</a:t>
            </a:r>
            <a:pPr algn="l" indent="0" marL="0">
              <a:lnSpc>
                <a:spcPct val="115000"/>
              </a:lnSpc>
              <a:buNone/>
            </a:pPr>
            <a:r>
              <a:rPr lang="en-US" sz="46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738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причины и цели объясняют, что вызвало действие и зачем оно было нужно. Так поступки героев становятся понятнее, а рассказ — интереснее и теплее.
</a:t>
            </a:r>
            <a:endParaRPr lang="en-US" sz="738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000" y="2580743"/>
            <a:ext cx="8094600" cy="2126413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64100" y="483625"/>
            <a:ext cx="8015700" cy="714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Находим обстоятельства в предложениях
</a:t>
            </a:r>
            <a:endParaRPr lang="en-US" sz="2000" dirty="0"/>
          </a:p>
        </p:txBody>
      </p:sp>
      <p:sp>
        <p:nvSpPr>
          <p:cNvPr id="6" name="Text 1"/>
          <p:cNvSpPr txBox="1"/>
          <p:nvPr/>
        </p:nvSpPr>
        <p:spPr>
          <a:xfrm>
            <a:off x="4773050" y="1409937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места и причины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Мы гуляли после дождя, а дети смеются от радости. Здесь есть обстоятельство места или времени и обстоятельство причины. Они делают предложения более ясными и живыми.
</a:t>
            </a:r>
            <a:endParaRPr lang="en-US" sz="900" dirty="0"/>
          </a:p>
        </p:txBody>
      </p:sp>
      <p:sp>
        <p:nvSpPr>
          <p:cNvPr id="7" name="Text 2"/>
          <p:cNvSpPr txBox="1"/>
          <p:nvPr/>
        </p:nvSpPr>
        <p:spPr>
          <a:xfrm>
            <a:off x="564150" y="1409950"/>
            <a:ext cx="3806700" cy="95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9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времени и образа действия
</a:t>
            </a:r>
            <a:pPr algn="l" indent="0" marL="0">
              <a:lnSpc>
                <a:spcPct val="115000"/>
              </a:lnSpc>
              <a:buNone/>
            </a:pPr>
            <a:r>
              <a:rPr lang="en-US" sz="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9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Петя пришёл рано, а птицы летят высоко. В первом предложении обстоятельство показывает время, во втором — образ действия. Оба слова помогают увидеть действие точнее.
</a:t>
            </a:r>
            <a:endParaRPr lang="en-US" sz="900" dirty="0"/>
          </a:p>
        </p:txBody>
      </p:sp>
      <p:sp>
        <p:nvSpPr>
          <p:cNvPr id="8" name="Text 3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622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64100" y="483625"/>
            <a:ext cx="8015700" cy="495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проверить обстоятельство в предложении
</a:t>
            </a:r>
            <a:endParaRPr lang="en-US" sz="2000" dirty="0"/>
          </a:p>
        </p:txBody>
      </p:sp>
      <p:sp>
        <p:nvSpPr>
          <p:cNvPr id="7" name="Text 1"/>
          <p:cNvSpPr txBox="1"/>
          <p:nvPr/>
        </p:nvSpPr>
        <p:spPr>
          <a:xfrm>
            <a:off x="8806841" y="4871758"/>
            <a:ext cx="206700" cy="9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622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622" dirty="0"/>
          </a:p>
        </p:txBody>
      </p:sp>
      <p:sp>
        <p:nvSpPr>
          <p:cNvPr id="8" name="Text 2"/>
          <p:cNvSpPr txBox="1"/>
          <p:nvPr/>
        </p:nvSpPr>
        <p:spPr>
          <a:xfrm>
            <a:off x="3196561" y="2423675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2. Задаём вопросы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 словам «дома» и «вечером» задаём вопросы от сказуемого: где? когда? Значит, это обстоятельства.
</a:t>
            </a:r>
            <a:endParaRPr lang="en-US" sz="1000" dirty="0"/>
          </a:p>
        </p:txBody>
      </p:sp>
      <p:sp>
        <p:nvSpPr>
          <p:cNvPr id="9" name="Text 3"/>
          <p:cNvSpPr txBox="1"/>
          <p:nvPr/>
        </p:nvSpPr>
        <p:spPr>
          <a:xfrm>
            <a:off x="4479400" y="1276550"/>
            <a:ext cx="3415200" cy="831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1. Находим действие
</a:t>
            </a:r>
            <a:pPr algn="l" indent="0" marL="0">
              <a:lnSpc>
                <a:spcPct val="115000"/>
              </a:lnSpc>
              <a:buNone/>
            </a:pPr>
            <a:r>
              <a:rPr lang="en-US" sz="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ищем сказуемое. В предложении «Мальчик читает дома вечером» это слово «читает».
</a:t>
            </a:r>
            <a:endParaRPr lang="en-US" sz="10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64100" y="483613"/>
            <a:ext cx="55047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12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— маленькие помощники большой речи
</a:t>
            </a:r>
            <a:endParaRPr lang="en-US" sz="2412" dirty="0"/>
          </a:p>
        </p:txBody>
      </p:sp>
      <p:sp>
        <p:nvSpPr>
          <p:cNvPr id="5" name="Text 1"/>
          <p:cNvSpPr txBox="1"/>
          <p:nvPr/>
        </p:nvSpPr>
        <p:spPr>
          <a:xfrm>
            <a:off x="564100" y="3538900"/>
            <a:ext cx="3246300" cy="10395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Обстоятельства отвечают на важные вопросы и делают предложение точным, красивым и понятным. Стоит добавить их — и речь сразу становится живее, как будто в ней загорелись маленькие фонарики.
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2026-05-21T22:11:40Z</dcterms:created>
  <dcterms:modified xsi:type="dcterms:W3CDTF">2026-05-21T22:11:40Z</dcterms:modified>
</cp:coreProperties>
</file>