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image" Target="../media/image-5-6.jpeg"/><Relationship Id="rId7" Type="http://schemas.openxmlformats.org/officeDocument/2006/relationships/image" Target="../media/image-5-7.png"/><Relationship Id="rId8" Type="http://schemas.openxmlformats.org/officeDocument/2006/relationships/image" Target="../media/image-5-8.jpe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jpeg"/><Relationship Id="rId8" Type="http://schemas.openxmlformats.org/officeDocument/2006/relationships/image" Target="../media/image-1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image" Target="../media/image-19-11.png"/><Relationship Id="rId12" Type="http://schemas.openxmlformats.org/officeDocument/2006/relationships/image" Target="../media/image-19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66338" y="371225"/>
            <a:ext cx="3417025" cy="44124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1810700"/>
            <a:ext cx="48585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Слуховая сенсорная система: обзор и ключевые вопросы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975973"/>
            <a:ext cx="4858500" cy="80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Слух обеспечивает восприятие звука, общение и ориентацию в пространстве.
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447590" y="433985"/>
            <a:ext cx="23328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6600" y="1349364"/>
            <a:ext cx="4148100" cy="309892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и развитие науки о слухе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899050" y="1624284"/>
            <a:ext cx="3631500" cy="25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слуха началось в древности и продолжилось открытиями барабанной перепонки и слуховых косточек. Современные технологии, включая электронную микроскопию и компьютерное моделирование, позволяют создавать слуховые аппараты и улучшать лечение нарушений слуха.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7948" y="1638775"/>
            <a:ext cx="2718004" cy="3144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3400" y="360000"/>
            <a:ext cx="6293100" cy="10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Анатомия уха: три отдела и основные структуры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477350" y="3830087"/>
            <a:ext cx="4562700" cy="81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Внутреннее ухо состоит из улитки, полукружных каналов и вестибулярного аппарата. Здесь механические вибрации превращаются в нервные сигналы, обеспечивая восприятие звука и равновесие.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477350" y="3404463"/>
            <a:ext cx="45627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Внутреннее ухо и его функции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477350" y="2188039"/>
            <a:ext cx="4562700" cy="81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Наружное ухо включает ушную раковину и слуховой проход, собирающие звуковые волны. Среднее ухо содержит барабанную перепонку и слуховые косточки, которые передают звуковые колебания дальше.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477350" y="1762414"/>
            <a:ext cx="45627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Наружное ухо и среднее ухо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Преобразование звука: от внешней среды к нервной системе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2139175" y="3446150"/>
            <a:ext cx="1579500" cy="116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Барабанная перепонка начинает вибрировать под влиянием звуковых колебаний.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139175" y="2933150"/>
            <a:ext cx="15795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Вибрация перепонки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3851687" y="3224575"/>
            <a:ext cx="1579500" cy="116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Слуховые косточки усиливают вибрации и направляют их к овальному окну внутреннего уха.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3851687" y="2711575"/>
            <a:ext cx="15795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Передача через косточки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5564262" y="3022225"/>
            <a:ext cx="1579500" cy="116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Вибрации передаются в жидкость улитки, воздействуя на рецепторные клетки.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5564262" y="2509225"/>
            <a:ext cx="15795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Возбуждение жидкости
</a:t>
            </a:r>
            <a:endParaRPr lang="en-US" sz="1100" dirty="0"/>
          </a:p>
        </p:txBody>
      </p:sp>
      <p:sp>
        <p:nvSpPr>
          <p:cNvPr id="16" name="Text 8"/>
          <p:cNvSpPr txBox="1"/>
          <p:nvPr/>
        </p:nvSpPr>
        <p:spPr>
          <a:xfrm>
            <a:off x="7276813" y="2816350"/>
            <a:ext cx="1579500" cy="116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Волосковые клетки улитки преобразуют механические колебания в электрические сигналы для передачи в мозг.
</a:t>
            </a:r>
            <a:endParaRPr lang="en-US" sz="1000" dirty="0"/>
          </a:p>
        </p:txBody>
      </p:sp>
      <p:sp>
        <p:nvSpPr>
          <p:cNvPr id="17" name="Text 9"/>
          <p:cNvSpPr txBox="1"/>
          <p:nvPr/>
        </p:nvSpPr>
        <p:spPr>
          <a:xfrm>
            <a:off x="7276813" y="2303350"/>
            <a:ext cx="15795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Преобразование в импульсы
</a:t>
            </a:r>
            <a:endParaRPr lang="en-US" sz="1100" dirty="0"/>
          </a:p>
        </p:txBody>
      </p:sp>
      <p:sp>
        <p:nvSpPr>
          <p:cNvPr id="18" name="Text 10"/>
          <p:cNvSpPr txBox="1"/>
          <p:nvPr/>
        </p:nvSpPr>
        <p:spPr>
          <a:xfrm>
            <a:off x="426775" y="3669150"/>
            <a:ext cx="1579500" cy="116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Звуковые волны собираются ушной раковиной и проходят через слуховой проход к барабанной перепонке.
</a:t>
            </a:r>
            <a:endParaRPr lang="en-US" sz="1000" dirty="0"/>
          </a:p>
        </p:txBody>
      </p:sp>
      <p:sp>
        <p:nvSpPr>
          <p:cNvPr id="19" name="Text 11"/>
          <p:cNvSpPr txBox="1"/>
          <p:nvPr/>
        </p:nvSpPr>
        <p:spPr>
          <a:xfrm>
            <a:off x="426775" y="3156150"/>
            <a:ext cx="1579500" cy="44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Попадание звука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5650" y="1011938"/>
            <a:ext cx="2717400" cy="155507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71100" y="1011938"/>
            <a:ext cx="2717400" cy="155507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58600" y="1011938"/>
            <a:ext cx="2717400" cy="1555075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56600" y="360000"/>
            <a:ext cx="8426700" cy="49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Улитка: строение и функции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3378100" y="3241450"/>
            <a:ext cx="23892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центральном канале улитки находится Кортиев орган с волосковыми клетками, отвечающими за преобразование звуковых волн в нервные сигналы.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3378150" y="2783675"/>
            <a:ext cx="23892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Кортиев орган — главный рецептор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6233550" y="3241450"/>
            <a:ext cx="23892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Волосковые клетки распределены так, что базальная часть улитки реагирует на высокие частоты, а верхняя — на низкие звуки.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6233600" y="2783675"/>
            <a:ext cx="23892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Частотная организация клеток
</a:t>
            </a:r>
            <a:endParaRPr lang="en-US" sz="1400" dirty="0"/>
          </a:p>
        </p:txBody>
      </p:sp>
      <p:sp>
        <p:nvSpPr>
          <p:cNvPr id="16" name="Text 6"/>
          <p:cNvSpPr txBox="1"/>
          <p:nvPr/>
        </p:nvSpPr>
        <p:spPr>
          <a:xfrm>
            <a:off x="521050" y="3241450"/>
            <a:ext cx="23892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Улитка — костная спираль, расположенная во внутреннем ухе, содержащая три канала, предназначенные для восприятия звуков разных частот.
</a:t>
            </a:r>
            <a:endParaRPr lang="en-US" sz="1200" dirty="0"/>
          </a:p>
        </p:txBody>
      </p:sp>
      <p:sp>
        <p:nvSpPr>
          <p:cNvPr id="17" name="Text 7"/>
          <p:cNvSpPr txBox="1"/>
          <p:nvPr/>
        </p:nvSpPr>
        <p:spPr>
          <a:xfrm>
            <a:off x="521100" y="2783675"/>
            <a:ext cx="23892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Спиралевидная структура улитки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475" y="1310707"/>
            <a:ext cx="4130100" cy="34631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Диапазон слышимых человеком звуков и возрастные изменения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642400" y="4481675"/>
            <a:ext cx="4144800" cy="30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Национальный институт слуха, 2022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878350" y="1564825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Чувствительность к высоким частотам снижается с возрастом, особенно после 40 лет, снижая восприятие тонов выше 8 кГц.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78350" y="2945950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Возрастное снижение слуха влияет на восприятие речи и высокочастотных звуков, ухудшая коммуникацию пожилых людей.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слухового анализатора и его функции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655350" y="156280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Периферический отдел включает улитку с волосковыми клетками, преобразующими звуковые колебания в нервные импульсы.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655350" y="338225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Центральный отдел — слуховая кора мозга, где происходит восприятие и обработка звука.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4937550" y="156280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Проводниковый отдел содержит слуховой нерв, передающий сигналы от улитки к мозгу через подкорковые структуры.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4937550" y="338225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Анализатор распознаёт частоту, интенсивность и направление звука, различает речь, музыку и шумы.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слуховой коры мозга: анализ и интерпретация звука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655350" y="2001000"/>
            <a:ext cx="2126700" cy="237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Слуховая кора в височных долях обеспечивает осознанное восприятие громкости и тембра звуков.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510200" y="2001000"/>
            <a:ext cx="2126700" cy="237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различает интонацию и ритм, что важно для понимания речи и музыки.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365050" y="2001000"/>
            <a:ext cx="2126700" cy="237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Левое полушарие специализируется на речевых сигналах, правое — на музыкальных и пространственных звуках.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92328"/>
            <a:ext cx="8397600" cy="3180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45500" y="360000"/>
            <a:ext cx="84267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58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прохождения звукового сигнала
</a:t>
            </a:r>
            <a:endParaRPr lang="en-US" sz="2458" dirty="0"/>
          </a:p>
        </p:txBody>
      </p:sp>
      <p:sp>
        <p:nvSpPr>
          <p:cNvPr id="6" name="Text 2"/>
          <p:cNvSpPr txBox="1"/>
          <p:nvPr/>
        </p:nvSpPr>
        <p:spPr>
          <a:xfrm>
            <a:off x="345500" y="847800"/>
            <a:ext cx="8426700" cy="5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передачи и обработки звука в слуховой системе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4200" y="1323318"/>
            <a:ext cx="8432700" cy="189406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6600" y="360000"/>
            <a:ext cx="83991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Волосковые клетки: чувствительность и уязвимость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56600" y="3673450"/>
            <a:ext cx="41481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Волосковые клетки улитки улавливают звуковые колебания и превращают их в электрические сигналы для мозга.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42400" y="3673450"/>
            <a:ext cx="41481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Повреждения от громких звуков, токсинов или старения приводят к необратимой потере слуха, поскольку клетки не восстанавливаются.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475" y="2226690"/>
            <a:ext cx="4843800" cy="163122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слуха разных видов: человек, собака, летучая мышь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310700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Диапазоны слышимых частот у разных видов варьируются в широком диапазоне. Собаки слышат ультразвуки до 45 000 Гц, а летучие мыши — до 120 000 Гц, используя эхолокацию для ориентации. Это позволяет животным воспринимать звуки, недоступные человеку.
</a:t>
            </a:r>
            <a:endParaRPr lang="en-US" sz="1364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2571750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обладают более широким слуховым диапазоном, что помогает им адаптироваться к окружающей среде и ориентироваться, используя ультразвуковые сигналы.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Sensory Biology, 2021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799850" y="1775425"/>
            <a:ext cx="2884200" cy="22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Извержение Кракатау породило звуковую волну с уровнем до 180 дБ, слышимую на расстоянии свыше 5000 км. Человеческий слух способен различать до 400 000 оттенков звука, однако громкость выше 120 дБ вызывает боль и повреждение внутреннего уха.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33350" y="3991532"/>
            <a:ext cx="31734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публикации по акустике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33350" y="3190007"/>
            <a:ext cx="3173400" cy="71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является максимальным зарегистрированным уровнем звука, способным распространяться на огромные расстояния и вызывать физический дискомфорт.
</a:t>
            </a:r>
            <a:endParaRPr lang="en-US" sz="1254" dirty="0"/>
          </a:p>
        </p:txBody>
      </p:sp>
      <p:sp>
        <p:nvSpPr>
          <p:cNvPr id="10" name="Text 4"/>
          <p:cNvSpPr txBox="1"/>
          <p:nvPr/>
        </p:nvSpPr>
        <p:spPr>
          <a:xfrm>
            <a:off x="-4176150" y="5969800"/>
            <a:ext cx="3585300" cy="308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Извержение Кракатау породило звуковую волну с уровнем до 180 дБ, слышимую на расстоянии свыше 5000 км. Человеческий слух способен различать до 400 000 оттенков звука, однако громкость выше 120 дБ вызывает боль и повреждение внутреннего уха.
</a:t>
            </a:r>
            <a:endParaRPr lang="en-US" sz="2200" dirty="0"/>
          </a:p>
        </p:txBody>
      </p:sp>
      <p:sp>
        <p:nvSpPr>
          <p:cNvPr id="11" name="Text 5"/>
          <p:cNvSpPr txBox="1"/>
          <p:nvPr/>
        </p:nvSpPr>
        <p:spPr>
          <a:xfrm>
            <a:off x="633350" y="1490851"/>
            <a:ext cx="3141900" cy="154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756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180 дБ
</a:t>
            </a:r>
            <a:endParaRPr lang="en-US" sz="7756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475" y="1310707"/>
            <a:ext cx="4130100" cy="34631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Нарушения слуха: типы и распространённость среди подростков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642400" y="4481675"/>
            <a:ext cx="4144800" cy="30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Исследование слуха среди школьников, 2022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878350" y="1564825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16% подростков испытывают временное снижение слуха, вызванное внешними факторами и инфекциями. Восприятие звука нарушается наиболее часто из-за повреждений волосковых клеток.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78350" y="2945950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Нейросенсорная тугоухость встречается чаще и требует комплексного подхода к диагностике и лечению.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ухудшения слуха у подростков и влияние шумовой среды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360250" y="2426025"/>
            <a:ext cx="2003400" cy="234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Частое использование наушников на высокой громкости свыше 80 дБ ведёт к постепенному повреждению волосковых клеток и снижению остроты слуха у подростков.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2501300" y="2426025"/>
            <a:ext cx="2003400" cy="234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Прослушивание музыки или игр в шумных местах усугубляет нагрузку на слуховую систему, снижая способность различать звуки в дальнейшем.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642350" y="2426025"/>
            <a:ext cx="2003400" cy="234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Хронические воспаления среднего уха — отиты — часто вызывают затруднения в передаче звуковых сигналов и могут привести к длительной тугоухости.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6783400" y="2426025"/>
            <a:ext cx="2003400" cy="234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Травмы головы и наследственные особенности также влияют на слух, усугубляясь воздействием городского шума и бытовых факторов.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3750" y="1144195"/>
            <a:ext cx="3430800" cy="201358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09450" y="1144195"/>
            <a:ext cx="3430800" cy="2013585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56600" y="360000"/>
            <a:ext cx="8426700" cy="4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методы диагностики слуха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1008426" y="3825225"/>
            <a:ext cx="3430800" cy="95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Аудиометрия позволяет определить минимальный порог слышимости на разных частотах. Пациент слушает звуки разной тональности и громкости, что помогает выявить зону нарушения слуха.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1008512" y="3344000"/>
            <a:ext cx="3430800" cy="4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Аудиометрия как основной метод проверки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4714126" y="3825225"/>
            <a:ext cx="3430800" cy="95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Тимпанометрия оценивает работу барабанной перепонки и слуховых косточек. Отоакустическая эмиссия и слуховые вызванные потенциалы дают представление о состоянии волосковых клеток и нервных структур.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4714212" y="3344000"/>
            <a:ext cx="3430800" cy="4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Комплексное обследование слуховой системы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Принципы работы слуховых аппаратов и имплантов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514750" y="2592369"/>
            <a:ext cx="2562600" cy="20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Слуховые аппараты усиливают внешние звуки, уменьшают фоновый шум и помогают лучше воспринимать речь при частичной потере слуха.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367925" y="2592369"/>
            <a:ext cx="2562600" cy="20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Кохлеарные импланты преобразуют звуковые колебания в электрические сигналы, напрямую стимулируя слуховой нерв при глубокой тугоухости.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221100" y="2592369"/>
            <a:ext cx="2562600" cy="20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устройства оснащены программируемой электроникой, могут подключаться к смартфонам и адаптироваться к акустическим условиям среды.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11696" y="1497250"/>
            <a:ext cx="2719907" cy="3105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Профилактика потери слуха: эффективные меры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615104" y="2296229"/>
            <a:ext cx="2193900" cy="20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Рекомендуется ограничивать время использования наушников и поддерживать громкость ниже безопасного уровня. На концертах и на производстве необходимо использовать защитные средства для ушей.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615104" y="1767079"/>
            <a:ext cx="2193900" cy="4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уровня громкости и защита ушей
</a:t>
            </a:r>
            <a:endParaRPr lang="en-US" sz="1362" dirty="0"/>
          </a:p>
        </p:txBody>
      </p:sp>
      <p:sp>
        <p:nvSpPr>
          <p:cNvPr id="13" name="Text 4"/>
          <p:cNvSpPr txBox="1"/>
          <p:nvPr/>
        </p:nvSpPr>
        <p:spPr>
          <a:xfrm>
            <a:off x="6321004" y="2296229"/>
            <a:ext cx="2193900" cy="20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проходить регулярные осмотры, своевременно лечить воспаления уха и избегать самостоятельного удаления серы, чтобы предупредить осложнения и сохранить слух.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6321004" y="1767079"/>
            <a:ext cx="2193900" cy="4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Раннее выявление и своевременное лечение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3400" y="360000"/>
            <a:ext cx="6293100" cy="10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слуха для обучения и социальной адаптации подростков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29129" y="1736325"/>
            <a:ext cx="7258800" cy="7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Восприятие речи учителя и участие в диалогах зависят от полноценного слуха, что критично для успешного усвоения учебного материала.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729129" y="3959750"/>
            <a:ext cx="7258800" cy="7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Раннее выявление слуховых проблем позволяет оказать поддержку и сохранить активное участие подростков в учебной и социальной жизни.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729129" y="2848038"/>
            <a:ext cx="7258800" cy="7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Снижение остроты слуха ведёт к затруднениям в коммуникации с одноклассниками и может вызвать социальную изоляцию.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4550" y="1701075"/>
            <a:ext cx="315000" cy="360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413300" y="1701075"/>
            <a:ext cx="360000" cy="360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264550" y="1737075"/>
            <a:ext cx="360000" cy="2880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Перспективные научные разработки в области слуха
</a:t>
            </a:r>
            <a:endParaRPr lang="en-US" sz="3000" dirty="0"/>
          </a:p>
        </p:txBody>
      </p:sp>
      <p:sp>
        <p:nvSpPr>
          <p:cNvPr id="15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16" name="Text 2"/>
          <p:cNvSpPr txBox="1"/>
          <p:nvPr/>
        </p:nvSpPr>
        <p:spPr>
          <a:xfrm>
            <a:off x="502200" y="2591950"/>
            <a:ext cx="2433000" cy="186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направлены на восстановление повреждённых волосковых клеток улитки путем генной коррекции, открывая перспективы обратимой тугоухости.
</a:t>
            </a:r>
            <a:endParaRPr lang="en-US" sz="1200" dirty="0"/>
          </a:p>
        </p:txBody>
      </p:sp>
      <p:sp>
        <p:nvSpPr>
          <p:cNvPr id="17" name="Text 3"/>
          <p:cNvSpPr txBox="1"/>
          <p:nvPr/>
        </p:nvSpPr>
        <p:spPr>
          <a:xfrm>
            <a:off x="502200" y="2162300"/>
            <a:ext cx="24330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Генная терапия
</a:t>
            </a:r>
            <a:endParaRPr lang="en-US" sz="1400" dirty="0"/>
          </a:p>
        </p:txBody>
      </p:sp>
      <p:sp>
        <p:nvSpPr>
          <p:cNvPr id="18" name="Text 4"/>
          <p:cNvSpPr txBox="1"/>
          <p:nvPr/>
        </p:nvSpPr>
        <p:spPr>
          <a:xfrm>
            <a:off x="3353450" y="2591950"/>
            <a:ext cx="2433000" cy="186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Создаются приборы, стимулирующие слуховой нерв при полной потере функций уха, что позволит вернуться к восприятию звуков при тяжелых нарушениях.
</a:t>
            </a:r>
            <a:endParaRPr lang="en-US" sz="1200" dirty="0"/>
          </a:p>
        </p:txBody>
      </p:sp>
      <p:sp>
        <p:nvSpPr>
          <p:cNvPr id="19" name="Text 5"/>
          <p:cNvSpPr txBox="1"/>
          <p:nvPr/>
        </p:nvSpPr>
        <p:spPr>
          <a:xfrm>
            <a:off x="3353450" y="2162300"/>
            <a:ext cx="24330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Нейропротезы
</a:t>
            </a:r>
            <a:endParaRPr lang="en-US" sz="1400" dirty="0"/>
          </a:p>
        </p:txBody>
      </p:sp>
      <p:sp>
        <p:nvSpPr>
          <p:cNvPr id="20" name="Text 6"/>
          <p:cNvSpPr txBox="1"/>
          <p:nvPr/>
        </p:nvSpPr>
        <p:spPr>
          <a:xfrm>
            <a:off x="6204700" y="2591950"/>
            <a:ext cx="2433000" cy="186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Используется для моделирования работы слуховой системы, анализа данных диагностики и повышения эффективности индивидуального лечения пациентов.
</a:t>
            </a:r>
            <a:endParaRPr lang="en-US" sz="1200" dirty="0"/>
          </a:p>
        </p:txBody>
      </p:sp>
      <p:sp>
        <p:nvSpPr>
          <p:cNvPr id="21" name="Text 7"/>
          <p:cNvSpPr txBox="1"/>
          <p:nvPr/>
        </p:nvSpPr>
        <p:spPr>
          <a:xfrm>
            <a:off x="6204700" y="2162300"/>
            <a:ext cx="24330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Искусственный интеллект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46409" y="472489"/>
            <a:ext cx="3415381" cy="4198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720000"/>
            <a:ext cx="4686000" cy="2463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Слух: забота и технологии для будущего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500750"/>
            <a:ext cx="4686000" cy="12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Слуховая система обеспечивает базовые потребности человека в коммуникации и безопасности. Профилактика и современные технологии делают возможным сохранение и восстановление слуха для полноценной жизни.
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2026-05-09T22:17:38Z</dcterms:created>
  <dcterms:modified xsi:type="dcterms:W3CDTF">2026-05-09T22:17:38Z</dcterms:modified>
</cp:coreProperties>
</file>