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законы и экономика: от древности к 1990-м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власти, законах, налогах и реформе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1993–1995 годов и древние государства объединяет один вопрос: как власть удерживает порядок, когда меняются собственность, налоги и правила обмена.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318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государств к России 1990-х
</a:t>
            </a:r>
            <a:endParaRPr lang="en-US" sz="2318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древнейшие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18500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 учет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создал устойчивые излишки пищи, которые требовали хранения, перераспределения и охраны. Там, где хозяйство стало сложнее, понадобились люди, отвечавшие за учет и управление.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38592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связывала урожай с организацией труда: каналы, плотины и сроки работ нельзя было поддерживать без согласованных решений. Так хозяйственная координация постепенно превращалась в политическую власть.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58767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усилила рост поселений, ремесла и обмена. Чем больше становились города, тем важнее были дороги, рынки, склады и правила, защищавшие собственность и порядок.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80845" y="2522725"/>
            <a:ext cx="17175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возникало не сразу, а как ответ на усложнение жизни. Оно помогало распределять ресурсы, собирать налоги и применять принуждение там, где обычая уже было недостаточно.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раннего государственного строительства: от хозяйственных излишков к управлению людьми и ресурсами.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хозяйства к государству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власти в ранних цивилизациях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 концентрировалась у вождя или царя, но ее устойчивость зависела от окружения. Решения нужно было не только принимать, но и передавать по всей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защищала границы, склады и дороги, а также обеспечивала выполнение повинностей. Военная сила была важна не только для войны, но и для внутреннего порядка.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учет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вели записи о земле, людях и урожае, без которых невозможно было собирать ресурсы. Бюрократия делала власть постоянной и предсказуемой, а не только личной.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через религию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связывали власть с религиозным порядком и традицией. Это помогало объяснять подданным, почему подчинение правителю воспринималось как естественная часть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налоги как основа порядка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7400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закреплял право на землю, дом или урожай и тем самым снижал споры внутри общины. Когда собственность определена, власть может требовать соблюдения правил более убедительно.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15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наказание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защищали порядок через наказания за кражу, побег и нарушение обязательств. Это особенно важно там, где доверие между людьми еще не поддерживалось устойчивыми институтами.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591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обязательства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статьи регулировали долги, брак, наследование и положение членов семьи. Таким образом, закон вмешивался не только в хозяйство, но и в повседневную жизнь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167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собирали зерном, скотом или трудом и направляли на храмы, каналы, склады и управление. Без регулярных сборов раннее государство не могло бы существовать 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9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475" y="1278487"/>
            <a:ext cx="2772600" cy="23556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83875" y="3763800"/>
            <a:ext cx="26934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Месопотамии власть была раздроблена между городами-государствами, которые соперничали за землю, воду и торговые пути. Поэтому здесь особенно рано возникли писцы, архивы и договоры.
</a:t>
            </a:r>
            <a:endParaRPr lang="en-US" sz="1024" dirty="0"/>
          </a:p>
        </p:txBody>
      </p:sp>
      <p:sp>
        <p:nvSpPr>
          <p:cNvPr id="7" name="Text 1"/>
          <p:cNvSpPr txBox="1"/>
          <p:nvPr/>
        </p:nvSpPr>
        <p:spPr>
          <a:xfrm>
            <a:off x="5111950" y="3763800"/>
            <a:ext cx="261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у Нила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строил иную модель: разливы Нила и единая система ирригации поддерживали сильную царскую власть. Централизация помогала собирать налоги, распределять труд и контролировать хозяйственный цикл.
</a:t>
            </a:r>
            <a:endParaRPr lang="en-US" sz="989" dirty="0"/>
          </a:p>
        </p:txBody>
      </p:sp>
      <p:sp>
        <p:nvSpPr>
          <p:cNvPr id="8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ранней государственности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959" y="1968080"/>
            <a:ext cx="273300" cy="218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650" y="1955949"/>
            <a:ext cx="273300" cy="24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025" y="1946465"/>
            <a:ext cx="261900" cy="26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9000" y="1968095"/>
            <a:ext cx="273300" cy="218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и торговли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1527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1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местом, где сосредотачивались власть, рынки и склады. Здесь легче было собирать налоги, учитывать припасы и следить за выполнением распоряжений.
</a:t>
            </a:r>
            <a:endParaRPr lang="en-US" sz="1045" dirty="0"/>
          </a:p>
        </p:txBody>
      </p:sp>
      <p:sp>
        <p:nvSpPr>
          <p:cNvPr id="13" name="Text 2"/>
          <p:cNvSpPr txBox="1"/>
          <p:nvPr/>
        </p:nvSpPr>
        <p:spPr>
          <a:xfrm>
            <a:off x="278695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развивалось рядом с рынками и храмами, потому что спрос на орудия, ткани и керамику рос вместе с населением. Это усиливало специализацию и обмен между людьми.
</a:t>
            </a:r>
            <a:endParaRPr lang="en-US" sz="1109" dirty="0"/>
          </a:p>
        </p:txBody>
      </p:sp>
      <p:sp>
        <p:nvSpPr>
          <p:cNvPr id="14" name="Text 3"/>
          <p:cNvSpPr txBox="1"/>
          <p:nvPr/>
        </p:nvSpPr>
        <p:spPr>
          <a:xfrm>
            <a:off x="485862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разные регионы, поэтому возрастала роль единых мер, весов и писцов. Чем шире был обмен, тем важнее становилась защита караванов и дорог.
</a:t>
            </a:r>
            <a:endParaRPr lang="en-US" sz="1187" dirty="0"/>
          </a:p>
        </p:txBody>
      </p:sp>
      <p:sp>
        <p:nvSpPr>
          <p:cNvPr id="15" name="Text 4"/>
          <p:cNvSpPr txBox="1"/>
          <p:nvPr/>
        </p:nvSpPr>
        <p:spPr>
          <a:xfrm>
            <a:off x="693030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зерна и контроль запасов помогали переживать неурожаи и поддерживать власть. Склады превращались в инструмент не только хозяйства, но и политического влияния.
</a:t>
            </a:r>
            <a:endParaRPr lang="en-US" sz="1109" dirty="0"/>
          </a:p>
        </p:txBody>
      </p:sp>
      <p:sp>
        <p:nvSpPr>
          <p:cNvPr id="16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ставший рубежом конституционного кризиса и новой архитектуры власти в России.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и события 1993 года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рубежом, после которого реформы стали зависеть от устойчивости новых институтов.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Рубеж, после которого Россия начала выстраивать новые институты и рыночные правила.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началом перехода от советской системы к реформам 1993–1995 годов.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распада союзной системы к созданию новых институтов власти и финансовой стабилизации в России.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распада Союза к новой системе власти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кризис 1993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33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полномочиях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1993 года спор о том, кто и как должен проводить реформы, перерос в острый конфликт между президентом и Верховным Советом. Борьба шла не только за власть, но и за направление преобразований.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7534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силового завершения кризиса была принята новая Конституция. Она закрепила более сильную президентскую власть, определила структуру парламента и создала правовые рамки для дальнейшего строительства государства.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72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1993 года показали, что политическая устойчивость стала условием экономических преобразований. Без ясного распределения полномочий реформы не могли быть ни последовательными, ни предсказуемыми для общества и бизнеса.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изменились институты власти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075" y="17294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президент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получил ключевую роль в системе власти: он определял общую политическую линию, назначал правительство и стал центральной фигурой исполнительной ветви, что сократило риск двоевластия.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075" y="28363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был разделён на две палаты — Государственную Думу и Совет Федерации. Это усилило представительство регионов и усложнило принятие решений, но сделало процедуру более устойчивой.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75" y="3943250"/>
            <a:ext cx="42516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вертикаль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 федеральные ведомства получили больше возможностей проводить единую политику. В результате реформы коснулись не только экономики, но и самого механизма управления страной.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1992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начала 1990-х цены были освобождены от прежнего контроля, и рынок стал быстро реагировать на дефицит товаров и слабую конкуренцию. Денежные накопления населения стремительно обесценивались.
</a:t>
            </a:r>
            <a:endParaRPr lang="en-US" sz="928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1993–1994
</a:t>
            </a:r>
            <a:pPr algn="l" indent="0" marL="0">
              <a:lnSpc>
                <a:spcPct val="100000"/>
              </a:lnSpc>
              <a:buNone/>
            </a:pPr>
            <a:r>
              <a:rPr lang="en-US" sz="452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1993–1994 годах высокая инфляция затронула зарплаты, пенсии и расчёты между предприятиями. Экономическая нестабильность заставляла семьи и бизнес искать способы защиты от постоянного роста цен.
</a:t>
            </a:r>
            <a:endParaRPr lang="en-US" sz="905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
</a:t>
            </a:r>
            <a:pPr algn="l" indent="0" marL="0">
              <a:lnSpc>
                <a:spcPct val="100000"/>
              </a:lnSpc>
              <a:buNone/>
            </a:pPr>
            <a:r>
              <a:rPr lang="en-US" sz="509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1995 году ужесточение денежной политики помогло замедлить рост цен. Это не сняло всех проблем, но создало основу для более предсказуемых расчётов и бюджетного контроля.
</a:t>
            </a:r>
            <a:endParaRPr lang="en-US" sz="1018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 и инфляционный шок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дали шок и что исправляли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7400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административный контроль был снят быстрее, чем появились работающие рыночные механизмы. Поэтому цены стали реагировать свободно, а предложение товаров и услуг не успевало за спросом.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15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была слабой, а многие предприятия сохраняли монопольное положение. В такой среде рост цен почти не сдерживался, потому что у покупателей было мало альтернатив.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591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Стабилизационные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и денежная система нуждались в жёстком регулировании, иначе инфляция продолжала бы разгоняться. Государство постепенно ограничивало эмиссию и усиливало финансовую дисциплину.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16725" y="2632376"/>
            <a:ext cx="1694700" cy="17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1995 году темпы роста цен заметно снизились по сравнению с предыдущими годами. Это означало не завершение кризиса, а лишь переход от острого шока к более управляемой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Приватизация: идея и проблемы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94975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приватизации заключался в передаче предприятий частным владельцам, чтобы повысить эффективность управления и сформировать слой собственников, заинтересованных в развитии бизнеса и инвестициях.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12900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активов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собственность быстро концентрировалась у узкого круга владельцев. Вместо широкого обновления экономики возникло недоверие к реформам и сомнения в их общественной пользе.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603938" y="1452300"/>
            <a:ext cx="237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доступ к активам оказался неравным: важную роль сыграли ваучерные схемы, административные возможности и близость к ресурсам. Это усилило ощущение несправедливости у многих граждан.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007188"/>
            <a:ext cx="4022100" cy="18217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связь между основными проблемами переходного периода, мерами государства и их непосредственными результатами.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→ политика → эффект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1995 году стабилизация шла через жёсткие финансовые меры и институциональные изменения, но её результаты были частичными и сопровождались высокими социальными издержками.
</a:t>
            </a:r>
            <a:endParaRPr lang="en-US" sz="1121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реформам России 1993–1995 гг.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75" y="1330166"/>
            <a:ext cx="411000" cy="41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098" y="1330166"/>
            <a:ext cx="411000" cy="41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3050" y="3235166"/>
            <a:ext cx="411000" cy="41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3561" y="1330166"/>
            <a:ext cx="411000" cy="411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для людей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1012308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бюджета
</a:t>
            </a:r>
            <a:pPr algn="l" indent="0" marL="0">
              <a:lnSpc>
                <a:spcPct val="100000"/>
              </a:lnSpc>
              <a:buNone/>
            </a:pPr>
            <a:r>
              <a:rPr lang="en-US" sz="60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реальных доходов и рост цен быстро сократили возможности семей. Люди вынуждены были пересматривать покупки, откладывать крупные траты и искать способы сохранить сбережения.
</a:t>
            </a:r>
            <a:endParaRPr lang="en-US" sz="867" dirty="0"/>
          </a:p>
        </p:txBody>
      </p:sp>
      <p:sp>
        <p:nvSpPr>
          <p:cNvPr id="18" name="Text 3"/>
          <p:cNvSpPr txBox="1"/>
          <p:nvPr/>
        </p:nvSpPr>
        <p:spPr>
          <a:xfrm>
            <a:off x="3647051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выплаты
</a:t>
            </a:r>
            <a:pPr algn="l" indent="0" marL="0">
              <a:lnSpc>
                <a:spcPct val="100000"/>
              </a:lnSpc>
              <a:buNone/>
            </a:pPr>
            <a:r>
              <a:rPr lang="en-US" sz="61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зарплат и пенсий стали повседневной проблемой для многих домохозяйств. Это усиливало чувство нестабильности и затрудняло планирование даже на короткий срок.
</a:t>
            </a:r>
            <a:endParaRPr lang="en-US" sz="871" dirty="0"/>
          </a:p>
        </p:txBody>
      </p:sp>
      <p:sp>
        <p:nvSpPr>
          <p:cNvPr id="19" name="Text 4"/>
          <p:cNvSpPr txBox="1"/>
          <p:nvPr/>
        </p:nvSpPr>
        <p:spPr>
          <a:xfrm>
            <a:off x="2328483" y="3798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открылись новые возможности для предпринимательства и частной инициативы. Однако выигрыши распределялись неравномерно, поэтому рост неравенства стал одной из главных черт периода.
</a:t>
            </a:r>
            <a:endParaRPr lang="en-US" sz="840" dirty="0"/>
          </a:p>
        </p:txBody>
      </p:sp>
      <p:sp>
        <p:nvSpPr>
          <p:cNvPr id="20" name="Text 5"/>
          <p:cNvSpPr txBox="1"/>
          <p:nvPr/>
        </p:nvSpPr>
        <p:spPr>
          <a:xfrm>
            <a:off x="6279514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потери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сокращение производства затронули множество работников. Для части населения это означало потерю привычного дохода и необходимость приспосабливаться к новой экономической реальности.
</a:t>
            </a:r>
            <a:endParaRPr lang="en-US" sz="8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удалось стабилизировать к 1995 году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33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1994–1995 годам государству удалось замедлить инфляцию и сделать денежную систему более управляемой. Это создало основу для более предсказуемых экономических решений.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7534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Бюджетная политика стала строже: расходы контролировались внимательнее, а финансовая система постепенно выходила из режима постоянного кризиса. Полное равновесие, однако, ещё не было достигнуто.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72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улучшения, промышленный спад, бедность и социальное расслоение сохранялись. Следовательно, стабилизация означала не завершение перехода, а лишь снижение его остроты.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1993–1995 годов показывает: реформы становятся устойчивыми только тогда, когда за ними стоят понятные правила, работающие институты и доверие общества. И в древности, и в новейшей истории именно это удерживает систему от распада.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важнее скорости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2026-07-26T01:42:43Z</dcterms:created>
  <dcterms:modified xsi:type="dcterms:W3CDTF">2026-07-26T01:42:43Z</dcterms:modified>
</cp:coreProperties>
</file>