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500" y="2725406"/>
            <a:ext cx="8486700" cy="21133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288475"/>
            <a:ext cx="5329500" cy="3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1559507"/>
            <a:ext cx="55917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география помогает сравнивать страны мира системно и точно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763925"/>
            <a:ext cx="5591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стран мира: основные критерии и значение для географии
</a:t>
            </a:r>
            <a:endParaRPr lang="en-US" sz="227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27125" y="720488"/>
            <a:ext cx="3609600" cy="35990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612750"/>
            <a:ext cx="44142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разные критерии классификации стран
</a:t>
            </a:r>
            <a:endParaRPr lang="en-US" sz="224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2628900"/>
            <a:ext cx="44142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различаются по площади, населению, экономике и политическому устройству, поэтому одна схема не объясняет их положение в мире. Для анализа нужны географический, социально-экономический и политический подходы — только вместе они дают полную картину.
</a:t>
            </a:r>
            <a:endParaRPr lang="en-US" sz="1250" dirty="0"/>
          </a:p>
        </p:txBody>
      </p:sp>
      <p:sp>
        <p:nvSpPr>
          <p:cNvPr id="7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16700" y="1231112"/>
            <a:ext cx="2704500" cy="26965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5800" y="363700"/>
            <a:ext cx="63552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Географическое положение как основа классификации стран
</a:t>
            </a:r>
            <a:endParaRPr lang="en-US" sz="2102" dirty="0"/>
          </a:p>
        </p:txBody>
      </p:sp>
      <p:sp>
        <p:nvSpPr>
          <p:cNvPr id="11" name="Text 2"/>
          <p:cNvSpPr txBox="1"/>
          <p:nvPr/>
        </p:nvSpPr>
        <p:spPr>
          <a:xfrm>
            <a:off x="355800" y="1548725"/>
            <a:ext cx="26244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Материк и часть света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страны на материке или в части света влияет на соседей, транспортные маршруты и доступ к рынкам. Эти связи особенно важны для государств, удалённых от океанов и крупных торговых путей.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355800" y="2980325"/>
            <a:ext cx="26244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Береговое положение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Выход к морю или океану облегчает внешнюю торговлю, развитие портов и международные перевозки. Прибрежные страны обычно имеют более широкие возможности для связей с другими регионами мира.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093350" y="1548725"/>
            <a:ext cx="24453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Островные государства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Япония, Исландия и Великобритания — примеры островных стран, где морская изолированность сочетается с удобством морских коммуникаций. Такое положение влияет и на климат, и на специализацию хозяйства.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6093350" y="2980325"/>
            <a:ext cx="24453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Внутриконтинентальные страны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Монголия, Казахстан и Непал не имеют прямого выхода к океану, поэтому зависят от сухопутных коридоров соседей. Это делает особенно значимыми транзит, логистику и устойчивость транспортной сети.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6075" y="2170935"/>
            <a:ext cx="3709500" cy="151653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43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страны мира по площади территории
</a:t>
            </a:r>
            <a:endParaRPr lang="en-US" sz="2649" dirty="0"/>
          </a:p>
        </p:txBody>
      </p:sp>
      <p:sp>
        <p:nvSpPr>
          <p:cNvPr id="7" name="Text 1"/>
          <p:cNvSpPr txBox="1"/>
          <p:nvPr/>
        </p:nvSpPr>
        <p:spPr>
          <a:xfrm>
            <a:off x="355800" y="1757900"/>
            <a:ext cx="2159700" cy="25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государства заметно различаются по масштабам территории, но не обязательно по плотности населения и степени освоенности.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628550" y="1757800"/>
            <a:ext cx="2159700" cy="25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территория не гарантирует равномерного заселения: в пределах одной страны могут сочетаться густонаселённые и труднодоступные районы.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2716075" y="4319800"/>
            <a:ext cx="32577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 и национальные статистические данные, округлённые оценки
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640916"/>
            <a:ext cx="4424400" cy="2786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484700"/>
            <a:ext cx="6574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страны мира по численности населения
</a:t>
            </a:r>
            <a:endParaRPr lang="en-US" sz="2648" dirty="0"/>
          </a:p>
        </p:txBody>
      </p:sp>
      <p:sp>
        <p:nvSpPr>
          <p:cNvPr id="7" name="Text 1"/>
          <p:cNvSpPr txBox="1"/>
          <p:nvPr/>
        </p:nvSpPr>
        <p:spPr>
          <a:xfrm>
            <a:off x="5116501" y="1643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 населения определяет масштаб внутреннего рынка, объём рабочей силы и потребность в жилье, транспорте, школах и больницах.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116501" y="3224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Азия и Африка формируют основные центры демографического роста, а крупнейшие страны мира оказывают особенно сильное влияние на глобальные процессы.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66984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ООН, World Population Prospects 2024, оценки на 2023 год
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1306728" y="1319345"/>
            <a:ext cx="44196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показатели
</a:t>
            </a:r>
            <a:pPr algn="l" indent="0" marL="0">
              <a:lnSpc>
                <a:spcPct val="115000"/>
              </a:lnSpc>
              <a:buNone/>
            </a:pPr>
            <a:r>
              <a:rPr lang="en-US" sz="2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Демографическая классификация опирается на численность населения, плотность заселения, рождаемость, смертность и естественный прирост. Эти параметры показывают, насколько быстро меняется население и каковы его территориальные особенности.
</a:t>
            </a:r>
            <a:endParaRPr lang="en-US" sz="1077" dirty="0"/>
          </a:p>
        </p:txBody>
      </p:sp>
      <p:sp>
        <p:nvSpPr>
          <p:cNvPr id="10" name="Text 2"/>
          <p:cNvSpPr txBox="1"/>
          <p:nvPr/>
        </p:nvSpPr>
        <p:spPr>
          <a:xfrm>
            <a:off x="1760054" y="2184657"/>
            <a:ext cx="44196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Возрастная структура
</a:t>
            </a:r>
            <a:pPr algn="l" indent="0" marL="0">
              <a:lnSpc>
                <a:spcPct val="115000"/>
              </a:lnSpc>
              <a:buNone/>
            </a:pPr>
            <a:r>
              <a:rPr lang="en-US" sz="2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с молодой возрастной структурой имеют много детей и подростков, а государства со стареющим населением сталкиваются с ростом доли пожилых людей. Это влияет на образование, рынок труда и пенсионную систему.
</a:t>
            </a:r>
            <a:endParaRPr lang="en-US" sz="1143" dirty="0"/>
          </a:p>
        </p:txBody>
      </p:sp>
      <p:sp>
        <p:nvSpPr>
          <p:cNvPr id="11" name="Text 3"/>
          <p:cNvSpPr txBox="1"/>
          <p:nvPr/>
        </p:nvSpPr>
        <p:spPr>
          <a:xfrm>
            <a:off x="2106868" y="3049974"/>
            <a:ext cx="44196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демографические профили
</a:t>
            </a:r>
            <a:pPr algn="l" indent="0" marL="0">
              <a:lnSpc>
                <a:spcPct val="115000"/>
              </a:lnSpc>
              <a:buNone/>
            </a:pPr>
            <a:r>
              <a:rPr lang="en-US" sz="2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Япония, Германия и Италия относятся к странам со стареющим населением, тогда как Нигерия, Индия и Пакистан характеризуются более молодой структурой населения и более высоким потенциалом естественного прироста.
</a:t>
            </a:r>
            <a:endParaRPr lang="en-US" sz="1138" dirty="0"/>
          </a:p>
        </p:txBody>
      </p:sp>
      <p:sp>
        <p:nvSpPr>
          <p:cNvPr id="12" name="Text 4"/>
          <p:cNvSpPr txBox="1"/>
          <p:nvPr/>
        </p:nvSpPr>
        <p:spPr>
          <a:xfrm>
            <a:off x="2472794" y="3915304"/>
            <a:ext cx="44196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Дополнительные ориентиры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более точной оценки используют медианный возраст и уровень урбанизации. Эти показатели помогают увидеть не только численность, но и качество демографической динамики в стране.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55800" y="363700"/>
            <a:ext cx="58629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Демографическая классификация стран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640916"/>
            <a:ext cx="4424400" cy="2786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484700"/>
            <a:ext cx="6574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по уровню дохода населения
</a:t>
            </a:r>
            <a:endParaRPr lang="en-US" sz="2753" dirty="0"/>
          </a:p>
        </p:txBody>
      </p:sp>
      <p:sp>
        <p:nvSpPr>
          <p:cNvPr id="7" name="Text 1"/>
          <p:cNvSpPr txBox="1"/>
          <p:nvPr/>
        </p:nvSpPr>
        <p:spPr>
          <a:xfrm>
            <a:off x="5116501" y="1643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Показатель ВНД на душу населения удобен для международных сопоставлений, но сам по себе не показывает распределение доходов внутри страны.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116501" y="3224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Высокий средний доход чаще связан с развитой экономикой, но для оценки благополучия его нужно дополнять социальными индикаторами.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66984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Всемирный банк, классификация по доходам; оценки ВНД на душу населения, последние доступные данные
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882718"/>
            <a:ext cx="4231200" cy="2022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91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Индекс человеческого развития как более широкий показатель
</a:t>
            </a:r>
            <a:endParaRPr lang="en-US" sz="2649" dirty="0"/>
          </a:p>
        </p:txBody>
      </p:sp>
      <p:sp>
        <p:nvSpPr>
          <p:cNvPr id="7" name="Text 1"/>
          <p:cNvSpPr txBox="1"/>
          <p:nvPr/>
        </p:nvSpPr>
        <p:spPr>
          <a:xfrm>
            <a:off x="4874046" y="1535000"/>
            <a:ext cx="31446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ИЧР позволяет сравнивать страны не только по доходу, но и по условиям жизни и развитию человеческого потенциала.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874046" y="3048800"/>
            <a:ext cx="31446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ИЧР показывает, что экономические успехи должны рассматриваться вместе с образованием и продолжительностью жизни.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16769"/>
            <a:ext cx="32577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ПРООН, Human Development Report 2023/2024
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66200" y="1471264"/>
            <a:ext cx="4260600" cy="11317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25475" y="2929637"/>
            <a:ext cx="4276200" cy="117762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838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отличаются развитые и развивающиеся страны
</a:t>
            </a:r>
            <a:endParaRPr lang="en-US" sz="2650" dirty="0"/>
          </a:p>
        </p:txBody>
      </p:sp>
      <p:sp>
        <p:nvSpPr>
          <p:cNvPr id="7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55800" y="1509225"/>
            <a:ext cx="40308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Экономика, где услуги задают тон
</a:t>
            </a:r>
            <a:pPr algn="l" indent="0" marL="0">
              <a:lnSpc>
                <a:spcPct val="100000"/>
              </a:lnSpc>
              <a:buNone/>
            </a:pPr>
            <a:r>
              <a:rPr lang="en-US" sz="14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развитых странах высокие доходы населения сочетаются с мощной сферой услуг, современной промышленностью и высоким качеством инфраструктуры. Здесь обычно выше продолжительность жизни, уровень образования и доступ к технологиям, а города играют ведущую роль в экономике и культуре.
</a:t>
            </a:r>
            <a:endParaRPr lang="en-US" sz="1475" dirty="0"/>
          </a:p>
        </p:txBody>
      </p:sp>
      <p:sp>
        <p:nvSpPr>
          <p:cNvPr id="9" name="Text 3"/>
          <p:cNvSpPr txBox="1"/>
          <p:nvPr/>
        </p:nvSpPr>
        <p:spPr>
          <a:xfrm>
            <a:off x="355800" y="2967750"/>
            <a:ext cx="40308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Развивающиеся страны: очень разные траектории
</a:t>
            </a:r>
            <a:pPr algn="l" indent="0" marL="0">
              <a:lnSpc>
                <a:spcPct val="100000"/>
              </a:lnSpc>
              <a:buNone/>
            </a:pPr>
            <a:r>
              <a:rPr lang="en-US" sz="13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Развивающиеся государства объединяет не единый уровень, а общая неоднородность. В одних сохраняется сильная зависимость от сельского хозяйства и сырьевого экспорта, в других быстро растут крупные города, промышленность и цифровой сектор, но социальные различия остаются заметными.
</a:t>
            </a:r>
            <a:endParaRPr lang="en-US" sz="1368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535343"/>
            <a:ext cx="8381100" cy="2904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917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определяют тип экономики страны
</a:t>
            </a:r>
            <a:endParaRPr lang="en-US" sz="2365" dirty="0"/>
          </a:p>
        </p:txBody>
      </p:sp>
      <p:sp>
        <p:nvSpPr>
          <p:cNvPr id="7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55800" y="1023131"/>
            <a:ext cx="5891700" cy="20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строится на сопоставлении статистики, структуры занятости и роли отраслей хозяйства.
</a:t>
            </a:r>
            <a:endParaRPr lang="en-US" sz="87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9450" y="1438630"/>
            <a:ext cx="673200" cy="673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8850" y="1455596"/>
            <a:ext cx="700500" cy="6226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15550" y="1430330"/>
            <a:ext cx="673200" cy="67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5800" y="516075"/>
            <a:ext cx="59388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сектора хозяйства
</a:t>
            </a:r>
            <a:endParaRPr lang="en-US" sz="3184" dirty="0"/>
          </a:p>
        </p:txBody>
      </p:sp>
      <p:sp>
        <p:nvSpPr>
          <p:cNvPr id="8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5800" y="2411206"/>
            <a:ext cx="2586300" cy="20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Первичный сектор
</a:t>
            </a:r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 связан с добычей и получением природных ресурсов: сельским хозяйством, рыболовством, лесным и горным хозяйством. Его доля выше там, где экономика сильнее зависит от природных условий и сырья.
</a:t>
            </a:r>
            <a:endParaRPr lang="en-US" sz="1700" dirty="0"/>
          </a:p>
        </p:txBody>
      </p:sp>
      <p:sp>
        <p:nvSpPr>
          <p:cNvPr id="10" name="Text 3"/>
          <p:cNvSpPr txBox="1"/>
          <p:nvPr/>
        </p:nvSpPr>
        <p:spPr>
          <a:xfrm>
            <a:off x="3278850" y="2403250"/>
            <a:ext cx="2586300" cy="20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Вторичный сектор
</a:t>
            </a:r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Сюда относят промышленность, строительство и переработку сырья. Этот сектор показывает, насколько страна способна создавать продукцию с более высокой добавленной стоимостью и развивать собственную производственную базу.
</a:t>
            </a:r>
            <a:endParaRPr lang="en-US" sz="1700" dirty="0"/>
          </a:p>
        </p:txBody>
      </p:sp>
      <p:sp>
        <p:nvSpPr>
          <p:cNvPr id="11" name="Text 4"/>
          <p:cNvSpPr txBox="1"/>
          <p:nvPr/>
        </p:nvSpPr>
        <p:spPr>
          <a:xfrm>
            <a:off x="6201900" y="2403250"/>
            <a:ext cx="2586300" cy="20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Третичный сектор
</a:t>
            </a:r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 объединяет услуги, транспорт, торговлю, образование, науку и финансы. В современных развитых странах именно услуги становятся ведущей сферой занятости и главным признаком постиндустриальной экономики.
</a:t>
            </a:r>
            <a:endParaRPr lang="en-US" sz="1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640916"/>
            <a:ext cx="4424400" cy="2786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484700"/>
            <a:ext cx="6574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правления в государствах мира
</a:t>
            </a:r>
            <a:endParaRPr lang="en-US" sz="2648" dirty="0"/>
          </a:p>
        </p:txBody>
      </p:sp>
      <p:sp>
        <p:nvSpPr>
          <p:cNvPr id="7" name="Text 1"/>
          <p:cNvSpPr txBox="1"/>
          <p:nvPr/>
        </p:nvSpPr>
        <p:spPr>
          <a:xfrm>
            <a:off x="5116501" y="1643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республик существуют разные модели организации власти: президентская, парламентская и смешанная. Это влияет на распределение полномочий между главой государства, правительством и парламентом.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116501" y="3224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Республики заметно преобладают, но политические системы внутри этой группы различаются по роли главы государства и механизму принятия решений.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66984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политической географии мира; без точной мировой статистики, данные представлены как обобщённое соотношение.
</a:t>
            </a:r>
            <a:endParaRPr lang="en-US" sz="679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6075" y="2424599"/>
            <a:ext cx="3709500" cy="100920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43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Унитарные государства и федерации
</a:t>
            </a:r>
            <a:endParaRPr lang="en-US" sz="2649" dirty="0"/>
          </a:p>
        </p:txBody>
      </p:sp>
      <p:sp>
        <p:nvSpPr>
          <p:cNvPr id="7" name="Text 1"/>
          <p:cNvSpPr txBox="1"/>
          <p:nvPr/>
        </p:nvSpPr>
        <p:spPr>
          <a:xfrm>
            <a:off x="355800" y="1757900"/>
            <a:ext cx="2159700" cy="25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двух основных форм государственного устройства показывает, как распределяются полномочия между центром и регионами.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628550" y="1757800"/>
            <a:ext cx="2159700" cy="25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Унитарная модель проще по управлению, а федерация позволяет учитывать различия регионов и делить полномочия между уровнями власти.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2716075" y="4319800"/>
            <a:ext cx="32577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обществознания и географии; политико-территориальная типология государств.
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5800" y="363700"/>
            <a:ext cx="63552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статус влияет на место страны на карте мира
</a:t>
            </a:r>
            <a:endParaRPr lang="en-US" sz="2102" dirty="0"/>
          </a:p>
        </p:txBody>
      </p:sp>
      <p:sp>
        <p:nvSpPr>
          <p:cNvPr id="10" name="Text 2"/>
          <p:cNvSpPr txBox="1"/>
          <p:nvPr/>
        </p:nvSpPr>
        <p:spPr>
          <a:xfrm>
            <a:off x="355775" y="1337975"/>
            <a:ext cx="20262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Полное признание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государств имеют широкое международное признание и участвуют в работе ООН, дипломатических миссий и международных соглашений. Это облегчает торговлю, поездки и политическое сотрудничество.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2491188" y="1337975"/>
            <a:ext cx="20262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Частичное признание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территории признаны не всеми странами мира. Из-за этого их участие в международных организациях ограничено, а внешние связи часто зависят от позиции крупных государств и соседей.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4626600" y="1337975"/>
            <a:ext cx="20262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Спорные территории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Статус отдельных регионов может быть предметом длительных международных споров. Такие ситуации влияют на границы, безопасность, экономические отношения и правовой режим территории.
</a:t>
            </a:r>
            <a:endParaRPr lang="en-US" sz="1500" dirty="0"/>
          </a:p>
        </p:txBody>
      </p:sp>
      <p:sp>
        <p:nvSpPr>
          <p:cNvPr id="13" name="Text 5"/>
          <p:cNvSpPr txBox="1"/>
          <p:nvPr/>
        </p:nvSpPr>
        <p:spPr>
          <a:xfrm>
            <a:off x="6762013" y="1337975"/>
            <a:ext cx="20262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Динамичная карта мира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Международный статус не является неизменным: признание, переговоры и конфликты могут менять положение территории. Поэтому политическая карта мира постоянно развивается и требует регулярного обновления.
</a:t>
            </a:r>
            <a:endParaRPr lang="en-US" sz="1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84825" y="1348500"/>
            <a:ext cx="5742000" cy="9252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4825" y="2450761"/>
            <a:ext cx="5742000" cy="92522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84825" y="3553011"/>
            <a:ext cx="5742000" cy="92522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5800" y="516075"/>
            <a:ext cx="8381100" cy="60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регионы объединяются в общую экономическую систему
</a:t>
            </a:r>
            <a:endParaRPr lang="en-US" sz="2369" dirty="0"/>
          </a:p>
        </p:txBody>
      </p:sp>
      <p:sp>
        <p:nvSpPr>
          <p:cNvPr id="8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5800" y="1347974"/>
            <a:ext cx="2153400" cy="9262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Европейский союз: пространство без лишних барьеров
</a:t>
            </a:r>
            <a:pPr algn="l" indent="0" marL="0">
              <a:lnSpc>
                <a:spcPct val="100000"/>
              </a:lnSpc>
              <a:buNone/>
            </a:pPr>
            <a:r>
              <a:rPr lang="en-US" sz="5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карте Европы особенно заметен пример тесной интеграции: государства координируют торговлю, правила перемещения и многие экономические решения. Благодаря этому внутренние связи между странами становятся плотнее, а общий рынок — более устойчивым и взаимозависимым.
</a:t>
            </a:r>
            <a:endParaRPr lang="en-US" sz="1004" dirty="0"/>
          </a:p>
        </p:txBody>
      </p:sp>
      <p:sp>
        <p:nvSpPr>
          <p:cNvPr id="10" name="Text 3"/>
          <p:cNvSpPr txBox="1"/>
          <p:nvPr/>
        </p:nvSpPr>
        <p:spPr>
          <a:xfrm>
            <a:off x="355800" y="2450235"/>
            <a:ext cx="2153400" cy="9262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АСЕАН и быстрый рост связности в Азии
</a:t>
            </a:r>
            <a:pPr algn="l" indent="0" marL="0">
              <a:lnSpc>
                <a:spcPct val="100000"/>
              </a:lnSpc>
              <a:buNone/>
            </a:pPr>
            <a:r>
              <a:rPr lang="en-US" sz="5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Юго-Восточной Азии интеграция помогает странам согласовывать транспортные проекты, промышленную кооперацию и торговые правила. На карте этот процесс читается через сеть морских маршрутов и крупных портов, связывающих участников региона.
</a:t>
            </a:r>
            <a:endParaRPr lang="en-US" sz="1121" dirty="0"/>
          </a:p>
        </p:txBody>
      </p:sp>
      <p:sp>
        <p:nvSpPr>
          <p:cNvPr id="11" name="Text 4"/>
          <p:cNvSpPr txBox="1"/>
          <p:nvPr/>
        </p:nvSpPr>
        <p:spPr>
          <a:xfrm>
            <a:off x="355800" y="3552485"/>
            <a:ext cx="2153400" cy="9262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МЕРКОСУР и СНГ: сотрудничество на больших пространствах
</a:t>
            </a:r>
            <a:pPr algn="l" indent="0" marL="0">
              <a:lnSpc>
                <a:spcPct val="100000"/>
              </a:lnSpc>
              <a:buNone/>
            </a:pPr>
            <a:r>
              <a:rPr lang="en-US" sz="4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Южной Америке и на постсоветском пространстве региональные объединения помогают странам решать схожие задачи: упрощать торговлю, развивать транспорт и поддерживать политический диалог. Для географии это наглядный пример того, как соседство усиливает экономические связи.
</a:t>
            </a:r>
            <a:endParaRPr lang="en-US" sz="97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640916"/>
            <a:ext cx="4424400" cy="2786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484700"/>
            <a:ext cx="6574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 и Юг как социально-экономическое деление мира
</a:t>
            </a:r>
            <a:endParaRPr lang="en-US" sz="2521" dirty="0"/>
          </a:p>
        </p:txBody>
      </p:sp>
      <p:sp>
        <p:nvSpPr>
          <p:cNvPr id="7" name="Text 1"/>
          <p:cNvSpPr txBox="1"/>
          <p:nvPr/>
        </p:nvSpPr>
        <p:spPr>
          <a:xfrm>
            <a:off x="5116501" y="1643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деление условно и не связано с климатом: развитые страны есть и в Южном полушарии, а менее развитые — в северной части мира.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116501" y="3224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различие определяется не широтой, а уровнем доходов, качества жизни и технологической включённости в мировую экономику.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66984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подходов ООН и международной социально-экономической географии; схема носит сравнительный, а не статистический характер.
</a:t>
            </a:r>
            <a:endParaRPr lang="en-US" sz="655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535343"/>
            <a:ext cx="8381100" cy="2904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917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страна включается в разные классификации
</a:t>
            </a:r>
            <a:endParaRPr lang="en-US" sz="1895" dirty="0"/>
          </a:p>
        </p:txBody>
      </p:sp>
      <p:sp>
        <p:nvSpPr>
          <p:cNvPr id="7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55800" y="1023131"/>
            <a:ext cx="5891700" cy="20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последовательность отбора критериев и источников для географического анализа.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3813" y="1525064"/>
            <a:ext cx="657000" cy="525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48895" y="1459364"/>
            <a:ext cx="657000" cy="65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43978" y="1459364"/>
            <a:ext cx="657000" cy="65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939061" y="1459364"/>
            <a:ext cx="657000" cy="65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5800" y="516075"/>
            <a:ext cx="59388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классификации нельзя считать окончательными
</a:t>
            </a:r>
            <a:endParaRPr lang="en-US" sz="2125" dirty="0"/>
          </a:p>
        </p:txBody>
      </p:sp>
      <p:sp>
        <p:nvSpPr>
          <p:cNvPr id="9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55800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Упрощение реальности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Любая классификация выделяет только часть признаков и неизбежно упрощает картину мира. Она полезна для сравнения, но не заменяет полноценного анализа конкретной страны и её исторического развития.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2548895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во времени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Экономический рост, кризисы и технологические сдвиги быстро меняют место государства в мировой системе. Страны могут переходить из одной группы в другую за сравнительно короткий исторический период.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4743978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потрясений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Войны, политическая нестабильность и демографические изменения способны резко ухудшить или улучшить показатели страны. Поэтому классификацию нужно регулярно обновлять по новым данным.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6939061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Инструмент, а не ярлык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Китай, Южная Корея, Сингапур, ОАЭ и Вьетнам показывают, что статус страны не является постоянным. Классификация помогает ориентироваться, но не должна подменять живую географическую реальность.
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2056944"/>
            <a:ext cx="4231200" cy="1673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91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страна — несколько характеристик одновременно
</a:t>
            </a:r>
            <a:endParaRPr lang="en-US" sz="2649" dirty="0"/>
          </a:p>
        </p:txBody>
      </p:sp>
      <p:sp>
        <p:nvSpPr>
          <p:cNvPr id="7" name="Text 1"/>
          <p:cNvSpPr txBox="1"/>
          <p:nvPr/>
        </p:nvSpPr>
        <p:spPr>
          <a:xfrm>
            <a:off x="4874046" y="1535000"/>
            <a:ext cx="31446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объект можно описывать через разные признаки: площадь, тип экономики, устройство власти и уровень развития.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874046" y="3048800"/>
            <a:ext cx="31446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страна одновременно входит сразу в несколько классификаций, поэтому для точного анализа нужен комплекс взаимосвязанных критериев.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16769"/>
            <a:ext cx="32577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данным международной географии и школьного курса; признаки приведены в учебных целях.
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6275" y="1306500"/>
            <a:ext cx="7451400" cy="78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мира нужно рассматривать в системе признаков
</a:t>
            </a:r>
            <a:endParaRPr lang="en-US" sz="3078" dirty="0"/>
          </a:p>
        </p:txBody>
      </p:sp>
      <p:sp>
        <p:nvSpPr>
          <p:cNvPr id="5" name="Text 1"/>
          <p:cNvSpPr txBox="1"/>
          <p:nvPr/>
        </p:nvSpPr>
        <p:spPr>
          <a:xfrm>
            <a:off x="1776150" y="2515140"/>
            <a:ext cx="5591700" cy="13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страны раскрывается только при совместном анализе её положения, населения, экономики, формы правления и статуса. Такой подход помогает увидеть не ярлык, а реальную картину развития.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2026-06-03T04:33:01Z</dcterms:created>
  <dcterms:modified xsi:type="dcterms:W3CDTF">2026-06-03T04:33:01Z</dcterms:modified>
</cp:coreProperties>
</file>