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image" Target="../media/image-12-8.png"/><Relationship Id="rId9" Type="http://schemas.openxmlformats.org/officeDocument/2006/relationships/image" Target="../media/image-12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jpeg"/><Relationship Id="rId4" Type="http://schemas.openxmlformats.org/officeDocument/2006/relationships/image" Target="../media/image-16-4.jpe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2600" y="90464"/>
            <a:ext cx="8980800" cy="257847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8791" y="3032379"/>
            <a:ext cx="8940600" cy="98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Измерение углов в геометрии: основные понятия и приёмы
</a:t>
            </a:r>
            <a:endParaRPr lang="en-US" sz="3600" dirty="0"/>
          </a:p>
        </p:txBody>
      </p:sp>
      <p:sp>
        <p:nvSpPr>
          <p:cNvPr id="7" name="Text 1"/>
          <p:cNvSpPr txBox="1"/>
          <p:nvPr/>
        </p:nvSpPr>
        <p:spPr>
          <a:xfrm>
            <a:off x="215966" y="4378800"/>
            <a:ext cx="3116100" cy="61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Углы, градусы, транспортир и точные построения — основа геометрии.
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88941" y="2724267"/>
            <a:ext cx="2046600" cy="2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37500" y="996604"/>
            <a:ext cx="4155000" cy="39642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в геометрии нужно измерять углы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241825" y="1861250"/>
            <a:ext cx="4155000" cy="23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Углы помогают описывать повороты, наклоны и направления. Их измеряют в задачах на фигуры, чертежи, движение и реальные предметы, чтобы сравнивать построения и находить неизвестные значения.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8181" y="2128302"/>
            <a:ext cx="224175" cy="256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34688" y="2134338"/>
            <a:ext cx="244327" cy="24432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21271" y="2134338"/>
            <a:ext cx="244327" cy="24432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07854" y="2134338"/>
            <a:ext cx="244327" cy="244327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угол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248105" y="2633663"/>
            <a:ext cx="2072998" cy="205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Вершина угла
</a:t>
            </a:r>
            <a:pPr algn="l" indent="0" marL="0">
              <a:lnSpc>
                <a:spcPct val="115000"/>
              </a:lnSpc>
              <a:buNone/>
            </a:pPr>
            <a:r>
              <a:rPr lang="en-US" sz="4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Угол образуют два луча, выходящие из одной точки. Эта общая точка называется вершиной, а именно она задаёт положение угла на рисунке.
</a:t>
            </a:r>
            <a:endParaRPr lang="en-US" sz="1121" dirty="0"/>
          </a:p>
        </p:txBody>
      </p:sp>
      <p:sp>
        <p:nvSpPr>
          <p:cNvPr id="10" name="Text 3"/>
          <p:cNvSpPr txBox="1"/>
          <p:nvPr/>
        </p:nvSpPr>
        <p:spPr>
          <a:xfrm>
            <a:off x="2434678" y="2633663"/>
            <a:ext cx="2072998" cy="205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Стороны угла
</a:t>
            </a:r>
            <a:pPr algn="l" indent="0" marL="0">
              <a:lnSpc>
                <a:spcPct val="115000"/>
              </a:lnSpc>
              <a:buNone/>
            </a:pPr>
            <a:r>
              <a:rPr lang="en-US" sz="4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Лучи, образующие угол, называют его сторонами. Они могут быть длиннее или короче, но размер угла зависит не от длины, а от поворота между ними.
</a:t>
            </a:r>
            <a:endParaRPr lang="en-US" sz="1121" dirty="0"/>
          </a:p>
        </p:txBody>
      </p:sp>
      <p:sp>
        <p:nvSpPr>
          <p:cNvPr id="11" name="Text 4"/>
          <p:cNvSpPr txBox="1"/>
          <p:nvPr/>
        </p:nvSpPr>
        <p:spPr>
          <a:xfrm>
            <a:off x="4621251" y="2633663"/>
            <a:ext cx="2072998" cy="205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Величина угла
</a:t>
            </a:r>
            <a:pPr algn="l" indent="0" marL="0">
              <a:lnSpc>
                <a:spcPct val="115000"/>
              </a:lnSpc>
              <a:buNone/>
            </a:pPr>
            <a:r>
              <a:rPr lang="en-US" sz="4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и тот же угол можно изобразить по-разному, однако его величина остаётся неизменной. Главное — сохранить одинаковый поворот между сторонами.
</a:t>
            </a:r>
            <a:endParaRPr lang="en-US" sz="1121" dirty="0"/>
          </a:p>
        </p:txBody>
      </p:sp>
      <p:sp>
        <p:nvSpPr>
          <p:cNvPr id="12" name="Text 5"/>
          <p:cNvSpPr txBox="1"/>
          <p:nvPr/>
        </p:nvSpPr>
        <p:spPr>
          <a:xfrm>
            <a:off x="6807824" y="2633663"/>
            <a:ext cx="2072998" cy="205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Обозначение угла
</a:t>
            </a:r>
            <a:pPr algn="l" indent="0" marL="0">
              <a:lnSpc>
                <a:spcPct val="115000"/>
              </a:lnSpc>
              <a:buNone/>
            </a:pPr>
            <a:r>
              <a:rPr lang="en-US" sz="4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Углы записывают тремя буквами или одной буквой у вершины. Такое обозначение помогает точно указать, какой именно угол рассматривается в задаче.
</a:t>
            </a:r>
            <a:endParaRPr lang="en-US" sz="1121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5" name="Text 1"/>
          <p:cNvSpPr txBox="1"/>
          <p:nvPr/>
        </p:nvSpPr>
        <p:spPr>
          <a:xfrm>
            <a:off x="90000" y="1437258"/>
            <a:ext cx="3440100" cy="242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Градус позволяет измерять угол точно и сравнивать его с опорными значениями 90° и 180°.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4574287" y="1060551"/>
            <a:ext cx="4328700" cy="1422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81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360
</a:t>
            </a:r>
            <a:endParaRPr lang="en-US" sz="7817" dirty="0"/>
          </a:p>
        </p:txBody>
      </p:sp>
      <p:sp>
        <p:nvSpPr>
          <p:cNvPr id="7" name="Text 3"/>
          <p:cNvSpPr txBox="1"/>
          <p:nvPr/>
        </p:nvSpPr>
        <p:spPr>
          <a:xfrm>
            <a:off x="4574425" y="2547400"/>
            <a:ext cx="4328700" cy="170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3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равных частей делит полный оборот одна степень измерения угла.
</a:t>
            </a:r>
            <a:endParaRPr lang="en-US" sz="2439" dirty="0"/>
          </a:p>
        </p:txBody>
      </p:sp>
      <p:sp>
        <p:nvSpPr>
          <p:cNvPr id="8" name="Text 4"/>
          <p:cNvSpPr txBox="1"/>
          <p:nvPr/>
        </p:nvSpPr>
        <p:spPr>
          <a:xfrm>
            <a:off x="90000" y="4251233"/>
            <a:ext cx="3440100" cy="147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Курс геометрии основной школы: определение градуса как 1/360 полного оборота.
</a:t>
            </a:r>
            <a:endParaRPr lang="en-US" sz="7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000" y="1179428"/>
            <a:ext cx="5597100" cy="345829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виды углов и их величины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5972125" y="1259575"/>
            <a:ext cx="28980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 опорным значениям 90° и 180° помогает быстро узнать вид угла без построений.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5972125" y="3065025"/>
            <a:ext cx="28980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Острые углы встречаются чаще всего, а прямой угол служит удобной точкой отсчёта для проверки.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90000" y="4675150"/>
            <a:ext cx="5597100" cy="173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классификация углов по величине в градусах.
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37500" y="996604"/>
            <a:ext cx="4155000" cy="39642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Транспортир и его части
</a:t>
            </a:r>
            <a:endParaRPr lang="en-US" sz="2800" dirty="0"/>
          </a:p>
        </p:txBody>
      </p:sp>
      <p:sp>
        <p:nvSpPr>
          <p:cNvPr id="9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260450" y="1270550"/>
            <a:ext cx="43989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Отметка в середине транспортира должна совпасть с вершиной угла. Если центр смещён, измерение станет неточным, даже когда шкала прочитана верно.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60450" y="2143152"/>
            <a:ext cx="43989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Нулевая линия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из сторон угла совмещается с началом отсчёта на шкале. Именно от этой линии выбирают подходящую шкалу, чтобы не перепутать направление измерения.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260450" y="3015752"/>
            <a:ext cx="43989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Градусная шкала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полукруглом транспортире отмечены деления и числа в градусах. На некоторых моделях есть две шкалы, и они идут в противоположных направлениях.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260450" y="3888359"/>
            <a:ext cx="43989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Мелкие деления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Деления через 1° или 5° помогают читать результат точнее. Чем меньше шаг между отметками, тем удобнее измерять небольшие углы.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000" y="1547409"/>
            <a:ext cx="8964000" cy="3286482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измеряют угол транспортиром
</a:t>
            </a:r>
            <a:endParaRPr lang="en-US" sz="2800" dirty="0"/>
          </a:p>
        </p:txBody>
      </p:sp>
      <p:sp>
        <p:nvSpPr>
          <p:cNvPr id="4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90000" y="955050"/>
            <a:ext cx="8964000" cy="39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при измерении угла с помощью транспортира.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0300" y="1926809"/>
            <a:ext cx="5426700" cy="184348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Виды углов: сравнение по величине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6086175" y="1295910"/>
            <a:ext cx="28173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с опорными значениями помогает определить вид угла быстро и без дополнительных построений.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6086175" y="3101358"/>
            <a:ext cx="28173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Достаточно сравнить значение с 90° и 180°, чтобы уверенно определить тип угла.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230300" y="4608075"/>
            <a:ext cx="5426700" cy="173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Классификация углов по величине в градусах.
</a:t>
            </a:r>
            <a:endParaRPr lang="en-US" sz="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750" y="3156952"/>
            <a:ext cx="9048600" cy="183799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не перепутать шкалы транспортира
</a:t>
            </a:r>
            <a:endParaRPr lang="en-US" sz="2800" dirty="0"/>
          </a:p>
        </p:txBody>
      </p:sp>
      <p:sp>
        <p:nvSpPr>
          <p:cNvPr id="9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270000" y="1641700"/>
            <a:ext cx="19782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Найти ноль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проверьте, какая сторона угла совпала с началом отсчёта. Нужна та шкала, где ноль стоит именно у этой стороны, а не на противоположной.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2485821" y="1641700"/>
            <a:ext cx="19782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Смотреть направление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транспортира две шкалы, и числа на них возрастают в разные стороны. Ошибка появляется, когда читают деление с неправильной шкалы, хотя рисунок выглядит убедительно.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4701642" y="1641700"/>
            <a:ext cx="19782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Сверить с видом угла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Полученный ответ сравните с видом угла. Острый угол не может быть больше 90°, а тупой не может быть меньше 90°, поэтому проверка сразу выявляет ошибку.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6917464" y="1641700"/>
            <a:ext cx="19782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Повторить измерение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результат вызывает сомнение, ещё раз совместите центр, нулевую линию и сторону угла. Повторное измерение обычно помогает быстро исправить неточность.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825" y="995200"/>
            <a:ext cx="5482200" cy="3967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Построение угла по заданной величине
</a:t>
            </a:r>
            <a:endParaRPr lang="en-US" sz="2800" dirty="0"/>
          </a:p>
        </p:txBody>
      </p:sp>
      <p:sp>
        <p:nvSpPr>
          <p:cNvPr id="9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5764175" y="1268375"/>
            <a:ext cx="3125400" cy="80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Начать с луча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проводят луч, который станет одной из сторон будущего угла. Он задаёт направление построения и служит основой для дальнейших действий.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5764175" y="2144948"/>
            <a:ext cx="3125400" cy="80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Совместить транспортир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центр транспортира ставят в начало луча, а нулевую отметку совмещают с ним. Это позволяет точно отложить нужную величину в градусах.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5764175" y="3021525"/>
            <a:ext cx="3125400" cy="80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Отметить число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подходящей шкале находят заданное значение и ставят точку на соответствующем делении. Если число расположено между отметками, ориентируются на ближайшее значение.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5764175" y="3898121"/>
            <a:ext cx="3125400" cy="80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Провести второй луч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поставленную точку проводят второй луч из вершины. Он образует нужный угол с исходной стороной и завершает построение.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000" y="1179428"/>
            <a:ext cx="5597100" cy="345829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Измерение и построение: в чём разница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5972125" y="1259575"/>
            <a:ext cx="28980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 операции используют транспортир, но цели у них разные: в одном случае получают число, в другом — точный рисунок по заданной величине.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5972125" y="3065025"/>
            <a:ext cx="28980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различать исходные данные и результат, легче выбрать правильные действия и не перепутать измерение с построением.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90000" y="4675150"/>
            <a:ext cx="5597100" cy="173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геометрия: понятия измерения и построения углов.
</a:t>
            </a:r>
            <a:endParaRPr lang="en-US" sz="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6101" y="1325948"/>
            <a:ext cx="234000" cy="234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19128" y="1325925"/>
            <a:ext cx="234000" cy="234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16101" y="3314502"/>
            <a:ext cx="234000" cy="234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019127" y="3314499"/>
            <a:ext cx="234000" cy="2340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 измерении углов
</a:t>
            </a:r>
            <a:endParaRPr lang="en-US" sz="2800" dirty="0"/>
          </a:p>
        </p:txBody>
      </p:sp>
      <p:sp>
        <p:nvSpPr>
          <p:cNvPr id="12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13" name="Text 2"/>
          <p:cNvSpPr txBox="1"/>
          <p:nvPr/>
        </p:nvSpPr>
        <p:spPr>
          <a:xfrm>
            <a:off x="611600" y="1319038"/>
            <a:ext cx="3000900" cy="12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Смещение центра
</a:t>
            </a:r>
            <a:pPr algn="l" indent="0" marL="0">
              <a:lnSpc>
                <a:spcPct val="115000"/>
              </a:lnSpc>
              <a:buNone/>
            </a:pPr>
            <a:r>
              <a:rPr lang="en-US" sz="4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центр транспортира не совпадает с вершиной, отсчёт идёт от неверной точки, и результат сразу становится неточным, даже при правильной шкале.
</a:t>
            </a:r>
            <a:endParaRPr lang="en-US" sz="1173" dirty="0"/>
          </a:p>
        </p:txBody>
      </p:sp>
      <p:sp>
        <p:nvSpPr>
          <p:cNvPr id="14" name="Text 3"/>
          <p:cNvSpPr txBox="1"/>
          <p:nvPr/>
        </p:nvSpPr>
        <p:spPr>
          <a:xfrm>
            <a:off x="4414613" y="1319025"/>
            <a:ext cx="3000900" cy="12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Неверная шкала
</a:t>
            </a:r>
            <a:pPr algn="l" indent="0" marL="0">
              <a:lnSpc>
                <a:spcPct val="115000"/>
              </a:lnSpc>
              <a:buNone/>
            </a:pPr>
            <a:r>
              <a:rPr lang="en-US" sz="4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двухшкальном транспортире легко выбрать не ту сторону отсчёта. Тогда число выглядит правдоподобно, но не соответствует положению второй стороны угла.
</a:t>
            </a:r>
            <a:endParaRPr lang="en-US" sz="1173" dirty="0"/>
          </a:p>
        </p:txBody>
      </p:sp>
      <p:sp>
        <p:nvSpPr>
          <p:cNvPr id="15" name="Text 4"/>
          <p:cNvSpPr txBox="1"/>
          <p:nvPr/>
        </p:nvSpPr>
        <p:spPr>
          <a:xfrm>
            <a:off x="611600" y="3307612"/>
            <a:ext cx="3000900" cy="12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Неточная линия
</a:t>
            </a:r>
            <a:pPr algn="l" indent="0" marL="0">
              <a:lnSpc>
                <a:spcPct val="115000"/>
              </a:lnSpc>
              <a:buNone/>
            </a:pPr>
            <a:r>
              <a:rPr lang="en-US" sz="4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Короткая или неровная сторона угла затрудняет совмещение с нулевой отметкой. В маленьких углах ошибка в 1°–2° особенно заметно меняет ответ.
</a:t>
            </a:r>
            <a:endParaRPr lang="en-US" sz="1173" dirty="0"/>
          </a:p>
        </p:txBody>
      </p:sp>
      <p:sp>
        <p:nvSpPr>
          <p:cNvPr id="16" name="Text 5"/>
          <p:cNvSpPr txBox="1"/>
          <p:nvPr/>
        </p:nvSpPr>
        <p:spPr>
          <a:xfrm>
            <a:off x="4414613" y="3307600"/>
            <a:ext cx="3000900" cy="12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после измерения
</a:t>
            </a:r>
            <a:pPr algn="l" indent="0" marL="0">
              <a:lnSpc>
                <a:spcPct val="115000"/>
              </a:lnSpc>
              <a:buNone/>
            </a:pPr>
            <a:r>
              <a:rPr lang="en-US" sz="4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Полезно сравнить полученный результат с видом угла: острый не может превышать 90°, а тупой не может быть меньше 90°. Это помогает быстро заметить ошибку.
</a:t>
            </a:r>
            <a:endParaRPr lang="en-US" sz="1173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56725" y="2147205"/>
            <a:ext cx="5597100" cy="152274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углов в окружающих предметах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263825" y="1295900"/>
            <a:ext cx="28980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Углы легко найти в привычных вещах вокруг нас: в книге, тетради, часах и бытовых предметах.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263825" y="3101350"/>
            <a:ext cx="28980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Окружающие предметы дают наглядные примеры разных углов и помогают быстрее узнавать их без сложных построений.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3456725" y="4675150"/>
            <a:ext cx="5597100" cy="173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Наблюдения за предметами повседневной среды.
</a:t>
            </a:r>
            <a:endParaRPr lang="en-US" sz="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550" y="996604"/>
            <a:ext cx="4155000" cy="39642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Смежные и вертикальные углы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4711689" y="1330280"/>
            <a:ext cx="3845400" cy="94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Смежные углы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имеют общую сторону и две другие стороны образуют прямую линию. Поэтому сумма смежных углов всегда равна 180°, и один угол легко найти по другому.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4711689" y="2504155"/>
            <a:ext cx="3845400" cy="94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Вертикальные углы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углы возникают при пересечении двух прямых и расположены напротив друг друга. Их величины равны, что позволяет находить неизвестный угол по уже известному.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4711689" y="3678030"/>
            <a:ext cx="3845400" cy="94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применять свойства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задачах достаточно одного данного значения, чтобы вычислить остальные углы на рисунке. Это экономит время и помогает проверять ответы без повторного измерения.
</a:t>
            </a:r>
            <a:endParaRPr lang="en-US" sz="13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000" y="1179428"/>
            <a:ext cx="5597100" cy="345829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Связи между углами: 180° и 360°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5972125" y="1259575"/>
            <a:ext cx="28980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суммы часто используют как опорные значения при решении задач: сначала находят недостающую часть, затем проверяют полученный результат.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5972125" y="3065025"/>
            <a:ext cx="28980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Знание двух ключевых сумм позволяет быстро восстанавливать неизвестные углы в рисунках с прямыми и несколькими лучами.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90000" y="4675150"/>
            <a:ext cx="5597100" cy="173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Свойства смежных углов и углов вокруг точки из школьного курса геометрии.
</a:t>
            </a:r>
            <a:endParaRPr lang="en-US" sz="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352" y="1037025"/>
            <a:ext cx="1755046" cy="1885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43450" y="3037588"/>
            <a:ext cx="1755000" cy="1920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04862" y="2046576"/>
            <a:ext cx="1755046" cy="18858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Углы на клетчатой бумаге и в чертеже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204100" y="1173100"/>
            <a:ext cx="2451300" cy="15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Прямой угол на сетке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клетчатой бумаге пересечение вертикальной и горизонтальной линий сразу показывает прямой угол. Такой рисунок удобно использовать как точную опору при проверке построений и сравнении фигур.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204100" y="3200850"/>
            <a:ext cx="2451300" cy="15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Наклонные лучи по транспортиру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нужен угол с другой величиной, транспортир помогает задать наклонный луч без догадок. Отметка на шкале становится ориентиром, а затем через неё проводят аккуратную линию.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4777910" y="2192675"/>
            <a:ext cx="2451300" cy="15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Чертёж как точный язык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схемах и планах углы помогают описывать форму деталей, треугольников и четырёхугольников. На листе в клетку легко совместить наглядность и точность, поэтому такие задания часто используют на уроках.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000" y="1547409"/>
            <a:ext cx="8964000" cy="3286482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проверки измерения
</a:t>
            </a:r>
            <a:endParaRPr lang="en-US" sz="2800" dirty="0"/>
          </a:p>
        </p:txBody>
      </p:sp>
      <p:sp>
        <p:nvSpPr>
          <p:cNvPr id="4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90000" y="955050"/>
            <a:ext cx="8964000" cy="39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помогает отследить правильность совмещения, выбора шкалы и записи ответа.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5" name="Text 1"/>
          <p:cNvSpPr txBox="1"/>
          <p:nvPr/>
        </p:nvSpPr>
        <p:spPr>
          <a:xfrm>
            <a:off x="90000" y="1437258"/>
            <a:ext cx="3440100" cy="242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минимальная погрешность способна исказить форму фигуры, поэтому в геометрии важно проверять совмещение и повторять измерение при сомнении.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4574287" y="1060551"/>
            <a:ext cx="4328700" cy="1422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81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1°
</a:t>
            </a:r>
            <a:endParaRPr lang="en-US" sz="7817" dirty="0"/>
          </a:p>
        </p:txBody>
      </p:sp>
      <p:sp>
        <p:nvSpPr>
          <p:cNvPr id="7" name="Text 3"/>
          <p:cNvSpPr txBox="1"/>
          <p:nvPr/>
        </p:nvSpPr>
        <p:spPr>
          <a:xfrm>
            <a:off x="4574425" y="2547400"/>
            <a:ext cx="4328700" cy="170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3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небольшой сдвиг уже может заметно изменить ответ и привести к ошибке в построении.
</a:t>
            </a:r>
            <a:endParaRPr lang="en-US" sz="2439" dirty="0"/>
          </a:p>
        </p:txBody>
      </p:sp>
      <p:sp>
        <p:nvSpPr>
          <p:cNvPr id="8" name="Text 4"/>
          <p:cNvSpPr txBox="1"/>
          <p:nvPr/>
        </p:nvSpPr>
        <p:spPr>
          <a:xfrm>
            <a:off x="90000" y="4251233"/>
            <a:ext cx="3440100" cy="147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практика измерения углов и работы с транспортиром.
</a:t>
            </a:r>
            <a:endParaRPr lang="en-US" sz="7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000" y="1179428"/>
            <a:ext cx="5597100" cy="345829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Углы в геометрических фигурах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5972125" y="1259575"/>
            <a:ext cx="28980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Сумма углов помогает не только решать задачи, но и быстро замечать ошибки в чертеже или вычислениях.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5972125" y="3065025"/>
            <a:ext cx="28980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проще помнить опорные значения, тем легче проверять построения и свойства многоугольников.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90000" y="4675150"/>
            <a:ext cx="5597100" cy="173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Свойства многоугольников из школьного курса геометрии.
</a:t>
            </a:r>
            <a:endParaRPr lang="en-US" sz="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8775" y="3455975"/>
            <a:ext cx="4833000" cy="159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Углы измеряют в градусах, а транспортир помогает не только находить величину, но и строить фигуры. Точность и проверка результата делают ответ надёжным.
</a:t>
            </a:r>
            <a:endParaRPr lang="en-US" sz="1222" dirty="0"/>
          </a:p>
        </p:txBody>
      </p:sp>
      <p:sp>
        <p:nvSpPr>
          <p:cNvPr id="3" name="Text 1"/>
          <p:cNvSpPr txBox="1"/>
          <p:nvPr/>
        </p:nvSpPr>
        <p:spPr>
          <a:xfrm>
            <a:off x="88625" y="501700"/>
            <a:ext cx="8940600" cy="14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4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выводы по теме «Измерение углов»
</a:t>
            </a:r>
            <a:endParaRPr lang="en-US" sz="47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2026-05-29T03:20:59Z</dcterms:created>
  <dcterms:modified xsi:type="dcterms:W3CDTF">2026-05-29T03:20:59Z</dcterms:modified>
</cp:coreProperties>
</file>