
<file path=[Content_Types].xml><?xml version="1.0" encoding="utf-8"?>
<Types xmlns="http://schemas.openxmlformats.org/package/2006/content-types">
  <Default Extension="xml" ContentType="application/xml"/>
  <Default Extension="rels" ContentType="application/vnd.openxmlformats-package.relationships+xml"/>
  <Default Extension="jpeg" ContentType="image/jpeg"/>
  <Default Extension="jpg" ContentType="image/jpg"/>
  <Default Extension="svg" ContentType="image/svg+xml"/>
  <Default Extension="png" ContentType="image/png"/>
  <Default Extension="gif" ContentType="image/gif"/>
  <Default Extension="m4v" ContentType="video/mp4"/>
  <Default Extension="mp4" ContentType="video/mp4"/>
  <Default Extension="vml" ContentType="application/vnd.openxmlformats-officedocument.vmlDrawing"/>
  <Default Extension="xlsx" ContentType="application/vnd.openxmlformats-officedocument.spreadsheetml.sheet"/>
  <Override PartName="/ppt/presentation.xml" ContentType="application/vnd.openxmlformats-officedocument.presentationml.presentation.main+xml"/>
  <Override PartName="/ppt/notesMasters/notesMaster1.xml" ContentType="application/vnd.openxmlformats-officedocument.presentationml.notesMaster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Masters/slideMaster2.xml" ContentType="application/vnd.openxmlformats-officedocument.presentationml.slideMaster+xml"/>
  <Override PartName="/ppt/slides/slide2.xml" ContentType="application/vnd.openxmlformats-officedocument.presentationml.slide+xml"/>
  <Override PartName="/ppt/slideMasters/slideMaster3.xml" ContentType="application/vnd.openxmlformats-officedocument.presentationml.slideMaster+xml"/>
  <Override PartName="/ppt/slides/slide3.xml" ContentType="application/vnd.openxmlformats-officedocument.presentationml.slide+xml"/>
  <Override PartName="/ppt/slideMasters/slideMaster4.xml" ContentType="application/vnd.openxmlformats-officedocument.presentationml.slideMaster+xml"/>
  <Override PartName="/ppt/slides/slide4.xml" ContentType="application/vnd.openxmlformats-officedocument.presentationml.slide+xml"/>
  <Override PartName="/ppt/slideMasters/slideMaster5.xml" ContentType="application/vnd.openxmlformats-officedocument.presentationml.slideMaster+xml"/>
  <Override PartName="/ppt/slides/slide5.xml" ContentType="application/vnd.openxmlformats-officedocument.presentationml.slide+xml"/>
  <Override PartName="/ppt/slideMasters/slideMaster6.xml" ContentType="application/vnd.openxmlformats-officedocument.presentationml.slideMaster+xml"/>
  <Override PartName="/ppt/slides/slide6.xml" ContentType="application/vnd.openxmlformats-officedocument.presentationml.slide+xml"/>
  <Override PartName="/ppt/slideMasters/slideMaster7.xml" ContentType="application/vnd.openxmlformats-officedocument.presentationml.slideMaster+xml"/>
  <Override PartName="/ppt/slides/slide7.xml" ContentType="application/vnd.openxmlformats-officedocument.presentationml.slide+xml"/>
  <Override PartName="/ppt/slideMasters/slideMaster8.xml" ContentType="application/vnd.openxmlformats-officedocument.presentationml.slideMaster+xml"/>
  <Override PartName="/ppt/slides/slide8.xml" ContentType="application/vnd.openxmlformats-officedocument.presentationml.slide+xml"/>
  <Override PartName="/ppt/slideMasters/slideMaster9.xml" ContentType="application/vnd.openxmlformats-officedocument.presentationml.slideMaster+xml"/>
  <Override PartName="/ppt/slides/slide9.xml" ContentType="application/vnd.openxmlformats-officedocument.presentationml.slide+xml"/>
  <Override PartName="/ppt/slideMasters/slideMaster10.xml" ContentType="application/vnd.openxmlformats-officedocument.presentationml.slideMaster+xml"/>
  <Override PartName="/ppt/slides/slide10.xml" ContentType="application/vnd.openxmlformats-officedocument.presentationml.slide+xml"/>
  <Override PartName="/ppt/slideMasters/slideMaster11.xml" ContentType="application/vnd.openxmlformats-officedocument.presentationml.slideMaster+xml"/>
  <Override PartName="/ppt/slides/slide11.xml" ContentType="application/vnd.openxmlformats-officedocument.presentationml.slide+xml"/>
  <Override PartName="/ppt/slideMasters/slideMaster12.xml" ContentType="application/vnd.openxmlformats-officedocument.presentationml.slideMaster+xml"/>
  <Override PartName="/ppt/slides/slide12.xml" ContentType="application/vnd.openxmlformats-officedocument.presentationml.slide+xml"/>
  <Override PartName="/ppt/slideMasters/slideMaster13.xml" ContentType="application/vnd.openxmlformats-officedocument.presentationml.slideMaster+xml"/>
  <Override PartName="/ppt/slides/slide13.xml" ContentType="application/vnd.openxmlformats-officedocument.presentationml.slide+xml"/>
  <Override PartName="/ppt/slideMasters/slideMaster14.xml" ContentType="application/vnd.openxmlformats-officedocument.presentationml.slideMaster+xml"/>
  <Override PartName="/ppt/slides/slide14.xml" ContentType="application/vnd.openxmlformats-officedocument.presentationml.slide+xml"/>
  <Override PartName="/ppt/slideMasters/slideMaster15.xml" ContentType="application/vnd.openxmlformats-officedocument.presentationml.slideMaster+xml"/>
  <Override PartName="/ppt/slides/slide15.xml" ContentType="application/vnd.openxmlformats-officedocument.presentationml.slide+xml"/>
  <Override PartName="/ppt/slideMasters/slideMaster16.xml" ContentType="application/vnd.openxmlformats-officedocument.presentationml.slideMaster+xml"/>
  <Override PartName="/ppt/slides/slide16.xml" ContentType="application/vnd.openxmlformats-officedocument.presentationml.slide+xml"/>
  <Override PartName="/ppt/slideMasters/slideMaster17.xml" ContentType="application/vnd.openxmlformats-officedocument.presentationml.slideMaster+xml"/>
  <Override PartName="/ppt/slides/slide17.xml" ContentType="application/vnd.openxmlformats-officedocument.presentationml.slide+xml"/>
  <Override PartName="/ppt/slideMasters/slideMaster18.xml" ContentType="application/vnd.openxmlformats-officedocument.presentationml.slideMaster+xml"/>
  <Override PartName="/ppt/slides/slide18.xml" ContentType="application/vnd.openxmlformats-officedocument.presentationml.slide+xml"/>
  <Override PartName="/ppt/slideMasters/slideMaster19.xml" ContentType="application/vnd.openxmlformats-officedocument.presentationml.slideMaster+xml"/>
  <Override PartName="/ppt/slides/slide19.xml" ContentType="application/vnd.openxmlformats-officedocument.presentationml.slide+xml"/>
  <Override PartName="/ppt/slideMasters/slideMaster20.xml" ContentType="application/vnd.openxmlformats-officedocument.presentationml.slideMaster+xml"/>
  <Override PartName="/ppt/slides/slide20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
		<Relationship Id="rId1" Type="http://schemas.openxmlformats.org/officeDocument/2006/relationships/extended-properties" Target="docProps/app.xml"/>
		<Relationship Id="rId2" Type="http://schemas.openxmlformats.org/package/2006/relationships/metadata/core-properties" Target="docProps/core.xml"/>
		<Relationship Id="rId3" Type="http://schemas.openxmlformats.org/officeDocument/2006/relationships/officeDocument" Target="ppt/presentation.xml"/>
		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  <p:sldId id="274" r:id="rId20"/>
    <p:sldId id="275" r:id="rId21"/>
  </p:sldIdLst>
  <p:notesMasterIdLst>
    <p:notesMasterId r:id="rId22"/>
  </p:notesMasterIdLst>
  <p:sldSz cx="9144000" cy="5143500"/>
  <p:notesSz cx="5143500" cy="9144000"/>
  <p:defaultTextStyle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/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611"/>
    <p:restoredTop sz="94610"/>
  </p:normalViewPr>
  <p:slideViewPr>
    <p:cSldViewPr snapToGrid="0" snapToObjects="1">
      <p:cViewPr varScale="1">
        <p:scale>
          <a:sx n="136" d="100"/>
          <a:sy n="136" d="100"/>
        </p:scale>
        <p:origin x="216" y="31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slide" Target="slides/slide1.xml"/><Relationship Id="rId3" Type="http://schemas.openxmlformats.org/officeDocument/2006/relationships/slide" Target="slides/slide2.xml"/><Relationship Id="rId4" Type="http://schemas.openxmlformats.org/officeDocument/2006/relationships/slide" Target="slides/slide3.xml"/><Relationship Id="rId5" Type="http://schemas.openxmlformats.org/officeDocument/2006/relationships/slide" Target="slides/slide4.xml"/><Relationship Id="rId6" Type="http://schemas.openxmlformats.org/officeDocument/2006/relationships/slide" Target="slides/slide5.xml"/><Relationship Id="rId7" Type="http://schemas.openxmlformats.org/officeDocument/2006/relationships/slide" Target="slides/slide6.xml"/><Relationship Id="rId8" Type="http://schemas.openxmlformats.org/officeDocument/2006/relationships/slide" Target="slides/slide7.xml"/><Relationship Id="rId9" Type="http://schemas.openxmlformats.org/officeDocument/2006/relationships/slide" Target="slides/slide8.xml"/><Relationship Id="rId10" Type="http://schemas.openxmlformats.org/officeDocument/2006/relationships/slide" Target="slides/slide9.xml"/><Relationship Id="rId11" Type="http://schemas.openxmlformats.org/officeDocument/2006/relationships/slide" Target="slides/slide10.xml"/><Relationship Id="rId12" Type="http://schemas.openxmlformats.org/officeDocument/2006/relationships/slide" Target="slides/slide11.xml"/><Relationship Id="rId13" Type="http://schemas.openxmlformats.org/officeDocument/2006/relationships/slide" Target="slides/slide12.xml"/><Relationship Id="rId14" Type="http://schemas.openxmlformats.org/officeDocument/2006/relationships/slide" Target="slides/slide13.xml"/><Relationship Id="rId15" Type="http://schemas.openxmlformats.org/officeDocument/2006/relationships/slide" Target="slides/slide14.xml"/><Relationship Id="rId16" Type="http://schemas.openxmlformats.org/officeDocument/2006/relationships/slide" Target="slides/slide15.xml"/><Relationship Id="rId17" Type="http://schemas.openxmlformats.org/officeDocument/2006/relationships/slide" Target="slides/slide16.xml"/><Relationship Id="rId18" Type="http://schemas.openxmlformats.org/officeDocument/2006/relationships/slide" Target="slides/slide17.xml"/><Relationship Id="rId19" Type="http://schemas.openxmlformats.org/officeDocument/2006/relationships/slide" Target="slides/slide18.xml"/><Relationship Id="rId20" Type="http://schemas.openxmlformats.org/officeDocument/2006/relationships/slide" Target="slides/slide19.xml"/><Relationship Id="rId21" Type="http://schemas.openxmlformats.org/officeDocument/2006/relationships/slide" Target="slides/slide20.xml"/><Relationship Id="rId22" Type="http://schemas.openxmlformats.org/officeDocument/2006/relationships/notesMaster" Target="notesMasters/notesMaster1.xml"/><Relationship Id="rId23" Type="http://schemas.openxmlformats.org/officeDocument/2006/relationships/presProps" Target="presProps.xml"/><Relationship Id="rId24" Type="http://schemas.openxmlformats.org/officeDocument/2006/relationships/viewProps" Target="viewProps.xml"/><Relationship Id="rId25" Type="http://schemas.openxmlformats.org/officeDocument/2006/relationships/theme" Target="theme/theme1.xml"/><Relationship Id="rId26" Type="http://schemas.openxmlformats.org/officeDocument/2006/relationships/tableStyles" Target="tableStyles.xml"/></Relationships>
</file>

<file path=ppt/notesMasters/_rels/notesMaster1.xml.rels><?xml version="1.0" encoding="UTF-8" standalone="yes"?>
<Relationships xmlns="http://schemas.openxmlformats.org/package/2006/relationships">
		<Relationship Id="rId1" Type="http://schemas.openxmlformats.org/officeDocument/2006/relationships/theme" Target="../theme/theme1.xml"/>
		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5282F153-3F37-0F45-9E97-73ACFA13230C}" type="datetimeFigureOut">
              <a:rPr lang="en-US"/>
              <a:t>7/23/19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E5E9CC1-C706-0F49-92D6-E571CC5EEA8F}" type="slidenum">
              <a:rPr lang="en-US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.xml"/>
		</Relationships>
</file>

<file path=ppt/notesSlides/_rels/notesSlide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.xml"/>
		</Relationships>
</file>

<file path=ppt/notesSlides/_rels/notesSlide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3.xml"/>
		</Relationships>
</file>

<file path=ppt/notesSlides/_rels/notesSlide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4.xml"/>
		</Relationships>
</file>

<file path=ppt/notesSlides/_rels/notesSlide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5.xml"/>
		</Relationships>
</file>

<file path=ppt/notesSlides/_rels/notesSlide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6.xml"/>
		</Relationships>
</file>

<file path=ppt/notesSlides/_rels/notesSlide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7.xml"/>
		</Relationships>
</file>

<file path=ppt/notesSlides/_rels/notesSlide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8.xml"/>
		</Relationships>
</file>

<file path=ppt/notesSlides/_rels/notesSlide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9.xml"/>
		</Relationships>
</file>

<file path=ppt/notesSlides/_rels/notesSlide1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0.xml"/>
		</Relationships>
</file>

<file path=ppt/notesSlides/_rels/notesSlide11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1.xml"/>
		</Relationships>
</file>

<file path=ppt/notesSlides/_rels/notesSlide12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2.xml"/>
		</Relationships>
</file>

<file path=ppt/notesSlides/_rels/notesSlide13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3.xml"/>
		</Relationships>
</file>

<file path=ppt/notesSlides/_rels/notesSlide14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4.xml"/>
		</Relationships>
</file>

<file path=ppt/notesSlides/_rels/notesSlide15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5.xml"/>
		</Relationships>
</file>

<file path=ppt/notesSlides/_rels/notesSlide16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6.xml"/>
		</Relationships>
</file>

<file path=ppt/notesSlides/_rels/notesSlide17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7.xml"/>
		</Relationships>
</file>

<file path=ppt/notesSlides/_rels/notesSlide18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8.xml"/>
		</Relationships>
</file>

<file path=ppt/notesSlides/_rels/notesSlide19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19.xml"/>
		</Relationships>
</file>

<file path=ppt/notesSlides/_rels/notesSlide20.xml.rels><?xml version="1.0" encoding="UTF-8" standalone="yes"?>
		<Relationships xmlns="http://schemas.openxmlformats.org/package/2006/relationships">
			<Relationship Id="rId1" Type="http://schemas.openxmlformats.org/officeDocument/2006/relationships/notesMaster" Target="../notesMasters/notesMaster1.xml"/>
			<Relationship Id="rId2" Type="http://schemas.openxmlformats.org/officeDocument/2006/relationships/slide" Target="../slides/slide20.xml"/>
		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/>
            </a:r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F7021451-1387-4CA6-816F-3879F97B5CBC}" type="slidenum">
              <a:rPr lang="en-US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40869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DEFAULT"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</p:sldLayoutIdLst>
  <p:hf sldNum="0" hdr="0" ftr="0" dt="0"/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-1.jpeg"/><Relationship Id="rId2" Type="http://schemas.openxmlformats.org/officeDocument/2006/relationships/image" Target="../media/image-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3-1.png"/><Relationship Id="rId2" Type="http://schemas.openxmlformats.org/officeDocument/2006/relationships/image" Target="../media/image-3-2.png"/><Relationship Id="rId3" Type="http://schemas.openxmlformats.org/officeDocument/2006/relationships/image" Target="../media/image-3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4-1.png"/><Relationship Id="rId2" Type="http://schemas.openxmlformats.org/officeDocument/2006/relationships/image" Target="../media/image-4-2.jpeg"/><Relationship Id="rId3" Type="http://schemas.openxmlformats.org/officeDocument/2006/relationships/image" Target="../media/image-4-3.png"/><Relationship Id="rId4" Type="http://schemas.openxmlformats.org/officeDocument/2006/relationships/image" Target="../media/image-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4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5-1.png"/><Relationship Id="rId2" Type="http://schemas.openxmlformats.org/officeDocument/2006/relationships/image" Target="../media/image-5-2.png"/><Relationship Id="rId3" Type="http://schemas.openxmlformats.org/officeDocument/2006/relationships/image" Target="../media/image-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5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6-1.png"/><Relationship Id="rId2" Type="http://schemas.openxmlformats.org/officeDocument/2006/relationships/image" Target="../media/image-6-2.jpeg"/><Relationship Id="rId3" Type="http://schemas.openxmlformats.org/officeDocument/2006/relationships/image" Target="../media/image-6-3.png"/><Relationship Id="rId4" Type="http://schemas.openxmlformats.org/officeDocument/2006/relationships/image" Target="../media/image-6-4.png"/><Relationship Id="rId5" Type="http://schemas.openxmlformats.org/officeDocument/2006/relationships/image" Target="../media/image-6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6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7-1.png"/><Relationship Id="rId2" Type="http://schemas.openxmlformats.org/officeDocument/2006/relationships/image" Target="../media/image-7-2.png"/><Relationship Id="rId3" Type="http://schemas.openxmlformats.org/officeDocument/2006/relationships/image" Target="../media/image-7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7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8-1.png"/><Relationship Id="rId2" Type="http://schemas.openxmlformats.org/officeDocument/2006/relationships/image" Target="../media/image-8-2.png"/><Relationship Id="rId3" Type="http://schemas.openxmlformats.org/officeDocument/2006/relationships/image" Target="../media/image-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8.xml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9-1.png"/><Relationship Id="rId2" Type="http://schemas.openxmlformats.org/officeDocument/2006/relationships/image" Target="../media/image-9-2.jpeg"/><Relationship Id="rId3" Type="http://schemas.openxmlformats.org/officeDocument/2006/relationships/image" Target="../media/image-9-3.png"/><Relationship Id="rId4" Type="http://schemas.openxmlformats.org/officeDocument/2006/relationships/image" Target="../media/image-9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9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0-1.png"/><Relationship Id="rId2" Type="http://schemas.openxmlformats.org/officeDocument/2006/relationships/image" Target="../media/image-10-2.png"/><Relationship Id="rId3" Type="http://schemas.openxmlformats.org/officeDocument/2006/relationships/image" Target="../media/image-10-3.png"/><Relationship Id="rId4" Type="http://schemas.openxmlformats.org/officeDocument/2006/relationships/image" Target="../media/image-10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0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1-1.png"/><Relationship Id="rId2" Type="http://schemas.openxmlformats.org/officeDocument/2006/relationships/image" Target="../media/image-11-2.png"/><Relationship Id="rId3" Type="http://schemas.openxmlformats.org/officeDocument/2006/relationships/image" Target="../media/image-11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1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2-1.png"/><Relationship Id="rId2" Type="http://schemas.openxmlformats.org/officeDocument/2006/relationships/image" Target="../media/image-12-2.png"/><Relationship Id="rId3" Type="http://schemas.openxmlformats.org/officeDocument/2006/relationships/slideLayout" Target="../slideLayouts/slideLayout1.xml"/><Relationship Id="rId4" Type="http://schemas.openxmlformats.org/officeDocument/2006/relationships/notesSlide" Target="../notesSlides/notesSlide12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3-1.png"/><Relationship Id="rId2" Type="http://schemas.openxmlformats.org/officeDocument/2006/relationships/image" Target="../media/image-13-2.jpeg"/><Relationship Id="rId3" Type="http://schemas.openxmlformats.org/officeDocument/2006/relationships/image" Target="../media/image-13-3.png"/><Relationship Id="rId4" Type="http://schemas.openxmlformats.org/officeDocument/2006/relationships/image" Target="../media/image-13-4.png"/><Relationship Id="rId5" Type="http://schemas.openxmlformats.org/officeDocument/2006/relationships/image" Target="../media/image-13-5.jpeg"/><Relationship Id="rId6" Type="http://schemas.openxmlformats.org/officeDocument/2006/relationships/slideLayout" Target="../slideLayouts/slideLayout1.xml"/><Relationship Id="rId7" Type="http://schemas.openxmlformats.org/officeDocument/2006/relationships/notesSlide" Target="../notesSlides/notesSlide13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4-1.png"/><Relationship Id="rId2" Type="http://schemas.openxmlformats.org/officeDocument/2006/relationships/image" Target="../media/image-14-2.png"/><Relationship Id="rId3" Type="http://schemas.openxmlformats.org/officeDocument/2006/relationships/image" Target="../media/image-14-3.png"/><Relationship Id="rId4" Type="http://schemas.openxmlformats.org/officeDocument/2006/relationships/image" Target="../media/image-14-4.png"/><Relationship Id="rId5" Type="http://schemas.openxmlformats.org/officeDocument/2006/relationships/slideLayout" Target="../slideLayouts/slideLayout1.xml"/><Relationship Id="rId6" Type="http://schemas.openxmlformats.org/officeDocument/2006/relationships/notesSlide" Target="../notesSlides/notesSlide14.xml"/></Relationships>
</file>

<file path=ppt/slides/_rels/slide15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5-1.png"/><Relationship Id="rId2" Type="http://schemas.openxmlformats.org/officeDocument/2006/relationships/image" Target="../media/image-15-2.png"/><Relationship Id="rId3" Type="http://schemas.openxmlformats.org/officeDocument/2006/relationships/image" Target="../media/image-15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5.xml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6-1.png"/><Relationship Id="rId2" Type="http://schemas.openxmlformats.org/officeDocument/2006/relationships/image" Target="../media/image-16-2.png"/><Relationship Id="rId3" Type="http://schemas.openxmlformats.org/officeDocument/2006/relationships/image" Target="../media/image-16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6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7-1.png"/><Relationship Id="rId2" Type="http://schemas.openxmlformats.org/officeDocument/2006/relationships/image" Target="../media/image-17-2.jpeg"/><Relationship Id="rId3" Type="http://schemas.openxmlformats.org/officeDocument/2006/relationships/image" Target="../media/image-17-3.png"/><Relationship Id="rId4" Type="http://schemas.openxmlformats.org/officeDocument/2006/relationships/image" Target="../media/image-17-4.png"/><Relationship Id="rId5" Type="http://schemas.openxmlformats.org/officeDocument/2006/relationships/image" Target="../media/image-17-5.jpeg"/><Relationship Id="rId6" Type="http://schemas.openxmlformats.org/officeDocument/2006/relationships/image" Target="../media/image-17-6.png"/><Relationship Id="rId7" Type="http://schemas.openxmlformats.org/officeDocument/2006/relationships/image" Target="../media/image-17-7.jpeg"/><Relationship Id="rId8" Type="http://schemas.openxmlformats.org/officeDocument/2006/relationships/image" Target="../media/image-17-8.png"/><Relationship Id="rId9" Type="http://schemas.openxmlformats.org/officeDocument/2006/relationships/slideLayout" Target="../slideLayouts/slideLayout1.xml"/><Relationship Id="rId10" Type="http://schemas.openxmlformats.org/officeDocument/2006/relationships/notesSlide" Target="../notesSlides/notesSlide17.xml"/></Relationships>
</file>

<file path=ppt/slides/_rels/slide18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8-1.png"/><Relationship Id="rId2" Type="http://schemas.openxmlformats.org/officeDocument/2006/relationships/image" Target="../media/image-18-2.png"/><Relationship Id="rId3" Type="http://schemas.openxmlformats.org/officeDocument/2006/relationships/image" Target="../media/image-18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8.xml"/></Relationships>
</file>

<file path=ppt/slides/_rels/slide19.xml.rels><?xml version="1.0" encoding="UTF-8" standalone="yes"?>
<Relationships xmlns="http://schemas.openxmlformats.org/package/2006/relationships"><Relationship Id="rId1" Type="http://schemas.openxmlformats.org/officeDocument/2006/relationships/image" Target="../media/image-19-1.png"/><Relationship Id="rId2" Type="http://schemas.openxmlformats.org/officeDocument/2006/relationships/image" Target="../media/image-19-2.png"/><Relationship Id="rId3" Type="http://schemas.openxmlformats.org/officeDocument/2006/relationships/image" Target="../media/image-19-3.png"/><Relationship Id="rId4" Type="http://schemas.openxmlformats.org/officeDocument/2006/relationships/slideLayout" Target="../slideLayouts/slideLayout1.xml"/><Relationship Id="rId5" Type="http://schemas.openxmlformats.org/officeDocument/2006/relationships/notesSlide" Target="../notesSlides/notesSlide19.xml"/></Relationships>
</file>

<file path=ppt/slides/_rels/slide20.xml.rels><?xml version="1.0" encoding="UTF-8" standalone="yes"?>
<Relationships xmlns="http://schemas.openxmlformats.org/package/2006/relationships"><Relationship Id="rId1" Type="http://schemas.openxmlformats.org/officeDocument/2006/relationships/image" Target="../media/image-20-1.png"/><Relationship Id="rId2" Type="http://schemas.openxmlformats.org/officeDocument/2006/relationships/slideLayout" Target="../slideLayouts/slideLayout1.xml"/><Relationship Id="rId3" Type="http://schemas.openxmlformats.org/officeDocument/2006/relationships/notesSlide" Target="../notesSlides/notesSlide2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275736"/>
            <a:ext cx="3502742" cy="22786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UNIT 4: Корень всех зол? — основные темы и вопросы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Анализ причин зла: деньги, власть и человеческие желания.
</a:t>
            </a:r>
            <a:endParaRPr lang="en-US" sz="3000" dirty="0"/>
          </a:p>
        </p:txBody>
      </p:sp>
      <p:sp>
        <p:nvSpPr>
          <p:cNvPr id="4" name="Text 1"/>
          <p:cNvSpPr txBox="1"/>
          <p:nvPr/>
        </p:nvSpPr>
        <p:spPr>
          <a:xfrm>
            <a:off x="486697" y="4011560"/>
            <a:ext cx="3038168" cy="523568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20086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endParaRPr lang="en-US" sz="1100" dirty="0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481" y="0"/>
            <a:ext cx="4666288" cy="5154562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5067300" y="728250"/>
            <a:ext cx="3624749" cy="36870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ctr" indent="0" marL="0">
              <a:lnSpc>
                <a:spcPct val="100000"/>
              </a:lnSpc>
              <a:buNone/>
            </a:pPr>
            <a:r>
              <a:rPr lang="en-US" sz="27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Происхождение и смысл выражения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ctr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Выражение «корень всех зол» впервые встречается в Библии и пронизывает западную культуру, литературу и философию, эволюционируя под влиянием социальных изменений и глобализации.
</a:t>
            </a:r>
            <a:endParaRPr lang="en-US" sz="2700" dirty="0"/>
          </a:p>
        </p:txBody>
      </p:sp>
      <p:sp>
        <p:nvSpPr>
          <p:cNvPr id="5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2</a:t>
            </a:r>
            <a:endParaRPr lang="en-US" sz="1100" dirty="0"/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Деньги часто рассматриваются как источник зла, но неотделимо от жажды власти и влияния, которые стимулируют конфликты и злоупотребления.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Идеологическая нетерпимость порождает религиозный и политический фанатизм, приводящий к репрессиям и насилию в масштабах обществ.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Многообразие источников зла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3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Взаимодействие различных мотивов, таких как жадность и убеждения, усиливает разрушительные последствия для социума и мировой стабильности.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Алчность — базовая эмоция, связанная с неуверенностью и желанием компенсировать внутренний дефицит через накопление материальных благ.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Социальная конкуренция и страх потери статуса усиливают стремление к богатству, создавая циклы потребления и асоциального поведения.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Психологические корни алчности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4</a:t>
            </a:r>
            <a:endParaRPr lang="en-US" sz="1100" dirty="0"/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Динамика финансовых преступлений среди молодежи России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преступления — онлайн-мошенничество и кражи, вызванные социальными и экономическими факторами.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Рост на 19% указывает на влияние давления и недостаточной этической подготовки подростков.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МВД России, 2023
</a:t>
            </a:r>
            <a:endParaRPr lang="en-US" sz="1100" dirty="0"/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7460"/>
            <a:ext cx="3421786" cy="282698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066444" y="2327460"/>
            <a:ext cx="3421786" cy="2826984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Экономика как триггер конфликтов: исторические факты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</a:t>
            </a:r>
            <a:endParaRPr lang="en-US" sz="1100" dirty="0"/>
          </a:p>
        </p:txBody>
      </p:sp>
      <p:sp>
        <p:nvSpPr>
          <p:cNvPr id="9" name="Text 2"/>
          <p:cNvSpPr txBox="1"/>
          <p:nvPr/>
        </p:nvSpPr>
        <p:spPr>
          <a:xfrm>
            <a:off x="686266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Колониальные войны и борьба за ресурсы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Экономические интересы в колониальной эпохе часто приводили к войнам за контроль над землями и природными богатствами, что изменяло политическую карту мира и порождало зависимости.
</a:t>
            </a:r>
            <a:endParaRPr lang="en-US" sz="1002" dirty="0"/>
          </a:p>
        </p:txBody>
      </p:sp>
      <p:sp>
        <p:nvSpPr>
          <p:cNvPr id="10" name="Text 3"/>
          <p:cNvSpPr txBox="1"/>
          <p:nvPr/>
        </p:nvSpPr>
        <p:spPr>
          <a:xfrm>
            <a:off x="4253885" y="1544166"/>
            <a:ext cx="3046907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002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Опиумные войны XIX века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87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Конфликты между Китаем и западными державами возникли из-за коммерческих интересов, проявившихся в торговле опиумом, что повлияло на международные отношения и внутренние изменения в Китае.
</a:t>
            </a:r>
            <a:endParaRPr lang="en-US" sz="1002" dirty="0"/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Власть как источник зла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7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Томас Гоббс утверждал, что стремление к власти может приводить к конфликтам и подавлению свободы других, порождая социальные напряжения.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Фридрих Ницше рассматривал власть как силу, способную как созидать, так и разрушать общественные устои при отсутствии моральных ограничений.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Исторические диктатуры XX века демонстрируют, как концентрация власти вызывает массовые нарушения прав человека и подавление инакомыслия.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авторитарные режимы продолжают повторять эти тенденции, усиливая социальное неравенство и конфликты внутри общества.
</a:t>
            </a:r>
            <a:endParaRPr lang="en-US" sz="1100" dirty="0"/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563491" y="1890150"/>
            <a:ext cx="7550407" cy="2548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8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491561" y="265584"/>
            <a:ext cx="8092800" cy="11025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Путь формирования зла из личных мотиваций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Последовательность возникновения злодеяний в обществе
</a:t>
            </a:r>
            <a:endParaRPr lang="en-US" sz="2400" dirty="0"/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1312636"/>
            <a:ext cx="4571999" cy="383083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5141778" y="1490294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Современные медиа активно поддерживают культ богатства, стимулируя у молодежи стремление к материальным достижениям как ключу к успеху.
</a:t>
            </a:r>
            <a:endParaRPr lang="en-US" sz="1200" dirty="0"/>
          </a:p>
        </p:txBody>
      </p:sp>
      <p:sp>
        <p:nvSpPr>
          <p:cNvPr id="7" name="Text 1"/>
          <p:cNvSpPr txBox="1"/>
          <p:nvPr/>
        </p:nvSpPr>
        <p:spPr>
          <a:xfrm>
            <a:off x="5141778" y="2912899"/>
            <a:ext cx="3395762" cy="131260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Реклама и блогосфера формируют стандарты, где роскошь и статус представляются необходимыми элементами самореализации и признания.
</a:t>
            </a:r>
            <a:endParaRPr lang="en-US" sz="1200" dirty="0"/>
          </a:p>
        </p:txBody>
      </p:sp>
      <p:sp>
        <p:nvSpPr>
          <p:cNvPr id="8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Медиа и формирование ценностных ориентиров
</a:t>
            </a:r>
            <a:endParaRPr lang="en-US" sz="2400" dirty="0"/>
          </a:p>
        </p:txBody>
      </p:sp>
      <p:sp>
        <p:nvSpPr>
          <p:cNvPr id="9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9</a:t>
            </a:r>
            <a:endParaRPr lang="en-US" sz="1100" dirty="0"/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10</a:t>
            </a:r>
            <a:endParaRPr lang="en-US" sz="1100" dirty="0"/>
          </a:p>
        </p:txBody>
      </p:sp>
      <p:sp>
        <p:nvSpPr>
          <p:cNvPr id="7" name="Text 1"/>
          <p:cNvSpPr txBox="1"/>
          <p:nvPr/>
        </p:nvSpPr>
        <p:spPr>
          <a:xfrm>
            <a:off x="606395" y="2907762"/>
            <a:ext cx="2430752" cy="1404379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Подростки, возвращающие найденные деньги, демонстрируют ценность честности и ответственности в противовес соблазнам мошенничества.
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3399378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Отказ от участия в мошеннических схемах ради принципов отражает важность этических ориентиров в формировании личности.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165716" y="2907763"/>
            <a:ext cx="2430752" cy="140438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Помощь одноклассникам вместо обмана подтверждает значимость поддержки и коллективных ценностей внутри школьного сообщества.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Примеры морального выбора подростков
</a:t>
            </a:r>
            <a:endParaRPr lang="en-US" sz="2400" dirty="0"/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1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694458"/>
            <a:ext cx="4750071" cy="2423933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Мотивация преступлений: сравнительный анализ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11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Сравнение мотивов преступлений по трем категориям: деньги, власть и идеология. Таблица показывает виды, масштабы и последствия, а также взаимодействие мотивов, усугубляющее негативные явления.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Преступления часто имеют пересекающиеся мотивы, что усиливает их разрушительный эффект. Зло возникает как комплексное явление, выходящее за рамки одной причины.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Данные ООН, 2022
</a:t>
            </a:r>
            <a:endParaRPr lang="en-US" sz="1100" dirty="0"/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2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4" name="Text 0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12</a:t>
            </a:r>
            <a:endParaRPr lang="en-US" sz="1100" dirty="0"/>
          </a:p>
        </p:txBody>
      </p:sp>
      <p:sp>
        <p:nvSpPr>
          <p:cNvPr id="5" name="Text 1"/>
          <p:cNvSpPr txBox="1"/>
          <p:nvPr/>
        </p:nvSpPr>
        <p:spPr>
          <a:xfrm>
            <a:off x="495300" y="1263029"/>
            <a:ext cx="3829127" cy="329565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5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65%
</a:t>
            </a:r>
            <a:pPr algn="l" indent="0" marL="0">
              <a:lnSpc>
                <a:spcPct val="100000"/>
              </a:lnSpc>
              <a:buNone/>
            </a:pPr>
            <a:r>
              <a:rPr lang="en-US" sz="27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подростков вовлечены в цифровую среду, что увеличивает риски стать жертвами или участниками киберпреступлений.
</a:t>
            </a:r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Министерство цифрового развития РФ, 2023
</a:t>
            </a:r>
            <a:endParaRPr lang="en-US" sz="5400" dirty="0"/>
          </a:p>
        </p:txBody>
      </p:sp>
      <p:sp>
        <p:nvSpPr>
          <p:cNvPr id="6" name="Text 2"/>
          <p:cNvSpPr txBox="1"/>
          <p:nvPr/>
        </p:nvSpPr>
        <p:spPr>
          <a:xfrm>
            <a:off x="4819727" y="1515442"/>
            <a:ext cx="4114539" cy="2790825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Основные формы киберпреступности — фишинг, взломы и вымогательство — активно распространяются среди молодежи из-за высокой цифровой активности и недостаточной этической подготовки.
</a:t>
            </a:r>
            <a:endParaRPr lang="en-US" sz="1200" dirty="0"/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3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826" y="2328081"/>
            <a:ext cx="3975925" cy="2628615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4644200" y="2328081"/>
            <a:ext cx="3975925" cy="2628615"/>
          </a:xfrm>
          <a:prstGeom prst="rect">
            <a:avLst/>
          </a:prstGeom>
        </p:spPr>
      </p:pic>
      <p:sp>
        <p:nvSpPr>
          <p:cNvPr id="7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Человеческая жадность и экологические катастрофы
</a:t>
            </a:r>
            <a:endParaRPr lang="en-US" sz="2400" dirty="0"/>
          </a:p>
        </p:txBody>
      </p:sp>
      <p:sp>
        <p:nvSpPr>
          <p:cNvPr id="8" name="Text 1"/>
          <p:cNvSpPr txBox="1"/>
          <p:nvPr/>
        </p:nvSpPr>
        <p:spPr>
          <a:xfrm>
            <a:off x="716621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86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Разлив нефти Deepwater Horizon: последствия алчности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75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 2010 году авария на платформе Deepwater Horizon привела к крупнейшему разливу нефти в истории США. Жадность корпораций и нарушение безопасности стали причиной экологической катастрофы, от которой пострадала экосистема и экономика региона.
</a:t>
            </a:r>
            <a:endParaRPr lang="en-US" sz="986" dirty="0"/>
          </a:p>
        </p:txBody>
      </p:sp>
      <p:sp>
        <p:nvSpPr>
          <p:cNvPr id="9" name="Text 2"/>
          <p:cNvSpPr txBox="1"/>
          <p:nvPr/>
        </p:nvSpPr>
        <p:spPr>
          <a:xfrm>
            <a:off x="4861995" y="1544166"/>
            <a:ext cx="354033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908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Массовая вырубка лесов в Южной Америке: жадность против природы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713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Необоснованная эксплуатация лесов Амазонки ради прибыли вызывает серьезные экологические и климатические последствия. Сохранение природы сталкивается с интересами компаний, жаждущих ресурсов без учета долгосрочных последствий.
</a:t>
            </a:r>
            <a:endParaRPr lang="en-US" sz="908" dirty="0"/>
          </a:p>
        </p:txBody>
      </p:sp>
      <p:sp>
        <p:nvSpPr>
          <p:cNvPr id="10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13</a:t>
            </a:r>
            <a:endParaRPr lang="en-US" sz="1100" dirty="0"/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4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6" name="Text 0"/>
          <p:cNvSpPr txBox="1"/>
          <p:nvPr/>
        </p:nvSpPr>
        <p:spPr>
          <a:xfrm>
            <a:off x="493548" y="454829"/>
            <a:ext cx="3975244" cy="1779399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Философские и этические споры о природе зла
</a:t>
            </a:r>
            <a:endParaRPr lang="en-US" sz="2400" dirty="0"/>
          </a:p>
        </p:txBody>
      </p:sp>
      <p:sp>
        <p:nvSpPr>
          <p:cNvPr id="7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14</a:t>
            </a:r>
            <a:endParaRPr lang="en-US" sz="1100" dirty="0"/>
          </a:p>
        </p:txBody>
      </p:sp>
      <p:sp>
        <p:nvSpPr>
          <p:cNvPr id="8" name="Text 2"/>
          <p:cNvSpPr txBox="1"/>
          <p:nvPr/>
        </p:nvSpPr>
        <p:spPr>
          <a:xfrm>
            <a:off x="4843477" y="971748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Утилитаризм допускает зло, если оно способствует максимальному благу для большинства, оправдывая обстоятельные нарушения ради глобальной пользы.
</a:t>
            </a:r>
            <a:endParaRPr lang="en-US" sz="1100" dirty="0"/>
          </a:p>
        </p:txBody>
      </p:sp>
      <p:sp>
        <p:nvSpPr>
          <p:cNvPr id="9" name="Text 3"/>
          <p:cNvSpPr txBox="1"/>
          <p:nvPr/>
        </p:nvSpPr>
        <p:spPr>
          <a:xfrm>
            <a:off x="663568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Кантианская этика категорически отвергает любые злодеяния, считая моральный закон абсолютным и не допускающим компромиссов с совестью.
</a:t>
            </a:r>
            <a:endParaRPr lang="en-US" sz="1100" dirty="0"/>
          </a:p>
        </p:txBody>
      </p:sp>
      <p:sp>
        <p:nvSpPr>
          <p:cNvPr id="10" name="Text 4"/>
          <p:cNvSpPr txBox="1"/>
          <p:nvPr/>
        </p:nvSpPr>
        <p:spPr>
          <a:xfrm>
            <a:off x="4843477" y="3080962"/>
            <a:ext cx="3681708" cy="1188652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Дискуссии сосредоточены на вопросе, можно ли оправдать нарушение закона ради спасения жизни, показывая сложность морального выбора.
</a:t>
            </a:r>
            <a:endParaRPr lang="en-US" sz="1100" dirty="0"/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5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3548" y="1572402"/>
            <a:ext cx="4750071" cy="2668044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Ценности российской молодежи: статистика 2023 года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15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5737167" y="1508050"/>
            <a:ext cx="2758200" cy="1640722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2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Несмотря доминирование материальных ценностей, значительная часть молодежи ценит нематериальные аспекты жизни, что свидетельствует о многообразии приоритетов.
</a:t>
            </a:r>
            <a:endParaRPr lang="en-US" sz="1200" dirty="0"/>
          </a:p>
        </p:txBody>
      </p:sp>
      <p:sp>
        <p:nvSpPr>
          <p:cNvPr id="8" name="Text 3"/>
          <p:cNvSpPr txBox="1"/>
          <p:nvPr/>
        </p:nvSpPr>
        <p:spPr>
          <a:xfrm>
            <a:off x="5737167" y="3334837"/>
            <a:ext cx="2758200" cy="1205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Баланс между материальными и духовными ценностями сохраняется, что важно для формирования гармоничного мировоззрения.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ВЦИОМ, 2023
</a:t>
            </a:r>
            <a:endParaRPr lang="en-US" sz="1100" dirty="0"/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6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9" y="412954"/>
            <a:ext cx="3287692" cy="4222834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Литературные образы зла: «Фауст» Гёте в школьной программе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16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092166" y="102765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Фауст символизирует сделку с совестью, когда амбиции ради власти и знаний могут привести к нравственному падению.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6611896" y="102765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Конфликт между стремлением к превосходству и внутренним моральным компасом отражает вечную дилемму выбора между добром и злом.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4092166" y="3189885"/>
            <a:ext cx="2214062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Образ Мефистофеля выступает как искушение, подчеркивая опасность безудержного желания и потери нравственных ориентиров.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6611896" y="3189885"/>
            <a:ext cx="2214061" cy="1243648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Тематический акцент в школе помогает подросткам осознать важность этических принципов и личной ответственности в жизни.
</a:t>
            </a:r>
            <a:endParaRPr lang="en-US" sz="1100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7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498941" y="2327342"/>
            <a:ext cx="2644996" cy="282722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5" name="Image 3" descr="preencoded.png">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6" name="Image 4" descr="preencoded.png">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3256905" y="2327342"/>
            <a:ext cx="2644996" cy="2827220"/>
          </a:xfrm>
          <a:prstGeom prst="rect">
            <a:avLst/>
          </a:prstGeom>
        </p:spPr>
      </p:pic>
      <p:pic>
        <p:nvPicPr>
          <p:cNvPr id="7" name="Image 5" descr="preencoded.png">    </p:cNvPr>
          <p:cNvPicPr>
            <a:picLocks noChangeAspect="1"/>
          </p:cNvPicPr>
          <p:nvPr/>
        </p:nvPicPr>
        <p:blipFill>
          <a:blip r:embed="rId6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8" name="Image 6" descr="preencoded.png">    </p:cNvPr>
          <p:cNvPicPr>
            <a:picLocks noChangeAspect="1"/>
          </p:cNvPicPr>
          <p:nvPr/>
        </p:nvPicPr>
        <p:blipFill>
          <a:blip r:embed="rId7"/>
          <a:stretch>
            <a:fillRect/>
          </a:stretch>
        </p:blipFill>
        <p:spPr>
          <a:xfrm>
            <a:off x="6003588" y="2327342"/>
            <a:ext cx="2644996" cy="2827220"/>
          </a:xfrm>
          <a:prstGeom prst="rect">
            <a:avLst/>
          </a:prstGeom>
        </p:spPr>
      </p:pic>
      <p:pic>
        <p:nvPicPr>
          <p:cNvPr id="9" name="Image 7" descr="preencoded.png">    </p:cNvPr>
          <p:cNvPicPr>
            <a:picLocks noChangeAspect="1"/>
          </p:cNvPicPr>
          <p:nvPr/>
        </p:nvPicPr>
        <p:blipFill>
          <a:blip r:embed="rId8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10" name="Text 0"/>
          <p:cNvSpPr txBox="1"/>
          <p:nvPr/>
        </p:nvSpPr>
        <p:spPr>
          <a:xfrm>
            <a:off x="643727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Школьники Москвы организовали благотворительный марафон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Группа выпускников собрала средства для детских домов столицы, объединив усилия в волонтерском движении. Это пример активной социальной позиции молодежи в борьбе с эгоизмом.
</a:t>
            </a:r>
            <a:endParaRPr lang="en-US" sz="833" dirty="0"/>
          </a:p>
        </p:txBody>
      </p:sp>
      <p:sp>
        <p:nvSpPr>
          <p:cNvPr id="11" name="Text 1"/>
          <p:cNvSpPr txBox="1"/>
          <p:nvPr/>
        </p:nvSpPr>
        <p:spPr>
          <a:xfrm>
            <a:off x="3401691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Экологическая акция в Санкт-Петербурге: подростки за природу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Ученики нескольких школ участвовали в уборке городской территории, демонстрируя ответственность и солидарность, противопоставляя себя культуре потребления и жадности.
</a:t>
            </a:r>
            <a:endParaRPr lang="en-US" sz="833" dirty="0"/>
          </a:p>
        </p:txBody>
      </p:sp>
      <p:sp>
        <p:nvSpPr>
          <p:cNvPr id="12" name="Text 2"/>
          <p:cNvSpPr txBox="1"/>
          <p:nvPr/>
        </p:nvSpPr>
        <p:spPr>
          <a:xfrm>
            <a:off x="6148374" y="1544166"/>
            <a:ext cx="2355425" cy="627855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833" b="1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Фонд поддержки нуждающихся: инициатива школьников из Новосибирска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654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Выпускники организовали сбор гуманитарной помощи для многодетных семей, показывая, что альтруизм и совместная работа приводят к реальным изменениям в обществе.
</a:t>
            </a:r>
            <a:endParaRPr lang="en-US" sz="833" dirty="0"/>
          </a:p>
        </p:txBody>
      </p:sp>
      <p:sp>
        <p:nvSpPr>
          <p:cNvPr id="13" name="Text 3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Филантропия и социальное служение как альтернатива корысти
</a:t>
            </a:r>
            <a:endParaRPr lang="en-US" sz="2400" dirty="0"/>
          </a:p>
        </p:txBody>
      </p:sp>
      <p:sp>
        <p:nvSpPr>
          <p:cNvPr id="14" name="Text 4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17</a:t>
            </a:r>
            <a:endParaRPr lang="en-US" sz="1100" dirty="0"/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8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7511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Учебные программы, включающие финансовую и этическую грамотность, повышают осознанность и критическое мышление у молодежи.
</a:t>
            </a:r>
            <a:endParaRPr lang="en-US" sz="1100" dirty="0"/>
          </a:p>
        </p:txBody>
      </p:sp>
      <p:sp>
        <p:nvSpPr>
          <p:cNvPr id="6" name="Text 1"/>
          <p:cNvSpPr txBox="1"/>
          <p:nvPr/>
        </p:nvSpPr>
        <p:spPr>
          <a:xfrm>
            <a:off x="3318294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Обсуждение реальных кейсов мошенничества и моральных дилемм помогает подросткам формировать самостоятельные и обдуманные решения.
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Влияние образования на формирование ценностей подростков
</a:t>
            </a:r>
            <a:endParaRPr lang="en-US" sz="2400" dirty="0"/>
          </a:p>
        </p:txBody>
      </p:sp>
      <p:sp>
        <p:nvSpPr>
          <p:cNvPr id="8" name="Text 3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18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171062" y="2429175"/>
            <a:ext cx="2258563" cy="1466400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Интеграция тем этики в уроки английского языка способствует развитию культурного понимания и способности анализировать сложные вопросы.
</a:t>
            </a:r>
            <a:endParaRPr lang="en-US" sz="1100" dirty="0"/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19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3" name="Image 1" descr="preencoded.png">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pic>
        <p:nvPicPr>
          <p:cNvPr id="4" name="Image 2" descr="preencoded.png">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5" name="Text 0"/>
          <p:cNvSpPr txBox="1"/>
          <p:nvPr/>
        </p:nvSpPr>
        <p:spPr>
          <a:xfrm>
            <a:off x="493548" y="184355"/>
            <a:ext cx="6563555" cy="899651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24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Личностная и коллективная ответственность за выбор ценностей
</a:t>
            </a:r>
            <a:endParaRPr lang="en-US" sz="2400" dirty="0"/>
          </a:p>
        </p:txBody>
      </p:sp>
      <p:sp>
        <p:nvSpPr>
          <p:cNvPr id="6" name="Text 1"/>
          <p:cNvSpPr txBox="1"/>
          <p:nvPr/>
        </p:nvSpPr>
        <p:spPr>
          <a:xfrm>
            <a:off x="7533169" y="4726602"/>
            <a:ext cx="1401097" cy="230833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r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19</a:t>
            </a:r>
            <a:endParaRPr lang="en-US" sz="1100" dirty="0"/>
          </a:p>
        </p:txBody>
      </p:sp>
      <p:sp>
        <p:nvSpPr>
          <p:cNvPr id="7" name="Text 2"/>
          <p:cNvSpPr txBox="1"/>
          <p:nvPr/>
        </p:nvSpPr>
        <p:spPr>
          <a:xfrm>
            <a:off x="666332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Семья остаётся главным источником первых моральных ориентиров и примером для подражания в формировании личности подростка.
</a:t>
            </a:r>
            <a:endParaRPr lang="en-US" sz="1100" dirty="0"/>
          </a:p>
        </p:txBody>
      </p:sp>
      <p:sp>
        <p:nvSpPr>
          <p:cNvPr id="8" name="Text 3"/>
          <p:cNvSpPr txBox="1"/>
          <p:nvPr/>
        </p:nvSpPr>
        <p:spPr>
          <a:xfrm>
            <a:off x="4968797" y="2019784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Школьные коллективы и учителя влияют на развитие этических норм, создавая пространство для обсуждения и практики ценностей.
</a:t>
            </a:r>
            <a:endParaRPr lang="en-US" sz="1100" dirty="0"/>
          </a:p>
        </p:txBody>
      </p:sp>
      <p:sp>
        <p:nvSpPr>
          <p:cNvPr id="9" name="Text 4"/>
          <p:cNvSpPr txBox="1"/>
          <p:nvPr/>
        </p:nvSpPr>
        <p:spPr>
          <a:xfrm>
            <a:off x="666332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Проекты, такие как «Школа волонтёра», способствуют воспитанию чувства ответственности и социальной активности.
</a:t>
            </a:r>
            <a:endParaRPr lang="en-US" sz="1100" dirty="0"/>
          </a:p>
        </p:txBody>
      </p:sp>
      <p:sp>
        <p:nvSpPr>
          <p:cNvPr id="10" name="Text 5"/>
          <p:cNvSpPr txBox="1"/>
          <p:nvPr/>
        </p:nvSpPr>
        <p:spPr>
          <a:xfrm>
            <a:off x="4968797" y="3696721"/>
            <a:ext cx="3780532" cy="791927"/>
          </a:xfrm>
          <a:prstGeom prst="rect">
            <a:avLst/>
          </a:prstGeom>
          <a:noFill/>
          <a:ln/>
        </p:spPr>
        <p:txBody>
          <a:bodyPr wrap="square" lIns="0" tIns="0" rIns="0" bIns="0" rtlCol="0" anchor="t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11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Личность способна противостоять негативным влияниям, делая сознательный выбор в пользу добра и справедливости.
</a:t>
            </a:r>
            <a:endParaRPr lang="en-US" sz="1100" dirty="0"/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 name="Slide 20">
    <p:bg>
      <p:bgPr>
        <a:solidFill>
          <a:srgbClr val="FFFFFF"/>
        </a:solidFill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Image 0" descr="preencoded.png">    </p:cNvPr>
          <p:cNvPicPr>
            <a:picLocks noChangeAspect="1"/>
          </p:cNvPicPr>
          <p:nvPr/>
        </p:nvPicPr>
        <p:blipFill>
          <a:blip r:embed="rId1"/>
          <a:stretch>
            <a:fillRect/>
          </a:stretch>
        </p:blipFill>
        <p:spPr>
          <a:xfrm>
            <a:off x="0" y="0"/>
            <a:ext cx="9144000" cy="5143500"/>
          </a:xfrm>
          <a:prstGeom prst="rect">
            <a:avLst/>
          </a:prstGeom>
        </p:spPr>
      </p:pic>
      <p:sp>
        <p:nvSpPr>
          <p:cNvPr id="3" name="Text 0"/>
          <p:cNvSpPr txBox="1"/>
          <p:nvPr/>
        </p:nvSpPr>
        <p:spPr>
          <a:xfrm>
            <a:off x="486697" y="1029936"/>
            <a:ext cx="5255100" cy="3083700"/>
          </a:xfrm>
          <a:prstGeom prst="rect">
            <a:avLst/>
          </a:prstGeom>
          <a:noFill/>
          <a:ln/>
        </p:spPr>
        <p:txBody>
          <a:bodyPr wrap="square" lIns="0" tIns="0" rIns="0" bIns="0" rtlCol="0" anchor="ctr"/>
          <a:lstStyle/>
          <a:p>
            <a:pPr algn="l" indent="0" marL="0">
              <a:lnSpc>
                <a:spcPct val="100000"/>
              </a:lnSpc>
              <a:buNone/>
            </a:pPr>
            <a:r>
              <a:rPr lang="en-US" sz="3000" b="1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Синтез: путь к балансу между материальным и духовным
</a:t>
            </a:r>
            <a:pPr algn="l" indent="0" marL="0">
              <a:lnSpc>
                <a:spcPct val="100000"/>
              </a:lnSpc>
              <a:buNone/>
            </a:pPr>
            <a:r>
              <a:rPr lang="en-US" sz="700" dirty="0">
                <a:solidFill>
                  <a:srgbClr val="000000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
</a:t>
            </a:r>
            <a:pPr algn="l" indent="0" marL="0">
              <a:lnSpc>
                <a:spcPct val="100000"/>
              </a:lnSpc>
              <a:buNone/>
            </a:pPr>
            <a:r>
              <a:rPr lang="en-US" sz="1400" dirty="0">
                <a:solidFill>
                  <a:srgbClr val="FFFFFF"/>
                </a:solidFill>
                <a:latin typeface="Arial" pitchFamily="34" charset="0"/>
                <a:ea typeface="Arial" pitchFamily="34" charset="-122"/>
                <a:cs typeface="Arial" pitchFamily="34" charset="-120"/>
              </a:rPr>
              <a:t>Зло возникает из комплекса факторов, а не только из жадности или стремления к власти. Осознанный выбор, критическое мышление и поддержка общества помогают подросткам строить этичный и сбалансированный образ жизни.
</a:t>
            </a:r>
            <a:endParaRPr lang="en-US" sz="3000" dirty="0"/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0</TotalTime>
  <Words>0</Words>
  <Application>Microsoft Office PowerPoint</Application>
  <PresentationFormat>On-screen Show (16:9)</PresentationFormat>
  <Paragraphs>0</Paragraphs>
  <Slides>20</Slides>
  <Notes>20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20</vt:i4>
      </vt:variant>
    </vt:vector>
  </HeadingPairs>
  <TitlesOfParts>
    <vt:vector size="23" baseType="lpstr">
      <vt:lpstr>Arial</vt:lpstr>
      <vt:lpstr>Calibri</vt:lpstr>
      <vt:lpstr>Office Theme</vt:lpstr>
      <vt:lpstr>Slide 1</vt:lpstr>
      <vt:lpstr>Slide 2</vt:lpstr>
      <vt:lpstr>Slide 3</vt:lpstr>
      <vt:lpstr>Slide 4</vt:lpstr>
      <vt:lpstr>Slide 5</vt:lpstr>
      <vt:lpstr>Slide 6</vt:lpstr>
      <vt:lpstr>Slide 7</vt:lpstr>
      <vt:lpstr>Slide 8</vt:lpstr>
      <vt:lpstr>Slide 9</vt:lpstr>
      <vt:lpstr>Slide 10</vt:lpstr>
      <vt:lpstr>Slide 11</vt:lpstr>
      <vt:lpstr>Slide 12</vt:lpstr>
      <vt:lpstr>Slide 13</vt:lpstr>
      <vt:lpstr>Slide 14</vt:lpstr>
      <vt:lpstr>Slide 15</vt:lpstr>
      <vt:lpstr>Slide 16</vt:lpstr>
      <vt:lpstr>Slide 17</vt:lpstr>
      <vt:lpstr>Slide 18</vt:lpstr>
      <vt:lpstr>Slide 19</vt:lpstr>
      <vt:lpstr>Slide 20</vt:lpstr>
    </vt:vector>
  </TitlesOfParts>
  <Company>PptxGenJS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PptxGenJS Presentation</dc:title>
  <dc:subject>PptxGenJS Presentation</dc:subject>
  <dc:creator>PptxGenJS</dc:creator>
  <cp:lastModifiedBy>PptxGenJS</cp:lastModifiedBy>
  <cp:revision>1</cp:revision>
  <dcterms:created xsi:type="dcterms:W3CDTF">2026-05-07T20:35:28Z</dcterms:created>
  <dcterms:modified xsi:type="dcterms:W3CDTF">2026-05-07T20:35:28Z</dcterms:modified>
</cp:coreProperties>
</file>