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eg"/><Relationship Id="rId2" Type="http://schemas.openxmlformats.org/officeDocument/2006/relationships/image" Target="../media/image-6-2.jpeg"/><Relationship Id="rId3" Type="http://schemas.openxmlformats.org/officeDocument/2006/relationships/image" Target="../media/image-6-3.jpe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jpeg"/><Relationship Id="rId3" Type="http://schemas.openxmlformats.org/officeDocument/2006/relationships/image" Target="../media/image-8-3.jpeg"/><Relationship Id="rId4" Type="http://schemas.openxmlformats.org/officeDocument/2006/relationships/image" Target="../media/image-8-4.jpe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jpeg"/><Relationship Id="rId2" Type="http://schemas.openxmlformats.org/officeDocument/2006/relationships/image" Target="../media/image-17-2.jpeg"/><Relationship Id="rId3" Type="http://schemas.openxmlformats.org/officeDocument/2006/relationships/image" Target="../media/image-17-3.jpe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75" y="2729242"/>
            <a:ext cx="9144000" cy="241101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376250" y="476538"/>
            <a:ext cx="6391500" cy="97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011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Покрытосеменные растения: обзор темы и основные вопросы
</a:t>
            </a:r>
            <a:endParaRPr lang="en-US" sz="3011" dirty="0"/>
          </a:p>
        </p:txBody>
      </p:sp>
      <p:sp>
        <p:nvSpPr>
          <p:cNvPr id="5" name="Text 1"/>
          <p:cNvSpPr txBox="1"/>
          <p:nvPr/>
        </p:nvSpPr>
        <p:spPr>
          <a:xfrm>
            <a:off x="2948850" y="180001"/>
            <a:ext cx="3246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  <p:sp>
        <p:nvSpPr>
          <p:cNvPr id="6" name="Text 2"/>
          <p:cNvSpPr txBox="1"/>
          <p:nvPr/>
        </p:nvSpPr>
        <p:spPr>
          <a:xfrm>
            <a:off x="2425500" y="1560299"/>
            <a:ext cx="4293000" cy="97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крупнейший отдел растений с разнообразием строения и жизненных форм.
</a:t>
            </a:r>
            <a:endParaRPr lang="en-US" sz="98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91108" y="0"/>
            <a:ext cx="4450333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4455300" cy="97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89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Появление и распространение покрытосеменных в истории Земли
</a:t>
            </a:r>
            <a:endParaRPr lang="en-US" sz="2289" dirty="0"/>
          </a:p>
        </p:txBody>
      </p:sp>
      <p:sp>
        <p:nvSpPr>
          <p:cNvPr id="5" name="Text 1"/>
          <p:cNvSpPr txBox="1"/>
          <p:nvPr/>
        </p:nvSpPr>
        <p:spPr>
          <a:xfrm>
            <a:off x="180000" y="2525725"/>
            <a:ext cx="3866100" cy="103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Покрытосеменные появились примерно 140 миллионов лет назад, в меловом периоде. Благодаря цветкам и плодам они быстро заняли разные экосистемы Земли, став главной группой растений.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68847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Характерные признаки покрытосеменных растений
</a:t>
            </a:r>
            <a:endParaRPr lang="en-US" sz="2412" dirty="0"/>
          </a:p>
        </p:txBody>
      </p:sp>
      <p:sp>
        <p:nvSpPr>
          <p:cNvPr id="5" name="Text 1"/>
          <p:cNvSpPr txBox="1"/>
          <p:nvPr/>
        </p:nvSpPr>
        <p:spPr>
          <a:xfrm>
            <a:off x="180000" y="2142550"/>
            <a:ext cx="2802000" cy="103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Наличие хорошо развитого цветка и плода, в которых семена надежно защищены и обеспечены питательными веществами.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3171000" y="2142550"/>
            <a:ext cx="2802000" cy="103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Особенность — двойное оплодотворение, где два спермия участвуют в формировании зародыша и эндосперма, характерная только для этой группы.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6162000" y="2142550"/>
            <a:ext cx="2802000" cy="103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Сложное строение вегетативных органов и развитые проводящие ткани (ксилема и флоэма), обеспечивающие транспорт воды и питательных веществ.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401168" y="0"/>
            <a:ext cx="4741664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4032000" cy="97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Цветок как основная отличительная структура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180000" y="2071003"/>
            <a:ext cx="3619500" cy="1008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Компоненты цветка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Цветок состоит из околоцветника, который включает чашелистики и лепестки, а также репродуктивных органов: тычинок (мужские) и пестика (женский). Каждый элемент выполняет свою роль.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180000" y="3246503"/>
            <a:ext cx="3619500" cy="97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Функции и разнообразие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Цветки защищают внутренние органы, привлекают опылителей своей формой и яркостью. Виды цветков разнообразны по форме, размеру и окраске в зависимости от адаптаций.
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2675700"/>
            <a:ext cx="4372200" cy="126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99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спермия участвуют в формировании зиготы и эндосперма, обеспечивая развитие зародыша и питательную основу.
</a:t>
            </a:r>
            <a:endParaRPr lang="en-US" sz="1992" dirty="0"/>
          </a:p>
        </p:txBody>
      </p:sp>
      <p:sp>
        <p:nvSpPr>
          <p:cNvPr id="7" name="Text 1"/>
          <p:cNvSpPr txBox="1"/>
          <p:nvPr/>
        </p:nvSpPr>
        <p:spPr>
          <a:xfrm>
            <a:off x="5286300" y="1835850"/>
            <a:ext cx="3677700" cy="147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2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Двойное оплодотворение уникально для покрытосеменных и позволяет эффективно питать сформировавшееся семя, способствуя развитию растения.
</a:t>
            </a:r>
            <a:endParaRPr lang="en-US" sz="1122" dirty="0"/>
          </a:p>
        </p:txBody>
      </p:sp>
      <p:sp>
        <p:nvSpPr>
          <p:cNvPr id="8" name="Text 2"/>
          <p:cNvSpPr txBox="1"/>
          <p:nvPr/>
        </p:nvSpPr>
        <p:spPr>
          <a:xfrm>
            <a:off x="527250" y="4092537"/>
            <a:ext cx="3677700" cy="18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22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Биологический учебник для средней школы
</a:t>
            </a:r>
            <a:endParaRPr lang="en-US" sz="822" dirty="0"/>
          </a:p>
        </p:txBody>
      </p:sp>
      <p:sp>
        <p:nvSpPr>
          <p:cNvPr id="9" name="Text 3"/>
          <p:cNvSpPr txBox="1"/>
          <p:nvPr/>
        </p:nvSpPr>
        <p:spPr>
          <a:xfrm>
            <a:off x="180000" y="1214452"/>
            <a:ext cx="4372200" cy="1309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7200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
</a:t>
            </a:r>
            <a:endParaRPr lang="en-US" sz="7200" dirty="0"/>
          </a:p>
        </p:txBody>
      </p:sp>
      <p:sp>
        <p:nvSpPr>
          <p:cNvPr id="10" name="Text 4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80050" y="2439391"/>
            <a:ext cx="2860800" cy="224896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41607" y="2439391"/>
            <a:ext cx="2860800" cy="224896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03172" y="2439391"/>
            <a:ext cx="2860800" cy="224896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50" y="900200"/>
            <a:ext cx="22659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Роли плода в защите и расселении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Плод образуется из завязи и выполняет защитную функцию для семян. Он также способствует распространению, используя разные механизмы, включая ветер, воду и животных.
</a:t>
            </a:r>
            <a:endParaRPr lang="en-US" sz="1002" dirty="0"/>
          </a:p>
        </p:txBody>
      </p:sp>
      <p:sp>
        <p:nvSpPr>
          <p:cNvPr id="8" name="Text 1"/>
          <p:cNvSpPr txBox="1"/>
          <p:nvPr/>
        </p:nvSpPr>
        <p:spPr>
          <a:xfrm>
            <a:off x="3141607" y="900200"/>
            <a:ext cx="22659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Особенности семени цветковых растений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Семена покрытосеменных содержат запас питательных веществ и защищены прочной оболочкой, что повышает их выживаемость в различных условиях окружающей среды.
</a:t>
            </a:r>
            <a:endParaRPr lang="en-US" sz="1002" dirty="0"/>
          </a:p>
        </p:txBody>
      </p:sp>
      <p:sp>
        <p:nvSpPr>
          <p:cNvPr id="9" name="Text 2"/>
          <p:cNvSpPr txBox="1"/>
          <p:nvPr/>
        </p:nvSpPr>
        <p:spPr>
          <a:xfrm>
            <a:off x="6103172" y="900200"/>
            <a:ext cx="22659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Виды плодов и их распространение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Среди плодов встречаются ягоды, коробочки, орехи, отличающиеся строением и способом расселения семян, адаптированным к определённым средам обитания.
</a:t>
            </a:r>
            <a:endParaRPr lang="en-US" sz="1002" dirty="0"/>
          </a:p>
        </p:txBody>
      </p:sp>
      <p:sp>
        <p:nvSpPr>
          <p:cNvPr id="10" name="Text 3"/>
          <p:cNvSpPr txBox="1"/>
          <p:nvPr/>
        </p:nvSpPr>
        <p:spPr>
          <a:xfrm>
            <a:off x="180000" y="4786525"/>
            <a:ext cx="812700" cy="177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11" name="Text 4"/>
          <p:cNvSpPr txBox="1"/>
          <p:nvPr/>
        </p:nvSpPr>
        <p:spPr>
          <a:xfrm>
            <a:off x="180000" y="180000"/>
            <a:ext cx="8784000" cy="52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Строение плода и семени ократоцветных
</a:t>
            </a:r>
            <a:endParaRPr lang="en-US" sz="2212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0350" y="1515975"/>
            <a:ext cx="257400" cy="257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00562" y="1512375"/>
            <a:ext cx="231525" cy="2646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817837" y="1512375"/>
            <a:ext cx="231525" cy="2646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80000" y="180000"/>
            <a:ext cx="8279400" cy="63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Жизненные формы покрытосеменных
</a:t>
            </a:r>
            <a:endParaRPr lang="en-US" sz="2412" dirty="0"/>
          </a:p>
        </p:txBody>
      </p:sp>
      <p:sp>
        <p:nvSpPr>
          <p:cNvPr id="10" name="Text 1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180000" y="2117250"/>
            <a:ext cx="2524800" cy="134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Травы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Мелкие растения с мягкими стеблями, такие как одуванчик и клевер, широко распространены в самых разных экосистемах.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2897275" y="2117250"/>
            <a:ext cx="2524800" cy="134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Кустарники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Средние по размеру растения с одревесневающими побегами, например, смородина и шиповник, часто формируют подлесок в лесах.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5614550" y="2117250"/>
            <a:ext cx="2524800" cy="134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Деревья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Крупные одревесневшие растения, включая дуб и берёзу, играют важную роль в формировании лесных экосистем.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819562" y="952185"/>
            <a:ext cx="4981200" cy="88533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19600" y="1919673"/>
            <a:ext cx="4981200" cy="88533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19600" y="2887153"/>
            <a:ext cx="4981200" cy="88533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19600" y="3854615"/>
            <a:ext cx="4981200" cy="88533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80000" y="1086002"/>
            <a:ext cx="3493200" cy="61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Сложноцветные — самые многочисленные
</a:t>
            </a:r>
            <a:pPr algn="l" indent="0" marL="0">
              <a:lnSpc>
                <a:spcPct val="115000"/>
              </a:lnSpc>
              <a:buNone/>
            </a:pPr>
            <a:r>
              <a:rPr lang="en-US" sz="578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Семейство включает подсолнух и ромашку, его виды распространены повсеместно и имеют большое значение в природе и культуре.
</a:t>
            </a:r>
            <a:endParaRPr lang="en-US" sz="951" dirty="0"/>
          </a:p>
        </p:txBody>
      </p:sp>
      <p:sp>
        <p:nvSpPr>
          <p:cNvPr id="9" name="Text 1"/>
          <p:cNvSpPr txBox="1"/>
          <p:nvPr/>
        </p:nvSpPr>
        <p:spPr>
          <a:xfrm>
            <a:off x="180050" y="2053507"/>
            <a:ext cx="3493200" cy="61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Злаковые — основа пищевых систем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Пшеница и овёс — представители злаковых, которые служат важными продовольственными культурами по всему миру.
</a:t>
            </a:r>
            <a:endParaRPr lang="en-US" sz="1002" dirty="0"/>
          </a:p>
        </p:txBody>
      </p:sp>
      <p:sp>
        <p:nvSpPr>
          <p:cNvPr id="10" name="Text 2"/>
          <p:cNvSpPr txBox="1"/>
          <p:nvPr/>
        </p:nvSpPr>
        <p:spPr>
          <a:xfrm>
            <a:off x="180050" y="3020987"/>
            <a:ext cx="3493200" cy="61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Бобовые — ценные источники белка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Фасоль и горох относятся к бобовым, их плоды часто используются в питании и обогащают почву азотом.
</a:t>
            </a:r>
            <a:endParaRPr lang="en-US" sz="1002" dirty="0"/>
          </a:p>
        </p:txBody>
      </p:sp>
      <p:sp>
        <p:nvSpPr>
          <p:cNvPr id="11" name="Text 3"/>
          <p:cNvSpPr txBox="1"/>
          <p:nvPr/>
        </p:nvSpPr>
        <p:spPr>
          <a:xfrm>
            <a:off x="180050" y="3988449"/>
            <a:ext cx="3493200" cy="61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Орхидные — представители с яркой адаптацией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Орхидеи разнообразны по форме и месту обитания, они широко распространены от тропиков до умеренных зон.
</a:t>
            </a:r>
            <a:endParaRPr lang="en-US" sz="1002" dirty="0"/>
          </a:p>
        </p:txBody>
      </p:sp>
      <p:sp>
        <p:nvSpPr>
          <p:cNvPr id="12" name="Text 4"/>
          <p:cNvSpPr txBox="1"/>
          <p:nvPr/>
        </p:nvSpPr>
        <p:spPr>
          <a:xfrm>
            <a:off x="180000" y="4775075"/>
            <a:ext cx="812700" cy="188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13" name="Text 5"/>
          <p:cNvSpPr txBox="1"/>
          <p:nvPr/>
        </p:nvSpPr>
        <p:spPr>
          <a:xfrm>
            <a:off x="180000" y="180000"/>
            <a:ext cx="8784000" cy="50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семейств покрытосеменных
</a:t>
            </a:r>
            <a:endParaRPr lang="en-US" sz="2212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26075" y="1918195"/>
            <a:ext cx="5037900" cy="160768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180000"/>
            <a:ext cx="78576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покрытосеменных и голосеменных растений
</a:t>
            </a:r>
            <a:endParaRPr lang="en-US" sz="2412" dirty="0"/>
          </a:p>
        </p:txBody>
      </p:sp>
      <p:sp>
        <p:nvSpPr>
          <p:cNvPr id="7" name="Text 1"/>
          <p:cNvSpPr txBox="1"/>
          <p:nvPr/>
        </p:nvSpPr>
        <p:spPr>
          <a:xfrm>
            <a:off x="180000" y="1480161"/>
            <a:ext cx="3372300" cy="1117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демонстрирует ключевые отличия между двумя отделами по основным признакам.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180000" y="2846128"/>
            <a:ext cx="3372300" cy="111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Главное отличие — наличие цветка и плода с закрытыми семенами у покрытосеменных.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3926075" y="4042304"/>
            <a:ext cx="5037900" cy="18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учебник биологии
</a:t>
            </a:r>
            <a:endParaRPr lang="en-US" sz="8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401168" y="0"/>
            <a:ext cx="4741664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180000"/>
            <a:ext cx="4056300" cy="97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Места обитания и географический ареал покрытосеменных
</a:t>
            </a:r>
            <a:endParaRPr lang="en-US" sz="2212" dirty="0"/>
          </a:p>
        </p:txBody>
      </p:sp>
      <p:sp>
        <p:nvSpPr>
          <p:cNvPr id="6" name="Text 1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180000" y="2251713"/>
            <a:ext cx="3619500" cy="815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Покрытосеменные встречаются почти повсеместно — на всех континентах, кроме Антарктиды. Их находят в лесах, лугах и на болотах, а также в городских условиях.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180000" y="3252738"/>
            <a:ext cx="3619500" cy="81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виды адаптировались к особым условиям, например, кувшинка водится в водоемах, демонстрируя широкую экологическую пластичность группы.
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80000" y="180000"/>
            <a:ext cx="72366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Строение корня, стебля и листа цветковых
</a:t>
            </a:r>
            <a:endParaRPr lang="en-US" sz="2412" dirty="0"/>
          </a:p>
        </p:txBody>
      </p:sp>
      <p:sp>
        <p:nvSpPr>
          <p:cNvPr id="4" name="Text 1"/>
          <p:cNvSpPr txBox="1"/>
          <p:nvPr/>
        </p:nvSpPr>
        <p:spPr>
          <a:xfrm>
            <a:off x="180012" y="2070225"/>
            <a:ext cx="2086800" cy="129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Корневая система покрытосеменных бывает двух типов: стержневая, состоящая из основного корня и ответвлений, и мочковатая, с множеством равных тонких корешков.
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2412412" y="2070225"/>
            <a:ext cx="2086800" cy="129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Стебли у деревьев и кустарников одревесневают, приобретая прочность, тогда как у трав растений стебли остаются зелёными и мягкими, выполняя функцию транспорта веществ.
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7" name="Text 4"/>
          <p:cNvSpPr txBox="1"/>
          <p:nvPr/>
        </p:nvSpPr>
        <p:spPr>
          <a:xfrm>
            <a:off x="4644800" y="2070225"/>
            <a:ext cx="2086800" cy="129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Листья покрытосеменных обладают характерным жилкованием: у двудольных — сетчатое, позволяющее эффективно распределять питательные вещества.
</a:t>
            </a:r>
            <a:endParaRPr lang="en-US" sz="1100" dirty="0"/>
          </a:p>
        </p:txBody>
      </p:sp>
      <p:sp>
        <p:nvSpPr>
          <p:cNvPr id="8" name="Text 5"/>
          <p:cNvSpPr txBox="1"/>
          <p:nvPr/>
        </p:nvSpPr>
        <p:spPr>
          <a:xfrm>
            <a:off x="6877187" y="2070225"/>
            <a:ext cx="2086800" cy="129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однодольных листья с параллельной жилкой — она прямолинейно проходит вдоль листовой пластины, что отражает особенности их роста и строения.
</a:t>
            </a:r>
            <a:endParaRPr lang="en-US" sz="1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180000"/>
            <a:ext cx="73392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Однодольные и двудольные: основные различия
</a:t>
            </a:r>
            <a:endParaRPr lang="en-US" sz="2412" dirty="0"/>
          </a:p>
        </p:txBody>
      </p:sp>
      <p:sp>
        <p:nvSpPr>
          <p:cNvPr id="7" name="Text 1"/>
          <p:cNvSpPr txBox="1"/>
          <p:nvPr/>
        </p:nvSpPr>
        <p:spPr>
          <a:xfrm>
            <a:off x="180000" y="1270925"/>
            <a:ext cx="4682700" cy="85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Однодольные растения имеют одну семядолю, листья с параллельным жилкованием и мочковатую корневую систему, что помогает им быстро распространяться в условиях открытых пространств.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180000" y="2242893"/>
            <a:ext cx="4682700" cy="85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Двудольные растения обладают двумя семядолями, листьями со сложным сетчатым жилкованием и развитым стержневым корнем, обеспечивающим устойчивость и мощный рост.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180000" y="3214873"/>
            <a:ext cx="4682700" cy="85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однодольных характерны примеры как тюльпан и кукуруза, а для двудольных — фасоль, берёза и морковь, что отражает их биологическую и хозяйственную важность.
</a:t>
            </a:r>
            <a:endParaRPr lang="en-US" sz="1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80000" y="1431874"/>
            <a:ext cx="5037900" cy="248320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3993743"/>
            <a:ext cx="5037900" cy="18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биологический учебник, 2023
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180000" y="180000"/>
            <a:ext cx="78576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Крупнейшие семейства покрытосеменных: круговая диаграмма
</a:t>
            </a:r>
            <a:endParaRPr lang="en-US" sz="2412" dirty="0"/>
          </a:p>
        </p:txBody>
      </p:sp>
      <p:sp>
        <p:nvSpPr>
          <p:cNvPr id="7" name="Text 2"/>
          <p:cNvSpPr txBox="1"/>
          <p:nvPr/>
        </p:nvSpPr>
        <p:spPr>
          <a:xfrm>
            <a:off x="5591700" y="1431589"/>
            <a:ext cx="3372300" cy="1117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Несмотря на доминирование нескольких больших семейств, более половины видов идут на долю многочисленных мелких семейств, свидетельствуя о богатом видовом разнообразии.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9" name="Text 4"/>
          <p:cNvSpPr txBox="1"/>
          <p:nvPr/>
        </p:nvSpPr>
        <p:spPr>
          <a:xfrm>
            <a:off x="5591700" y="2797556"/>
            <a:ext cx="3372300" cy="111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показывают, что видовой спектр покрытосеменных сфокусирован в нескольких крупных семействах, при этом множество мелких формируют значительную часть биоразнообразия.
</a:t>
            </a:r>
            <a:endParaRPr lang="en-US" sz="1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2740757"/>
            <a:ext cx="9144000" cy="240208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180000"/>
            <a:ext cx="7562100" cy="6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Приспособления покрытосеменных к опылению
</a:t>
            </a:r>
            <a:endParaRPr lang="en-US" sz="2212" dirty="0"/>
          </a:p>
        </p:txBody>
      </p:sp>
      <p:sp>
        <p:nvSpPr>
          <p:cNvPr id="7" name="Text 1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180000" y="1281250"/>
            <a:ext cx="4313100" cy="121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Аттрактанты для насекомых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цветковые растения имеют яркую окраску и выделяют аромат с нектаром, чтобы привлечь пчёл, бабочек и других насекомых-опылителей. Эти признаки способствуют успешному опылению и размножению растений.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4651002" y="1298460"/>
            <a:ext cx="4313100" cy="118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Адаптации к ветровому опылению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Ветровые опылители, наоборот, имеют неприметные цветки и выделяют большое количество пыльцы. Такая стратегия обеспечивает дальнее распространение пыльцы для опыления на больших расстояниях.
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80000" y="180000"/>
            <a:ext cx="73392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Способы и приспособления к распространению семян
</a:t>
            </a:r>
            <a:endParaRPr lang="en-US" sz="2412" dirty="0"/>
          </a:p>
        </p:txBody>
      </p:sp>
      <p:sp>
        <p:nvSpPr>
          <p:cNvPr id="4" name="Text 1"/>
          <p:cNvSpPr txBox="1"/>
          <p:nvPr/>
        </p:nvSpPr>
        <p:spPr>
          <a:xfrm>
            <a:off x="180000" y="1150367"/>
            <a:ext cx="4682700" cy="73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Распространение ветром обеспечивают семена с лёгкими придатками — парашютиками, как у одуванчика, что позволяет им переносится ветром на большие расстояния.
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6" name="Text 3"/>
          <p:cNvSpPr txBox="1"/>
          <p:nvPr/>
        </p:nvSpPr>
        <p:spPr>
          <a:xfrm>
            <a:off x="180000" y="1994740"/>
            <a:ext cx="4682700" cy="73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Водные виды, например кокос, имеют семена, способные плавать и переноситься по воде, что позволяет им осваивать прибрежные экосистемы.
</a:t>
            </a:r>
            <a:endParaRPr lang="en-US" sz="1100" dirty="0"/>
          </a:p>
        </p:txBody>
      </p:sp>
      <p:sp>
        <p:nvSpPr>
          <p:cNvPr id="7" name="Text 4"/>
          <p:cNvSpPr txBox="1"/>
          <p:nvPr/>
        </p:nvSpPr>
        <p:spPr>
          <a:xfrm>
            <a:off x="180000" y="2839124"/>
            <a:ext cx="4682700" cy="73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Животные помогают распространять семена с помощью крючков и липких покрытий, которые цепляются за шерсть и перья, как у репейника, способствуя расселению растений.
</a:t>
            </a:r>
            <a:endParaRPr lang="en-US" sz="1100" dirty="0"/>
          </a:p>
        </p:txBody>
      </p:sp>
      <p:sp>
        <p:nvSpPr>
          <p:cNvPr id="8" name="Text 5"/>
          <p:cNvSpPr txBox="1"/>
          <p:nvPr/>
        </p:nvSpPr>
        <p:spPr>
          <a:xfrm>
            <a:off x="180000" y="3683502"/>
            <a:ext cx="4682700" cy="73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Человеческая деятельность способствует перемещению семян культурных растений, что значительно расширяет ареал их выращивания и использования.
</a:t>
            </a:r>
            <a:endParaRPr lang="en-US" sz="1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180000"/>
            <a:ext cx="73392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Экологическая роль покрытосеменных растений
</a:t>
            </a:r>
            <a:endParaRPr lang="en-US" sz="2412" dirty="0"/>
          </a:p>
        </p:txBody>
      </p:sp>
      <p:sp>
        <p:nvSpPr>
          <p:cNvPr id="7" name="Text 1"/>
          <p:cNvSpPr txBox="1"/>
          <p:nvPr/>
        </p:nvSpPr>
        <p:spPr>
          <a:xfrm>
            <a:off x="180000" y="1689900"/>
            <a:ext cx="3194100" cy="85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Покрытосеменные производят кислород, необходимый для дыхания всех живых организмов, играя ключевую роль в поддержании жизни на Земле.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180000" y="2725898"/>
            <a:ext cx="4682700" cy="85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 способствуют удержанию влаги в почве и формированию плодородного почвенного слоя, что важно для сохранения экосистем и устойчивости природы.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3581081" y="1689900"/>
            <a:ext cx="3194100" cy="85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служат пищей и укрытием для множества животных и насекомых, формируя основу большинства экосистем и стабилизируя экологические сообщества.
</a:t>
            </a:r>
            <a:endParaRPr lang="en-US" sz="1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80050" y="2439391"/>
            <a:ext cx="2860800" cy="224896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41607" y="2439391"/>
            <a:ext cx="2860800" cy="224896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03172" y="2439391"/>
            <a:ext cx="2860800" cy="224896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50" y="900200"/>
            <a:ext cx="22659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Продовольственная база человечества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Большинство продуктов питания человека основаны на покрытосеменных: зерновые культуры — пшеница и рис, овощи и фрукты обеспечивают необходимую энергию и витамины для здоровья.
</a:t>
            </a:r>
            <a:endParaRPr lang="en-US" sz="1002" dirty="0"/>
          </a:p>
        </p:txBody>
      </p:sp>
      <p:sp>
        <p:nvSpPr>
          <p:cNvPr id="8" name="Text 1"/>
          <p:cNvSpPr txBox="1"/>
          <p:nvPr/>
        </p:nvSpPr>
        <p:spPr>
          <a:xfrm>
            <a:off x="3141607" y="900200"/>
            <a:ext cx="22659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Лекарственные и декоративные растения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Ромашка и валериана широко применяются в медицине для лечения различных заболеваний, а розы украшают сады и поднимают настроение благодаря красоте и аромату.
</a:t>
            </a:r>
            <a:endParaRPr lang="en-US" sz="1002" dirty="0"/>
          </a:p>
        </p:txBody>
      </p:sp>
      <p:sp>
        <p:nvSpPr>
          <p:cNvPr id="9" name="Text 2"/>
          <p:cNvSpPr txBox="1"/>
          <p:nvPr/>
        </p:nvSpPr>
        <p:spPr>
          <a:xfrm>
            <a:off x="6103172" y="900200"/>
            <a:ext cx="22659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Сырьё для промышленности и быта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Покрытосеменные дают древесину для строительства и мебельного производства, а волокна — основу для тканей и канатов, что делает их важной частью народного хозяйства.
</a:t>
            </a:r>
            <a:endParaRPr lang="en-US" sz="1002" dirty="0"/>
          </a:p>
        </p:txBody>
      </p:sp>
      <p:sp>
        <p:nvSpPr>
          <p:cNvPr id="10" name="Text 3"/>
          <p:cNvSpPr txBox="1"/>
          <p:nvPr/>
        </p:nvSpPr>
        <p:spPr>
          <a:xfrm>
            <a:off x="180000" y="4786525"/>
            <a:ext cx="812700" cy="177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11" name="Text 4"/>
          <p:cNvSpPr txBox="1"/>
          <p:nvPr/>
        </p:nvSpPr>
        <p:spPr>
          <a:xfrm>
            <a:off x="180000" y="180000"/>
            <a:ext cx="8784000" cy="52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покрытосеменных для человека
</a:t>
            </a:r>
            <a:endParaRPr lang="en-US" sz="2212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68847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Поразительные представители покрытосеменных
</a:t>
            </a:r>
            <a:endParaRPr lang="en-US" sz="2412" dirty="0"/>
          </a:p>
        </p:txBody>
      </p:sp>
      <p:sp>
        <p:nvSpPr>
          <p:cNvPr id="5" name="Text 1"/>
          <p:cNvSpPr txBox="1"/>
          <p:nvPr/>
        </p:nvSpPr>
        <p:spPr>
          <a:xfrm>
            <a:off x="180000" y="2142550"/>
            <a:ext cx="2802000" cy="103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Раффлезия — уникальный паразитирующий цветок с широкой бруснично-красной окраской и диаметром свыше метра, являющийся одним из крупнейших в мире.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3171000" y="2142550"/>
            <a:ext cx="2802000" cy="103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Секвойя достигает высоты более 100 метров, являясь самым высоким растением, чья древесина используется для разных целей, включая строительство и производство.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6162000" y="2142550"/>
            <a:ext cx="2802000" cy="103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Венерина мухоловка приспособилась ловить насекомых с помощью специализированных листьев, что позволяет ей получать дополнительные питательные вещества на бедных почвах.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80000" y="180000"/>
            <a:ext cx="72366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Проблемы сохранения покрытосеменных растений
</a:t>
            </a:r>
            <a:endParaRPr lang="en-US" sz="2412" dirty="0"/>
          </a:p>
        </p:txBody>
      </p:sp>
      <p:sp>
        <p:nvSpPr>
          <p:cNvPr id="4" name="Text 1"/>
          <p:cNvSpPr txBox="1"/>
          <p:nvPr/>
        </p:nvSpPr>
        <p:spPr>
          <a:xfrm>
            <a:off x="180012" y="2070225"/>
            <a:ext cx="2086800" cy="129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Массовая вырубка лесов приводит к утрате местообитаний многих видов и уменьшению биоразнообразия в природных экосистемах.
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2412412" y="2070225"/>
            <a:ext cx="2086800" cy="129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Загрязнение воздуха и почвы негативно влияет на состояние растений, уменьшая их способность к росту и развитию, а также снижая устойчивость к вредителям.
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7" name="Text 4"/>
          <p:cNvSpPr txBox="1"/>
          <p:nvPr/>
        </p:nvSpPr>
        <p:spPr>
          <a:xfrm>
            <a:off x="4644800" y="2070225"/>
            <a:ext cx="2086800" cy="129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Климатические изменения изменяют условия обитания, способствуя сокращению ареалов некоторых видов и вызывая стресс у растительных сообществ.
</a:t>
            </a:r>
            <a:endParaRPr lang="en-US" sz="1100" dirty="0"/>
          </a:p>
        </p:txBody>
      </p:sp>
      <p:sp>
        <p:nvSpPr>
          <p:cNvPr id="8" name="Text 5"/>
          <p:cNvSpPr txBox="1"/>
          <p:nvPr/>
        </p:nvSpPr>
        <p:spPr>
          <a:xfrm>
            <a:off x="6877187" y="2070225"/>
            <a:ext cx="2086800" cy="129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Инвазивные растения вытесняют коренные виды, что требует международных усилий, включая программы сохранения и Красную книгу для защиты редких растений.
</a:t>
            </a:r>
            <a:endParaRPr lang="en-US" sz="11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3051052"/>
            <a:ext cx="9144000" cy="208954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376250" y="734501"/>
            <a:ext cx="6391500" cy="97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2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Покрытосеменные: основа жизни и вызовы будущего
</a:t>
            </a:r>
            <a:endParaRPr lang="en-US" sz="3212" dirty="0"/>
          </a:p>
        </p:txBody>
      </p:sp>
      <p:sp>
        <p:nvSpPr>
          <p:cNvPr id="5" name="Text 1"/>
          <p:cNvSpPr txBox="1"/>
          <p:nvPr/>
        </p:nvSpPr>
        <p:spPr>
          <a:xfrm>
            <a:off x="2425500" y="1869638"/>
            <a:ext cx="4293000" cy="97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Покрытосеменные не только формируют ландшафт планеты, но и обеспечивают пищу, материалы и стабильность экосистем. Их изучение важно для сохранения природного баланса и будущих поколений.
</a:t>
            </a:r>
            <a:endParaRPr lang="en-US" sz="986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2026-05-08T13:26:06Z</dcterms:created>
  <dcterms:modified xsi:type="dcterms:W3CDTF">2026-05-08T13:26:06Z</dcterms:modified>
</cp:coreProperties>
</file>