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Увлекательный мир истории: ключевые темы и идеи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— наука, раскрывающая путь человечества от прошлого к настоящему.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историю?
</a:t>
            </a:r>
            <a:endParaRPr lang="en-US" sz="2849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помогает понять важные события и открытия, формирующие наш мир. Она связывает прошлое с настоящим, раскрывая культурные и общественные трансформации, важные для каждого человека и общества в целом.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98664"/>
            <a:ext cx="2048700" cy="13944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2048" y="1098637"/>
            <a:ext cx="2048700" cy="13944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3752" y="1098637"/>
            <a:ext cx="2048700" cy="13944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5447" y="1098637"/>
            <a:ext cx="2048700" cy="139447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первых цивилизаций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275100" y="2699281"/>
            <a:ext cx="20487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Месопотамия — колыбель держав
</a:t>
            </a:r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Междуречье между реками Тигр и Евфрат около 5000 лет назад появились первые города-государства с системой управления и земледелием.
</a:t>
            </a:r>
            <a:endParaRPr lang="en-US" sz="1086" dirty="0"/>
          </a:p>
        </p:txBody>
      </p:sp>
      <p:sp>
        <p:nvSpPr>
          <p:cNvPr id="12" name="Text 3"/>
          <p:cNvSpPr txBox="1"/>
          <p:nvPr/>
        </p:nvSpPr>
        <p:spPr>
          <a:xfrm>
            <a:off x="2456798" y="2697372"/>
            <a:ext cx="20487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у реки Нил
</a:t>
            </a:r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древнем Египте формировалось государство, связанное с разливами Нила и строительством грандиозных сооружений для религиозных и политических целей.
</a:t>
            </a:r>
            <a:endParaRPr lang="en-US" sz="1086" dirty="0"/>
          </a:p>
        </p:txBody>
      </p:sp>
      <p:sp>
        <p:nvSpPr>
          <p:cNvPr id="13" name="Text 4"/>
          <p:cNvSpPr txBox="1"/>
          <p:nvPr/>
        </p:nvSpPr>
        <p:spPr>
          <a:xfrm>
            <a:off x="4638502" y="2697372"/>
            <a:ext cx="20487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Долина Инда и её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современной Индии цивилизация развивала городское планирование, водоснабжение и торговлю, создавая устойчивые общества около 3000 лет до н.э.
</a:t>
            </a:r>
            <a:endParaRPr lang="en-US" sz="1086" dirty="0"/>
          </a:p>
        </p:txBody>
      </p:sp>
      <p:sp>
        <p:nvSpPr>
          <p:cNvPr id="14" name="Text 5"/>
          <p:cNvSpPr txBox="1"/>
          <p:nvPr/>
        </p:nvSpPr>
        <p:spPr>
          <a:xfrm>
            <a:off x="6820197" y="2697372"/>
            <a:ext cx="20487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 река Хуанхэ
</a:t>
            </a:r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древнем Китае зародились первые династии, а вокруг реки Хуанхэ развивались сельское хозяйство, ремёсла и первые письменные знаки.
</a:t>
            </a:r>
            <a:endParaRPr lang="en-US" sz="10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3866"/>
            <a:ext cx="2737200" cy="23736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5587" y="2403819"/>
            <a:ext cx="2737200" cy="23736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62" y="2403819"/>
            <a:ext cx="2737200" cy="23736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письменности и передача знаний
</a:t>
            </a:r>
            <a:endParaRPr lang="en-US" sz="2488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Шумерские клинописи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Шумере изобрели клинопись, позволяющую записывать хозяйственные операции и законы, что стало важным шагом к развитию цивилизации.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Египетские иероглифы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Иероглифы помогали фиксировать религиозные и административные тексты, играя ключевую роль в управлении древним Египтом.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алфавита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 создали первый алфавит, упростив письменность. Эта система повлияла на греческий и римский алфавиты, облегчая образование.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98664"/>
            <a:ext cx="2048700" cy="13944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2048" y="1098637"/>
            <a:ext cx="2048700" cy="13944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3752" y="1098637"/>
            <a:ext cx="2048700" cy="13944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5447" y="1098637"/>
            <a:ext cx="2048700" cy="139447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религии в жизни древних народов
</a:t>
            </a:r>
            <a:endParaRPr lang="en-US" sz="2792" dirty="0"/>
          </a:p>
        </p:txBody>
      </p:sp>
      <p:sp>
        <p:nvSpPr>
          <p:cNvPr id="11" name="Text 2"/>
          <p:cNvSpPr txBox="1"/>
          <p:nvPr/>
        </p:nvSpPr>
        <p:spPr>
          <a:xfrm>
            <a:off x="275100" y="2699281"/>
            <a:ext cx="20487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— путь к просветлению
</a:t>
            </a:r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Возникнувший в Индии, буддизм учит освобождению от страданий и открыл новые горизонты духовной жизни.
</a:t>
            </a:r>
            <a:endParaRPr lang="en-US" sz="1086" dirty="0"/>
          </a:p>
        </p:txBody>
      </p:sp>
      <p:sp>
        <p:nvSpPr>
          <p:cNvPr id="12" name="Text 3"/>
          <p:cNvSpPr txBox="1"/>
          <p:nvPr/>
        </p:nvSpPr>
        <p:spPr>
          <a:xfrm>
            <a:off x="2456798" y="2697372"/>
            <a:ext cx="20487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Иудаизм и его заповеди
</a:t>
            </a:r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Иудаизм сформировал моральные и религиозные нормы через Тору, оказав влияние на западные религиозные традиции.
</a:t>
            </a:r>
            <a:endParaRPr lang="en-US" sz="1086" dirty="0"/>
          </a:p>
        </p:txBody>
      </p:sp>
      <p:sp>
        <p:nvSpPr>
          <p:cNvPr id="13" name="Text 4"/>
          <p:cNvSpPr txBox="1"/>
          <p:nvPr/>
        </p:nvSpPr>
        <p:spPr>
          <a:xfrm>
            <a:off x="4638502" y="2697372"/>
            <a:ext cx="20487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в Римской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распространилось как мировая религия, формируя новые ценности и объединяя народы в эпоху перемен.
</a:t>
            </a:r>
            <a:endParaRPr lang="en-US" sz="1086" dirty="0"/>
          </a:p>
        </p:txBody>
      </p:sp>
      <p:sp>
        <p:nvSpPr>
          <p:cNvPr id="14" name="Text 5"/>
          <p:cNvSpPr txBox="1"/>
          <p:nvPr/>
        </p:nvSpPr>
        <p:spPr>
          <a:xfrm>
            <a:off x="6820197" y="2697372"/>
            <a:ext cx="20487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и его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Ислам, возникший на Аравийском полуострове, объединял племена в единую религиозную и политическую общность.
</a:t>
            </a:r>
            <a:endParaRPr lang="en-US" sz="10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413" y="2403449"/>
            <a:ext cx="2042905" cy="2374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56345" y="2403402"/>
            <a:ext cx="2042905" cy="2374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3951" y="2403402"/>
            <a:ext cx="2042905" cy="2374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31551" y="2405652"/>
            <a:ext cx="2042905" cy="2374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и особенности Древнего Китая
</a:t>
            </a:r>
            <a:endParaRPr lang="en-US" sz="2576" dirty="0"/>
          </a:p>
        </p:txBody>
      </p:sp>
      <p:sp>
        <p:nvSpPr>
          <p:cNvPr id="11" name="Text 2"/>
          <p:cNvSpPr txBox="1"/>
          <p:nvPr/>
        </p:nvSpPr>
        <p:spPr>
          <a:xfrm>
            <a:off x="280342" y="1100007"/>
            <a:ext cx="2043046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бумаги и её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век до н.э. ознаменовался созданием бумаги, которая облегчила передачу знаний и развитие письменности.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456275" y="1095550"/>
            <a:ext cx="2043046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Компасы и мореходство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Компасы, появившиеся в Китае, расширили возможности морских путешествий и торговли по Шёлковому пути.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43880" y="1095550"/>
            <a:ext cx="2043046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Порох — важное открытие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Порох применялся сначала в фейерверках, затем в военном деле, что изменило ход сражений и техники.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831480" y="1097800"/>
            <a:ext cx="2043046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занимали уважение к предкам, сохранение семейных обычаев и искусство каллиграфии в жизни китайцев.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Фараоны и наследие Древнего Египта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— гробницы великих правителей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Гизы служили останками фараонов и символами их власти, олицетворяя инженерную гениальность древних египтян.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жрецов и науки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разрабатывали солнечный календарь, лечили болезни и изучали математику, что способствовало развитию цивилизации.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Египта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Сфинкс и пирамиды стали знаковыми памятниками, отражающими мистику и могущество древнего Египта.
</a:t>
            </a:r>
            <a:endParaRPr lang="en-US" sz="138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732496"/>
            <a:ext cx="4646100" cy="18516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представлена таблица ключевых изобретений и достижений древних культур, которые остаются важными и сегодня.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и научные публикации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древних цивилизаций в современность
</a:t>
            </a:r>
            <a:endParaRPr lang="en-US" sz="239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изобретения древних цивилизаций до сих пор влияют на науку, культуру и технологии современного мира.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3866"/>
            <a:ext cx="2737200" cy="23736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5587" y="2403819"/>
            <a:ext cx="2737200" cy="23736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62" y="2403819"/>
            <a:ext cx="2737200" cy="23736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и эгейские культурные центры
</a:t>
            </a:r>
            <a:endParaRPr lang="en-US" sz="263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Персидская империя и её 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Персия известна Царским трактом — сложной сетью дорог, а также административными реформами и великолепной архитектурой.
</a:t>
            </a:r>
            <a:endParaRPr lang="en-US" sz="1388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мастерство Критской цивилизации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 развил судоходство и ремёсла, став важным торговым и культурным центром эгейского региона.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Микенская культура и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Микены прославились своей крепостной архитектурой и военным искусством, повлияв на последующее формирование древнегреческой цивилизации.
</a:t>
            </a:r>
            <a:endParaRPr lang="en-US" sz="136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98664"/>
            <a:ext cx="2048700" cy="13944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2048" y="1098637"/>
            <a:ext cx="2048700" cy="13944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3752" y="1098637"/>
            <a:ext cx="2048700" cy="13944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5447" y="1098637"/>
            <a:ext cx="2048700" cy="139447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Греция: истоки демократии и философии
</a:t>
            </a:r>
            <a:endParaRPr lang="en-US" sz="2442" dirty="0"/>
          </a:p>
        </p:txBody>
      </p:sp>
      <p:sp>
        <p:nvSpPr>
          <p:cNvPr id="11" name="Text 2"/>
          <p:cNvSpPr txBox="1"/>
          <p:nvPr/>
        </p:nvSpPr>
        <p:spPr>
          <a:xfrm>
            <a:off x="275100" y="2699281"/>
            <a:ext cx="20487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Афинская демократия
</a:t>
            </a:r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Афинах впервые формировалась система народного управления, давая гражданам право участвовать в решениях государства.
</a:t>
            </a:r>
            <a:endParaRPr lang="en-US" sz="1086" dirty="0"/>
          </a:p>
        </p:txBody>
      </p:sp>
      <p:sp>
        <p:nvSpPr>
          <p:cNvPr id="12" name="Text 3"/>
          <p:cNvSpPr txBox="1"/>
          <p:nvPr/>
        </p:nvSpPr>
        <p:spPr>
          <a:xfrm>
            <a:off x="2456798" y="2697372"/>
            <a:ext cx="20487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 античности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Сократ, Платон и Аристотель заложили основы философии, исследуя мораль, логику и политику.
</a:t>
            </a:r>
            <a:endParaRPr lang="en-US" sz="1086" dirty="0"/>
          </a:p>
        </p:txBody>
      </p:sp>
      <p:sp>
        <p:nvSpPr>
          <p:cNvPr id="13" name="Text 4"/>
          <p:cNvSpPr txBox="1"/>
          <p:nvPr/>
        </p:nvSpPr>
        <p:spPr>
          <a:xfrm>
            <a:off x="4638502" y="2697372"/>
            <a:ext cx="20487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Олимпийские игры
</a:t>
            </a:r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Проведённые в 776 году до н.э., Олимпийские игры способствовали единению греческих городов и развитию спорта.
</a:t>
            </a:r>
            <a:endParaRPr lang="en-US" sz="1086" dirty="0"/>
          </a:p>
        </p:txBody>
      </p:sp>
      <p:sp>
        <p:nvSpPr>
          <p:cNvPr id="14" name="Text 5"/>
          <p:cNvSpPr txBox="1"/>
          <p:nvPr/>
        </p:nvSpPr>
        <p:spPr>
          <a:xfrm>
            <a:off x="6820197" y="2697372"/>
            <a:ext cx="20487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архитектура
</a:t>
            </a:r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театра способствовало культурному просвещению, а величественный Парфенон стал символом искусства и религии.
</a:t>
            </a:r>
            <a:endParaRPr lang="en-US" sz="10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413" y="2403449"/>
            <a:ext cx="2042905" cy="2374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56345" y="2403402"/>
            <a:ext cx="2042905" cy="2374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3951" y="2403402"/>
            <a:ext cx="2042905" cy="2374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31551" y="2405652"/>
            <a:ext cx="2042905" cy="2374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империя: архитектура, право и язык
</a:t>
            </a:r>
            <a:endParaRPr lang="en-US" sz="2466" dirty="0"/>
          </a:p>
        </p:txBody>
      </p:sp>
      <p:sp>
        <p:nvSpPr>
          <p:cNvPr id="11" name="Text 2"/>
          <p:cNvSpPr txBox="1"/>
          <p:nvPr/>
        </p:nvSpPr>
        <p:spPr>
          <a:xfrm>
            <a:off x="280342" y="1100007"/>
            <a:ext cx="2043046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инженерные сооружения Рима
</a:t>
            </a:r>
            <a:pPr algn="l" indent="0" marL="0">
              <a:lnSpc>
                <a:spcPct val="115000"/>
              </a:lnSpc>
              <a:buNone/>
            </a:pPr>
            <a:r>
              <a:rPr lang="en-US" sz="6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создали Колизей — амфитеатр для боёв гладиаторов, способный вместить до 50 тысяч зрителей. Акведуки обеспечивали водой города на большие расстояния, демонстрируя мастерство строителей и вклад Рима в инженерию.
</a:t>
            </a:r>
            <a:endParaRPr lang="en-US" sz="1106" dirty="0"/>
          </a:p>
        </p:txBody>
      </p:sp>
      <p:sp>
        <p:nvSpPr>
          <p:cNvPr id="12" name="Text 3"/>
          <p:cNvSpPr txBox="1"/>
          <p:nvPr/>
        </p:nvSpPr>
        <p:spPr>
          <a:xfrm>
            <a:off x="2456275" y="1095550"/>
            <a:ext cx="2043046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римских дорог
</a:t>
            </a:r>
            <a:pPr algn="l" indent="0" marL="0">
              <a:lnSpc>
                <a:spcPct val="115000"/>
              </a:lnSpc>
              <a:buNone/>
            </a:pPr>
            <a:r>
              <a:rPr lang="en-US" sz="7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империя построила свыше 80 тысяч километров дорог, что способствовало эффективной связи между провинциями и центрами управления. Это облегчало передвижение войск и торговлю, укрепляя единство огромной территории.
</a:t>
            </a:r>
            <a:endParaRPr lang="en-US" sz="1159" dirty="0"/>
          </a:p>
        </p:txBody>
      </p:sp>
      <p:sp>
        <p:nvSpPr>
          <p:cNvPr id="13" name="Text 4"/>
          <p:cNvSpPr txBox="1"/>
          <p:nvPr/>
        </p:nvSpPr>
        <p:spPr>
          <a:xfrm>
            <a:off x="4643880" y="1095550"/>
            <a:ext cx="2043046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право — основа современных 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6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юристы разработали комплекс законов, который лег в основу правовых систем многих стран. Принцип справедливости и юридические процедуры, введённые Римом, действуют и по сей день в разных государствах.
</a:t>
            </a:r>
            <a:endParaRPr lang="en-US" sz="1106" dirty="0"/>
          </a:p>
        </p:txBody>
      </p:sp>
      <p:sp>
        <p:nvSpPr>
          <p:cNvPr id="14" name="Text 5"/>
          <p:cNvSpPr txBox="1"/>
          <p:nvPr/>
        </p:nvSpPr>
        <p:spPr>
          <a:xfrm>
            <a:off x="6831480" y="1097800"/>
            <a:ext cx="2043046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латинского языка и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6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Латинский язык стал языком администрации и культуры, влияя на развитие европейских языков. Римская культура, архитектура и литература послужили фундаментом для формирования европейского наследия.
</a:t>
            </a:r>
            <a:endParaRPr lang="en-US" sz="11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века: рыцари и замки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 — крепости средневековья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Средние века строились массивные замки для защиты от врагов. Высокие стены и башни обеспечивали оборону, а внутренние дворы служили центром жизни и управления территорией феодала.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Рыцарский кодекс чести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Рыцари следовали строгому кодексу, который включал защиту слабых и честную борьбу. Важно было быть доблестным, верным своему господину и храбрым в бою, что укрепляло социальный порядок.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и их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способствовали обмену культурным опытом между Востоком и Западом. Они изменили торговлю, расширили знания о мире и повлияли на развитие средневековых городов.
</a:t>
            </a:r>
            <a:endParaRPr lang="en-US" sz="138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413" y="2403449"/>
            <a:ext cx="2042905" cy="2374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56345" y="2403402"/>
            <a:ext cx="2042905" cy="2374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3951" y="2403402"/>
            <a:ext cx="2042905" cy="2374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31551" y="2405652"/>
            <a:ext cx="2042905" cy="2374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Возрождения: искусство и наука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280342" y="1100007"/>
            <a:ext cx="2043046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да Винчи — гений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7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создал знаменитую «Мону Лизу» и обладал знаниями в механике, анатомии и живописи. Его работы олицетворяют объединение искусства и науки в Возрождении.
</a:t>
            </a:r>
            <a:endParaRPr lang="en-US" sz="1233" dirty="0"/>
          </a:p>
        </p:txBody>
      </p:sp>
      <p:sp>
        <p:nvSpPr>
          <p:cNvPr id="12" name="Text 3"/>
          <p:cNvSpPr txBox="1"/>
          <p:nvPr/>
        </p:nvSpPr>
        <p:spPr>
          <a:xfrm>
            <a:off x="2456275" y="1095550"/>
            <a:ext cx="2043046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Фрески Микеланджело в Сикстинской капелле
</a:t>
            </a:r>
            <a:pPr algn="l" indent="0" marL="0">
              <a:lnSpc>
                <a:spcPct val="115000"/>
              </a:lnSpc>
              <a:buNone/>
            </a:pPr>
            <a:r>
              <a:rPr lang="en-US" sz="7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Микеланджело расписал потолок капеллы в Ватикане, создавая грандиозные библейские сцены. Это произведение стало символом мастерства и вдохновения эпохи Возрождения.
</a:t>
            </a:r>
            <a:endParaRPr lang="en-US" sz="1173" dirty="0"/>
          </a:p>
        </p:txBody>
      </p:sp>
      <p:sp>
        <p:nvSpPr>
          <p:cNvPr id="13" name="Text 4"/>
          <p:cNvSpPr txBox="1"/>
          <p:nvPr/>
        </p:nvSpPr>
        <p:spPr>
          <a:xfrm>
            <a:off x="4643880" y="1095550"/>
            <a:ext cx="2043046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 Галилео Галилея
</a:t>
            </a:r>
            <a:pPr algn="l" indent="0" marL="0">
              <a:lnSpc>
                <a:spcPct val="115000"/>
              </a:lnSpc>
              <a:buNone/>
            </a:pPr>
            <a:r>
              <a:rPr lang="en-US" sz="7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Галилей усовершенствовал телескоп и подтвердил гелиоцентрическую систему. Его труды заложили основы современной астрономии и изменили представление о вселенной.
</a:t>
            </a:r>
            <a:endParaRPr lang="en-US" sz="1233" dirty="0"/>
          </a:p>
        </p:txBody>
      </p:sp>
      <p:sp>
        <p:nvSpPr>
          <p:cNvPr id="14" name="Text 5"/>
          <p:cNvSpPr txBox="1"/>
          <p:nvPr/>
        </p:nvSpPr>
        <p:spPr>
          <a:xfrm>
            <a:off x="6831480" y="1097800"/>
            <a:ext cx="2043046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университетов и книгопечатание
</a:t>
            </a:r>
            <a:pPr algn="l" indent="0" marL="0">
              <a:lnSpc>
                <a:spcPct val="115000"/>
              </a:lnSpc>
              <a:buNone/>
            </a:pPr>
            <a:r>
              <a:rPr lang="en-US" sz="6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первые университеты — центры знаний и научных дискуссий. Изобретение книгопечатания ускорило распространение информации, сделало образование доступнее для многих.
</a:t>
            </a:r>
            <a:endParaRPr lang="en-US" sz="105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об эпохе Великих открытий, XV–XVII вв.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открытия: новые пути и страны
</a:t>
            </a:r>
            <a:endParaRPr lang="en-US" sz="216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открытия существенно расширили представления о мире и способствовали развитию торговли между континентами.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открытия изменили географическую карту и создали условия для эпохи колониализма и глобального обмена.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98664"/>
            <a:ext cx="2048700" cy="13944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2048" y="1098637"/>
            <a:ext cx="2048700" cy="13944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3752" y="1098637"/>
            <a:ext cx="2048700" cy="13944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5447" y="1098637"/>
            <a:ext cx="2048700" cy="139447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революция: начало новой эпохи
</a:t>
            </a:r>
            <a:endParaRPr lang="en-US" sz="2442" dirty="0"/>
          </a:p>
        </p:txBody>
      </p:sp>
      <p:sp>
        <p:nvSpPr>
          <p:cNvPr id="11" name="Text 2"/>
          <p:cNvSpPr txBox="1"/>
          <p:nvPr/>
        </p:nvSpPr>
        <p:spPr>
          <a:xfrm>
            <a:off x="275100" y="2699281"/>
            <a:ext cx="20487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Паровая машина Джеймса Уатта
</a:t>
            </a:r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паровой машины значительно повысило производительность труда. Машина использовалась на фабриках и в транспорте, что стало прорывом для промышленного развития.
</a:t>
            </a:r>
            <a:endParaRPr lang="en-US" sz="1086" dirty="0"/>
          </a:p>
        </p:txBody>
      </p:sp>
      <p:sp>
        <p:nvSpPr>
          <p:cNvPr id="12" name="Text 3"/>
          <p:cNvSpPr txBox="1"/>
          <p:nvPr/>
        </p:nvSpPr>
        <p:spPr>
          <a:xfrm>
            <a:off x="2456798" y="2697372"/>
            <a:ext cx="20487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железных дорог
</a:t>
            </a:r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соединяли города и регионы, ускоряя перевозки и способствуя экономическому росту. Это изменило жизнь общества, расширяя возможности торговли.
</a:t>
            </a:r>
            <a:endParaRPr lang="en-US" sz="1086" dirty="0"/>
          </a:p>
        </p:txBody>
      </p:sp>
      <p:sp>
        <p:nvSpPr>
          <p:cNvPr id="13" name="Text 4"/>
          <p:cNvSpPr txBox="1"/>
          <p:nvPr/>
        </p:nvSpPr>
        <p:spPr>
          <a:xfrm>
            <a:off x="4638502" y="2697372"/>
            <a:ext cx="20487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миграция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массово переезжали в города, где появлялись новые рабочие места на фабриках. Урбанизация изменяла социальные структуры и образ жизни.
</a:t>
            </a:r>
            <a:endParaRPr lang="en-US" sz="1086" dirty="0"/>
          </a:p>
        </p:txBody>
      </p:sp>
      <p:sp>
        <p:nvSpPr>
          <p:cNvPr id="14" name="Text 5"/>
          <p:cNvSpPr txBox="1"/>
          <p:nvPr/>
        </p:nvSpPr>
        <p:spPr>
          <a:xfrm>
            <a:off x="6820197" y="2697372"/>
            <a:ext cx="20487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фабрик и массового 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Фабрики заменили ремесленные мастерские, позволив выпускать товары в большом количестве и снижать их стоимость, что сделало продукцию доступнее для широких масс.
</a:t>
            </a:r>
            <a:endParaRPr lang="en-US" sz="10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события XIX века: социальные перемены и реформы
</a:t>
            </a:r>
            <a:endParaRPr lang="en-US" sz="1728" dirty="0"/>
          </a:p>
        </p:txBody>
      </p:sp>
      <p:sp>
        <p:nvSpPr>
          <p:cNvPr id="10" name="Text 2"/>
          <p:cNvSpPr txBox="1"/>
          <p:nvPr/>
        </p:nvSpPr>
        <p:spPr>
          <a:xfrm>
            <a:off x="928535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крепостного права в России (1861)
</a:t>
            </a:r>
            <a:pPr algn="l" indent="0" marL="0">
              <a:lnSpc>
                <a:spcPct val="115000"/>
              </a:lnSpc>
              <a:buNone/>
            </a:pPr>
            <a:r>
              <a:rPr lang="en-US" sz="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Крепостные крестьяне получили личную свободу, что стало важным шагом к модернизации общества и развитию экономики страны.
</a:t>
            </a:r>
            <a:endParaRPr lang="en-US" sz="1063" dirty="0"/>
          </a:p>
        </p:txBody>
      </p:sp>
      <p:sp>
        <p:nvSpPr>
          <p:cNvPr id="11" name="Text 3"/>
          <p:cNvSpPr txBox="1"/>
          <p:nvPr/>
        </p:nvSpPr>
        <p:spPr>
          <a:xfrm>
            <a:off x="2694897" y="1468595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женских движений
</a:t>
            </a:r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Активистки выступали за права женщин, включая избирательные права и образование, закладывая основу современных феминистских идей.
</a:t>
            </a:r>
            <a:endParaRPr lang="en-US" sz="1032" dirty="0"/>
          </a:p>
        </p:txBody>
      </p:sp>
      <p:sp>
        <p:nvSpPr>
          <p:cNvPr id="12" name="Text 4"/>
          <p:cNvSpPr txBox="1"/>
          <p:nvPr/>
        </p:nvSpPr>
        <p:spPr>
          <a:xfrm>
            <a:off x="4447110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рабочих движений в Европе
</a:t>
            </a:r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Англии, Франции и Германии рабочие объединялись для улучшения условий труда и защиты прав, что влияло на социальную политику.
</a:t>
            </a:r>
            <a:endParaRPr lang="en-US" sz="1058" dirty="0"/>
          </a:p>
        </p:txBody>
      </p:sp>
      <p:sp>
        <p:nvSpPr>
          <p:cNvPr id="13" name="Text 5"/>
          <p:cNvSpPr txBox="1"/>
          <p:nvPr/>
        </p:nvSpPr>
        <p:spPr>
          <a:xfrm>
            <a:off x="6206485" y="1468582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концепций равенства и прав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свободы и равенства стали основой для формирования международных законов и правовых систем, влияющих на современное общество.
</a:t>
            </a:r>
            <a:endParaRPr lang="en-US" sz="98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2000" y="701100"/>
            <a:ext cx="4303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война: причины и последствия
</a:t>
            </a:r>
            <a:endParaRPr lang="en-US" sz="1646" dirty="0"/>
          </a:p>
        </p:txBody>
      </p:sp>
      <p:sp>
        <p:nvSpPr>
          <p:cNvPr id="7" name="Text 1"/>
          <p:cNvSpPr txBox="1"/>
          <p:nvPr/>
        </p:nvSpPr>
        <p:spPr>
          <a:xfrm>
            <a:off x="4785975" y="17070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между государствами усилились из-за борьбы за колонии и сложных союзов. Более 30 стран приняли участие в военных действиях, что сделало войну глобальной.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85975" y="32151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привела к распаду нескольких империй и созданию Лиги Наций. Эти перемены оказали глубокое влияние на политическую карту мира и международные отношения.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350" y="270000"/>
            <a:ext cx="64410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война: главное испытание ХХ века
</a:t>
            </a:r>
            <a:endParaRPr lang="en-US" sz="1963" dirty="0"/>
          </a:p>
        </p:txBody>
      </p:sp>
      <p:sp>
        <p:nvSpPr>
          <p:cNvPr id="7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8600" y="1585602"/>
            <a:ext cx="3731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Нападение Германии на Польшу спровоцировало мировой конфликт, в котором участвовали свыше 60 стран. Ключевыми стали битвы на Восточном фронте и освобождение Европы.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42250" y="1585602"/>
            <a:ext cx="3731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Атомные бомбардировки Хиросимы и Нагасаки завершили войну с Японией. Итоги войны изменили расстановку сил и заложили основы для ООН и новой мировой 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Современность: технологии и глобальное сотрудничество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Компьютеры, Интернет и мобильная связь коренным образом изменили коммуникации и доступ к информации во всём мире, ускоряя обмен знаниями и идеями.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организации, такие как ООН и ЮНЕСКО, способствуют сотрудничеству государств, поддерживая права человека и развитие науки на глобальном уровне.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41450" y="929948"/>
            <a:ext cx="46611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— ключ к пониманию мира и себя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2241450" y="1648750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истории раскрывает истоки наших традиций и достижений. Оно помогает делать осознанные выборы, развивает критическое мышление и формирует уважение к культуре разных народов.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2026-05-10T11:39:07Z</dcterms:created>
  <dcterms:modified xsi:type="dcterms:W3CDTF">2026-05-10T11:39:07Z</dcterms:modified>
</cp:coreProperties>
</file>