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image" Target="../media/image-5-5.jpeg"/><Relationship Id="rId6" Type="http://schemas.openxmlformats.org/officeDocument/2006/relationships/image" Target="../media/image-5-6.png"/><Relationship Id="rId7" Type="http://schemas.openxmlformats.org/officeDocument/2006/relationships/image" Target="../media/image-5-7.jpe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image" Target="../media/image-6-14.png"/><Relationship Id="rId15" Type="http://schemas.openxmlformats.org/officeDocument/2006/relationships/image" Target="../media/image-6-15.png"/><Relationship Id="rId16" Type="http://schemas.openxmlformats.org/officeDocument/2006/relationships/image" Target="../media/image-6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image" Target="../media/image-13-10.png"/><Relationship Id="rId11" Type="http://schemas.openxmlformats.org/officeDocument/2006/relationships/image" Target="../media/image-1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image" Target="../media/image-19-10.png"/><Relationship Id="rId11" Type="http://schemas.openxmlformats.org/officeDocument/2006/relationships/image" Target="../media/image-19-11.png"/><Relationship Id="rId12" Type="http://schemas.openxmlformats.org/officeDocument/2006/relationships/image" Target="../media/image-19-12.png"/><Relationship Id="rId13" Type="http://schemas.openxmlformats.org/officeDocument/2006/relationships/image" Target="../media/image-19-13.png"/><Relationship Id="rId14" Type="http://schemas.openxmlformats.org/officeDocument/2006/relationships/image" Target="../media/image-19-14.png"/><Relationship Id="rId15" Type="http://schemas.openxmlformats.org/officeDocument/2006/relationships/image" Target="../media/image-19-15.png"/><Relationship Id="rId16" Type="http://schemas.openxmlformats.org/officeDocument/2006/relationships/image" Target="../media/image-19-16.png"/><Relationship Id="rId17" Type="http://schemas.openxmlformats.org/officeDocument/2006/relationships/slideLayout" Target="../slideLayouts/slideLayout1.xml"/><Relationship Id="rId1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4800" y="50"/>
            <a:ext cx="287815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903950" y="777900"/>
            <a:ext cx="4204500" cy="40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Сибирь: величие и суровость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Огромные леса, горы и Байкал соседствуют с мерзлотой и долгими морозами.
</a:t>
            </a:r>
            <a:endParaRPr lang="en-US" sz="3800" dirty="0"/>
          </a:p>
        </p:txBody>
      </p:sp>
      <p:sp>
        <p:nvSpPr>
          <p:cNvPr id="6" name="Text 1"/>
          <p:cNvSpPr txBox="1"/>
          <p:nvPr/>
        </p:nvSpPr>
        <p:spPr>
          <a:xfrm>
            <a:off x="1903950" y="217325"/>
            <a:ext cx="4204500" cy="38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62500" y="1055225"/>
            <a:ext cx="3974400" cy="3912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50850" y="1375825"/>
            <a:ext cx="3677700" cy="321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Сибирь лежит в азиатской части России: к востоку от Западной Сибири и к западу от Дальнего Востока. Обычно в регион относят Красноярский край, Иркутскую, Бурятию, Тыву, Хакасию, Забайкалье и Якутию. Здесь есть и горы, и степи, и северная тайга.
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650850" y="402000"/>
            <a:ext cx="7752300" cy="37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77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находится Восточная Сибирь и из чего состоит
</a:t>
            </a:r>
            <a:endParaRPr lang="en-US" sz="2377" dirty="0"/>
          </a:p>
        </p:txBody>
      </p:sp>
      <p:sp>
        <p:nvSpPr>
          <p:cNvPr id="7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резко континентальный: зимой очень холодно и долго, а лето короткое и заметно уступает по времени зиме. Из-за этого растения успевают за малый сезон лишь часть роста.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324975"/>
            <a:ext cx="8299800" cy="45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98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Климат Восточной Сибири: долгие морозы и короткое лето
</a:t>
            </a:r>
            <a:endParaRPr lang="en-US" sz="2198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19338" y="1143000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многих районах зима длится 6–8 месяцев, а в Якутии морозы часто ниже −40 °C. Температуры могут достигать −50 °C и даже ниже, поэтому людям и технике нужна защита.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850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 погода может быстро меняться: где-то жарко и сухо, а где-то сохраняется прохлада. Внутренние районы получают мало осадков, а в горах заметнее влияние высоты.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19338" y="3025581"/>
            <a:ext cx="3791400" cy="142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амплитуды температур означают, что день и ночь, а также сезоны сильно отличаются. Это отражается на почвах, водоёмах и привычках местных жителей, которые подстраиваются под погоду.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подчёркивает: климат Восточной Сибири неодинаков даже на небольших расстояниях — меняются и зимы, и лето.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 на север и чем выше влияние особенностей местности, тем суровее январь и короче летний период, поэтому сезоны ощущаются резко.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Температурные различия в городах Восточной Сибири
</a:t>
            </a:r>
            <a:endParaRPr lang="en-US" sz="2173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температур по климатическим нормам для Якутска, Иркутска, Красноярска и Читы (точные значения зависят от выбранного периода наблюдений).
</a:t>
            </a:r>
            <a:endParaRPr lang="en-US" sz="12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4954"/>
            <a:ext cx="2662200" cy="20902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42225" y="954954"/>
            <a:ext cx="2662200" cy="209024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99425" y="954954"/>
            <a:ext cx="2662200" cy="209024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Вечная мерзлота и её роль в природе и жизни людей
</a:t>
            </a:r>
            <a:endParaRPr lang="en-US" sz="2400" dirty="0"/>
          </a:p>
        </p:txBody>
      </p:sp>
      <p:sp>
        <p:nvSpPr>
          <p:cNvPr id="11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12" name="Text 2"/>
          <p:cNvSpPr txBox="1"/>
          <p:nvPr/>
        </p:nvSpPr>
        <p:spPr>
          <a:xfrm>
            <a:off x="5006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Мёрзлая земля под дорогами и домами
</a:t>
            </a:r>
            <a:pPr algn="l" indent="0" marL="0">
              <a:lnSpc>
                <a:spcPct val="100000"/>
              </a:lnSpc>
              <a:buNone/>
            </a:pPr>
            <a:r>
              <a:rPr lang="en-US" sz="5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большей части территории Восточной Сибири грунт остаётся промёрзшим большую часть года. Поэтому дорогам, домам и трубопроводам приходится «держать» особую устойчивость. Когда тепло доходит глубже, конструкциям становится сложнее сохранять своё положение.
</a:t>
            </a:r>
            <a:endParaRPr lang="en-US" sz="1027" dirty="0"/>
          </a:p>
        </p:txBody>
      </p:sp>
      <p:sp>
        <p:nvSpPr>
          <p:cNvPr id="13" name="Text 3"/>
          <p:cNvSpPr txBox="1"/>
          <p:nvPr/>
        </p:nvSpPr>
        <p:spPr>
          <a:xfrm>
            <a:off x="33578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Старинные остатки в почвах мерзлоты
</a:t>
            </a:r>
            <a:pPr algn="l" indent="0" marL="0">
              <a:lnSpc>
                <a:spcPct val="100000"/>
              </a:lnSpc>
              <a:buNone/>
            </a:pPr>
            <a:r>
              <a:rPr lang="en-US" sz="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толще вечной мерзлоты сохраняются древние остатки растений и животных. Это помогает понять прошлые природные условия. Одновременно мерзлота действует как «хранилище», которое нельзя нарушать без последствий для ландшафта.
</a:t>
            </a:r>
            <a:endParaRPr lang="en-US" sz="1085" dirty="0"/>
          </a:p>
        </p:txBody>
      </p:sp>
      <p:sp>
        <p:nvSpPr>
          <p:cNvPr id="14" name="Text 4"/>
          <p:cNvSpPr txBox="1"/>
          <p:nvPr/>
        </p:nvSpPr>
        <p:spPr>
          <a:xfrm>
            <a:off x="6215075" y="3354450"/>
            <a:ext cx="24141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Потепление: трещины, проседания и изменение берегов
</a:t>
            </a:r>
            <a:pPr algn="l" indent="0" marL="0">
              <a:lnSpc>
                <a:spcPct val="100000"/>
              </a:lnSpc>
              <a:buNone/>
            </a:pPr>
            <a:r>
              <a:rPr lang="en-US" sz="61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6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потеплении мерзлота начинает таять. Почва проседает, появляются трещины, а берега рек меняются быстрее, чем раньше. От этого страдают не только природные берега, но и построенные человеком объекты.
</a:t>
            </a:r>
            <a:endParaRPr lang="en-US" sz="114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4449" y="1581445"/>
            <a:ext cx="203962" cy="233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69417" y="1581445"/>
            <a:ext cx="233100" cy="23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49591" y="3289668"/>
            <a:ext cx="100800" cy="134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81016" y="3289668"/>
            <a:ext cx="134400" cy="1344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07928" y="3289668"/>
            <a:ext cx="134400" cy="1344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19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— главный природный пояс Восточной Сибири
</a:t>
            </a:r>
            <a:endParaRPr lang="en-US" sz="2400" dirty="0"/>
          </a:p>
        </p:txBody>
      </p:sp>
      <p:sp>
        <p:nvSpPr>
          <p:cNvPr id="20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Лесной массив
</a:t>
            </a:r>
            <a:endParaRPr lang="en-US" sz="1200" dirty="0"/>
          </a:p>
        </p:txBody>
      </p:sp>
      <p:sp>
        <p:nvSpPr>
          <p:cNvPr id="21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покрывает большую часть территории: это огромные хвойные леса на миллионах гектаров.
</a:t>
            </a:r>
            <a:endParaRPr lang="en-US" sz="1000" dirty="0"/>
          </a:p>
        </p:txBody>
      </p:sp>
      <p:sp>
        <p:nvSpPr>
          <p:cNvPr id="22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Растения
</a:t>
            </a:r>
            <a:endParaRPr lang="en-US" sz="1200" dirty="0"/>
          </a:p>
        </p:txBody>
      </p:sp>
      <p:sp>
        <p:nvSpPr>
          <p:cNvPr id="23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растут лиственница, сосна, ель, кедр и пихта. Состав леса помогает местности удерживать влагу.
</a:t>
            </a:r>
            <a:endParaRPr lang="en-US" sz="1000" dirty="0"/>
          </a:p>
        </p:txBody>
      </p:sp>
      <p:sp>
        <p:nvSpPr>
          <p:cNvPr id="24" name="Text 6"/>
          <p:cNvSpPr txBox="1"/>
          <p:nvPr/>
        </p:nvSpPr>
        <p:spPr>
          <a:xfrm>
            <a:off x="4367075" y="3141950"/>
            <a:ext cx="1046700" cy="4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 влаги
</a:t>
            </a:r>
            <a:endParaRPr lang="en-US" sz="1200" dirty="0"/>
          </a:p>
        </p:txBody>
      </p:sp>
      <p:sp>
        <p:nvSpPr>
          <p:cNvPr id="25" name="Text 7"/>
          <p:cNvSpPr txBox="1"/>
          <p:nvPr/>
        </p:nvSpPr>
        <p:spPr>
          <a:xfrm>
            <a:off x="3731729" y="3674475"/>
            <a:ext cx="1681800" cy="11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Леса смягчают условия: удерживают влагу и замедляют пересыхание почв, что важно для роста растений.
</a:t>
            </a:r>
            <a:endParaRPr lang="en-US" sz="1000" dirty="0"/>
          </a:p>
        </p:txBody>
      </p:sp>
      <p:sp>
        <p:nvSpPr>
          <p:cNvPr id="26" name="Text 8"/>
          <p:cNvSpPr txBox="1"/>
          <p:nvPr/>
        </p:nvSpPr>
        <p:spPr>
          <a:xfrm>
            <a:off x="6838651" y="3141950"/>
            <a:ext cx="1606800" cy="4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почв
</a:t>
            </a:r>
            <a:endParaRPr lang="en-US" sz="1200" dirty="0"/>
          </a:p>
        </p:txBody>
      </p:sp>
      <p:sp>
        <p:nvSpPr>
          <p:cNvPr id="27" name="Text 9"/>
          <p:cNvSpPr txBox="1"/>
          <p:nvPr/>
        </p:nvSpPr>
        <p:spPr>
          <a:xfrm>
            <a:off x="6187775" y="3674475"/>
            <a:ext cx="2257800" cy="11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защищает грунт от разрушения и помогает сохранять устойчивость природного ландшафта.
</a:t>
            </a:r>
            <a:endParaRPr lang="en-US" sz="1000" dirty="0"/>
          </a:p>
        </p:txBody>
      </p:sp>
      <p:sp>
        <p:nvSpPr>
          <p:cNvPr id="28" name="Text 10"/>
          <p:cNvSpPr txBox="1"/>
          <p:nvPr/>
        </p:nvSpPr>
        <p:spPr>
          <a:xfrm>
            <a:off x="1365563" y="3141950"/>
            <a:ext cx="1606800" cy="4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для животных
</a:t>
            </a:r>
            <a:endParaRPr lang="en-US" sz="1200" dirty="0"/>
          </a:p>
        </p:txBody>
      </p:sp>
      <p:sp>
        <p:nvSpPr>
          <p:cNvPr id="29" name="Text 11"/>
          <p:cNvSpPr txBox="1"/>
          <p:nvPr/>
        </p:nvSpPr>
        <p:spPr>
          <a:xfrm>
            <a:off x="714688" y="3674475"/>
            <a:ext cx="2257800" cy="11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тайге находят укрытие соболь, лось, бурый медведь, рысь, белка и росомаха, а также многие птицы.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83600" y="2502270"/>
            <a:ext cx="3934500" cy="18804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98550" y="1291175"/>
            <a:ext cx="3149100" cy="260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направлений природы: крупнейшие водоёмы, горные системы и плато мирового масштаба.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 действительно многолик: рядом существуют озёра, реки, горы и плато, каждое из которых формирует свой климат и ландшафт.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398550" y="318300"/>
            <a:ext cx="8346900" cy="5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Крупнейшие природные объекты Восточной Сибири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398550" y="4237500"/>
            <a:ext cx="3149100" cy="40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83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сведений из школьных учебников по географии России и справочных материалов.
</a:t>
            </a:r>
            <a:endParaRPr lang="en-US" sz="1083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1315375" y="1656200"/>
            <a:ext cx="16995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1600+
</a:t>
            </a:r>
            <a:endParaRPr lang="en-US" sz="4500" dirty="0"/>
          </a:p>
        </p:txBody>
      </p:sp>
      <p:sp>
        <p:nvSpPr>
          <p:cNvPr id="6" name="Text 2"/>
          <p:cNvSpPr txBox="1"/>
          <p:nvPr/>
        </p:nvSpPr>
        <p:spPr>
          <a:xfrm>
            <a:off x="1008775" y="2520188"/>
            <a:ext cx="23127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глубина делает Байкал уникальным природным «рекордсменом».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834425" y="1285731"/>
            <a:ext cx="4335000" cy="242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Максимальная глубина Байкала превышает 1600 метров, а возраст озера оценивают примерно в 25–30 миллионов лет.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Научно-популярные и справочные данные об озере Байкал (показатели глубины и возраста).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85025" y="955649"/>
            <a:ext cx="3998100" cy="208885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3945" y="955649"/>
            <a:ext cx="3998100" cy="208885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00675" y="88800"/>
            <a:ext cx="8144700" cy="6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Животный мир: как животные приспособились к холоду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500675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Плотный мех и запас жира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Долгая зима и снег требуют тепла и энергии. У многих животных густой мех и слой жира, а окраска может меняться по сезону. Так им проще прятаться от врагов и сохранять температуру тела.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879888" y="3354450"/>
            <a:ext cx="3765000" cy="110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перемещения и поиск пищи
</a:t>
            </a:r>
            <a:pPr algn="l" indent="0" marL="0">
              <a:lnSpc>
                <a:spcPct val="100000"/>
              </a:lnSpc>
              <a:buNone/>
            </a:pPr>
            <a:r>
              <a:rPr lang="en-US" sz="7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 в тайге распределён неравномерно: зимой он становится труднее доступным. Поэтому некоторые виды совершают сезонные перемещения в поисках пищи. Так они выживают в условиях, где «привычный» рацион появляется только в определённое время.
</a:t>
            </a:r>
            <a:endParaRPr lang="en-US" sz="135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8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природа Восточной Сибири влияет на жизнь человека
</a:t>
            </a:r>
            <a:endParaRPr lang="en-US" sz="2208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Суровый климат и вечная мерзлота задают условия хозяйственной деятельности.
</a:t>
            </a:r>
            <a:endParaRPr lang="en-US" sz="130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0850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Сибирь богата углём, золотом, медью, никелем, алмазами, железными рудами и редкими металлами. Эти ресурсы поддерживают промышленность и рабочие места в крупных районах добычи.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296047"/>
            <a:ext cx="8299800" cy="50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5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ископаемые и хозяйственное значение региона
</a:t>
            </a:r>
            <a:endParaRPr lang="en-US" sz="2250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3419548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ключевым зонам относят Норильский промышленный район, Якутии, Красноярский край и Забайкалье. Освоение месторождений опирается на горные предприятия, транспорт и энергообеспечение, работающие в сложных климатических условиях.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415375" y="1454500"/>
            <a:ext cx="2304900" cy="223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добыча требует дорог, топлива, техники и сопровождается нагрузкой на природу. Особенно уязвимы территории с вечной мерзлотой и хрупкими экосистемами, где восстановление идёт медленно.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ресурсы и биоразнообразие поддерживают жизнь в тайге, а водные ресурсы важны для гидроэнергетики и судоходства. Туризм усиливается, но требует бережного управления территориями.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сильное влияние на экономику дают полезные ископаемые и лес. При этом вода и биоресурсы обеспечивают устойчивость природных систем, а туризм и наука важны для будущего.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богатства Восточной Сибири и их значение
</a:t>
            </a:r>
            <a:endParaRPr lang="en-US" sz="2173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оценка значимости групп природных богатств по учебным материалам; точные статистические доли не приведены.
</a:t>
            </a:r>
            <a:endParaRPr lang="en-US" sz="1301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227" y="1791220"/>
            <a:ext cx="218925" cy="250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4230" y="1815640"/>
            <a:ext cx="251700" cy="2013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24802" y="1791220"/>
            <a:ext cx="218925" cy="250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974027" y="3536253"/>
            <a:ext cx="251700" cy="223733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795167" y="3523020"/>
            <a:ext cx="250200" cy="2502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14" name="Text 1"/>
          <p:cNvSpPr txBox="1"/>
          <p:nvPr/>
        </p:nvSpPr>
        <p:spPr>
          <a:xfrm>
            <a:off x="608600" y="654800"/>
            <a:ext cx="7917900" cy="6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проблемы: что угрожает природе региона
</a:t>
            </a:r>
            <a:endParaRPr lang="en-US" sz="2400" dirty="0"/>
          </a:p>
        </p:txBody>
      </p:sp>
      <p:sp>
        <p:nvSpPr>
          <p:cNvPr id="15" name="Text 2"/>
          <p:cNvSpPr txBox="1"/>
          <p:nvPr/>
        </p:nvSpPr>
        <p:spPr>
          <a:xfrm>
            <a:off x="1319426" y="1569900"/>
            <a:ext cx="17730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пожары в тайге
</a:t>
            </a:r>
            <a:pPr algn="l" indent="0" marL="0">
              <a:lnSpc>
                <a:spcPct val="100000"/>
              </a:lnSpc>
              <a:buNone/>
            </a:pPr>
            <a:r>
              <a:rPr lang="en-US" sz="11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Летние пожары нередко охватывают большие площади лесов, а дым может распространяться на сотни километров. Это ухудшает видимость, качество воздуха и повышает риск бедствий для населённых пунктов.
</a:t>
            </a:r>
            <a:endParaRPr lang="en-US" sz="1196" dirty="0"/>
          </a:p>
        </p:txBody>
      </p:sp>
      <p:sp>
        <p:nvSpPr>
          <p:cNvPr id="16" name="Text 3"/>
          <p:cNvSpPr txBox="1"/>
          <p:nvPr/>
        </p:nvSpPr>
        <p:spPr>
          <a:xfrm>
            <a:off x="4139816" y="1569900"/>
            <a:ext cx="17730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Загрязнение воздуха и воды
</a:t>
            </a:r>
            <a:pPr algn="l" indent="0" marL="0">
              <a:lnSpc>
                <a:spcPct val="100000"/>
              </a:lnSpc>
              <a:buNone/>
            </a:pPr>
            <a:r>
              <a:rPr lang="en-US" sz="12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возникают рядом с промышленными центрами и зонами добычи сырья. Загрязнение воздуха бьёт по дыханию людей, а воды — по рыбе и водным организмам, изменяя экосистемы.
</a:t>
            </a:r>
            <a:endParaRPr lang="en-US" sz="1263" dirty="0"/>
          </a:p>
        </p:txBody>
      </p:sp>
      <p:sp>
        <p:nvSpPr>
          <p:cNvPr id="17" name="Text 4"/>
          <p:cNvSpPr txBox="1"/>
          <p:nvPr/>
        </p:nvSpPr>
        <p:spPr>
          <a:xfrm>
            <a:off x="6964001" y="1569900"/>
            <a:ext cx="17730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Вырубка и нарушение лесных ландшафтов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1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лесного покрова ослабляет защиту почв от разрушения и меняет условия для животных. Восстановление леса требует времени, особенно в районах с суровой зимой и коротким летом.
</a:t>
            </a:r>
            <a:endParaRPr lang="en-US" sz="1200" dirty="0"/>
          </a:p>
        </p:txBody>
      </p:sp>
      <p:sp>
        <p:nvSpPr>
          <p:cNvPr id="18" name="Text 5"/>
          <p:cNvSpPr txBox="1"/>
          <p:nvPr/>
        </p:nvSpPr>
        <p:spPr>
          <a:xfrm>
            <a:off x="2729613" y="3301700"/>
            <a:ext cx="17730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Риски, связанные с добычей полезных ископаемых
</a:t>
            </a:r>
            <a:pPr algn="l" indent="0" marL="0">
              <a:lnSpc>
                <a:spcPct val="100000"/>
              </a:lnSpc>
              <a:buNone/>
            </a:pPr>
            <a:r>
              <a:rPr lang="en-US" sz="11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Добывающая деятельность требует техники, дорог и энергии. Это увеличивает нагрузку на грунты и водоёмы, а в зонах вечной мерзлоты последствия могут быть особенно заметными и долгими.
</a:t>
            </a:r>
            <a:endParaRPr lang="en-US" sz="1146" dirty="0"/>
          </a:p>
        </p:txBody>
      </p:sp>
      <p:sp>
        <p:nvSpPr>
          <p:cNvPr id="19" name="Text 6"/>
          <p:cNvSpPr txBox="1"/>
          <p:nvPr/>
        </p:nvSpPr>
        <p:spPr>
          <a:xfrm>
            <a:off x="5550004" y="3301700"/>
            <a:ext cx="1773000" cy="156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Потепление климата и таяние мерзлоты
</a:t>
            </a:r>
            <a:pPr algn="l" indent="0" marL="0">
              <a:lnSpc>
                <a:spcPct val="100000"/>
              </a:lnSpc>
              <a:buNone/>
            </a:pPr>
            <a:r>
              <a:rPr lang="en-US" sz="11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Потепление усиливает таяние мерзлоты, из-за чего почва проседает и меняется устойчивость склонов и берегов рек. Условия существования растений и животных становятся другими, и часть видов уходит.
</a:t>
            </a:r>
            <a:endParaRPr lang="en-US" sz="116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2992" y="1292083"/>
            <a:ext cx="3704100" cy="26333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1308250" y="1291175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Восточной Сибири действуют заповедники, национальные парки и заказники. Здесь сохраняют редкие растения и животных, а также уникальные природные ландшафты, включая участки вокруг Байкала и горные районы.
</a:t>
            </a:r>
            <a:endParaRPr lang="en-US" sz="1363" dirty="0"/>
          </a:p>
        </p:txBody>
      </p:sp>
      <p:sp>
        <p:nvSpPr>
          <p:cNvPr id="7" name="Text 2"/>
          <p:cNvSpPr txBox="1"/>
          <p:nvPr/>
        </p:nvSpPr>
        <p:spPr>
          <a:xfrm>
            <a:off x="645575" y="381000"/>
            <a:ext cx="7746900" cy="43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природы и особо охраняемые территории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1308250" y="2714377"/>
            <a:ext cx="3373800" cy="121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Байкальской природной территории связана с контролем загрязнения воды, ограничением опасной хозяйственной деятельности и поддержанием природного равновесия. Это помогает сохранить чистоту экосистем и устойчивость видов.
</a:t>
            </a:r>
            <a:endParaRPr lang="en-US" sz="136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25500" y="1253511"/>
            <a:ext cx="3805200" cy="268042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774550"/>
            <a:ext cx="40266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уязвимость редких видов чаще связана с конкретными угрозами в местах их обитания, а не только с общей охраной территории.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виды страдают от разных причин: где-то ключевой фактор — качество воды, а где-то — доступность пищи или сохранность мест размножения. Поэтому меры охраны должны быть точными.
</a:t>
            </a:r>
            <a:endParaRPr lang="en-US" sz="1517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73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Редкие виды Восточной Сибири и причины их уязвимости
</a:t>
            </a:r>
            <a:endParaRPr lang="en-US" sz="2173" dirty="0"/>
          </a:p>
        </p:txBody>
      </p:sp>
      <p:sp>
        <p:nvSpPr>
          <p:cNvPr id="7" name="Text 3"/>
          <p:cNvSpPr txBox="1"/>
          <p:nvPr/>
        </p:nvSpPr>
        <p:spPr>
          <a:xfrm>
            <a:off x="238125" y="3967724"/>
            <a:ext cx="4026600" cy="43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8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видов и угроз по материалам школьных учебников и справочных изданий по охране природы.
</a:t>
            </a:r>
            <a:endParaRPr lang="en-US" sz="126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49300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Восточной Сибири живут якуты, буряты, эвенки, тофалары, тувинцы и другие народы. Их повседневная жизнь веками строилась с учётом долгой зимы, холода и больших расстояний между поселениями.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410850" y="179300"/>
            <a:ext cx="8299800" cy="60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81" b="1" dirty="0">
                <a:solidFill>
                  <a:srgbClr val="FDF8E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Народы Восточной Сибири и приспособление к природным условиям
</a:t>
            </a:r>
            <a:endParaRPr lang="en-US" sz="2381" dirty="0"/>
          </a:p>
        </p:txBody>
      </p:sp>
      <p:sp>
        <p:nvSpPr>
          <p:cNvPr id="6" name="Text 2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943967" y="1368600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занятия включали оленеводство, охоту, рыболовство и скотоводство. Сезонные перемещения помогали находить корм и места, удобные для жизни и работы в разные части года.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749300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Жилища, одежда, питание и хозяйственные навыки развивались так, чтобы защищать от ветров и морозов и сохранять тепло. Материалы выбирались доступные и подходящие для условий тайги и горных районов.
</a:t>
            </a:r>
            <a:endParaRPr lang="en-US" sz="1400" dirty="0"/>
          </a:p>
        </p:txBody>
      </p:sp>
      <p:sp>
        <p:nvSpPr>
          <p:cNvPr id="9" name="Text 5"/>
          <p:cNvSpPr txBox="1"/>
          <p:nvPr/>
        </p:nvSpPr>
        <p:spPr>
          <a:xfrm>
            <a:off x="4943967" y="3094208"/>
            <a:ext cx="3358800" cy="129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народов региона сохраняет тесную связь с природой: люди внимательно относились к рекам, степям, лесам и горным местам. Это поддерживало устойчивые знания о том, как жить рядом с природой.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5075" y="1421909"/>
            <a:ext cx="7748700" cy="3569733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238125" y="129875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Сезонные изменения в природе Восточной Сибири
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238125" y="774550"/>
            <a:ext cx="82056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природных процессов по временам года: от таяния снега до устойчивых морозов.
</a:t>
            </a:r>
            <a:endParaRPr lang="en-US" sz="130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6943" y="877926"/>
            <a:ext cx="4200600" cy="342906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238125" y="774550"/>
            <a:ext cx="3777900" cy="282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региона не сводится только к сырью: уникальные условия, включая Байкал и многолетнюю мерзлоту, дают возможность изучать климат и поддерживать научные исследования.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вклад дают минеральные ресурсы и пресная вода, поскольку они прямо обеспечивают экономику и инфраструктуру. Научная ценность усиливается благодаря природным «лабораториям» региона.
</a:t>
            </a:r>
            <a:endParaRPr lang="en-US" sz="1517" dirty="0"/>
          </a:p>
        </p:txBody>
      </p:sp>
      <p:sp>
        <p:nvSpPr>
          <p:cNvPr id="7" name="Text 2"/>
          <p:cNvSpPr txBox="1"/>
          <p:nvPr/>
        </p:nvSpPr>
        <p:spPr>
          <a:xfrm>
            <a:off x="238125" y="129875"/>
            <a:ext cx="72087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Восточная Сибирь важна для России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238125" y="3771375"/>
            <a:ext cx="3777900" cy="63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сравнительная оценка (школьный формат) по качественному описанию направлений; точные количественные данные в источнике не указаны.
</a:t>
            </a:r>
            <a:endParaRPr lang="en-US" sz="12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6730" y="1591595"/>
            <a:ext cx="239400" cy="212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83986" y="1581445"/>
            <a:ext cx="203962" cy="233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32791" y="3289668"/>
            <a:ext cx="134400" cy="134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6381016" y="3289668"/>
            <a:ext cx="134400" cy="1344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6" name="Image 14" descr="preencoded.png">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7" name="Image 15" descr="preencoded.png">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916328" y="3289668"/>
            <a:ext cx="117600" cy="134400"/>
          </a:xfrm>
          <a:prstGeom prst="rect">
            <a:avLst/>
          </a:prstGeom>
        </p:spPr>
      </p:pic>
      <p:sp>
        <p:nvSpPr>
          <p:cNvPr id="18" name="Text 0"/>
          <p:cNvSpPr txBox="1"/>
          <p:nvPr/>
        </p:nvSpPr>
        <p:spPr>
          <a:xfrm>
            <a:off x="8737000" y="4775225"/>
            <a:ext cx="270000" cy="27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9" name="Text 1"/>
          <p:cNvSpPr txBox="1"/>
          <p:nvPr/>
        </p:nvSpPr>
        <p:spPr>
          <a:xfrm>
            <a:off x="608600" y="179300"/>
            <a:ext cx="7917900" cy="75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850A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Факты, которые делают Восточную Сибирь уникальной
</a:t>
            </a:r>
            <a:endParaRPr lang="en-US" sz="2400" dirty="0"/>
          </a:p>
        </p:txBody>
      </p:sp>
      <p:sp>
        <p:nvSpPr>
          <p:cNvPr id="20" name="Text 2"/>
          <p:cNvSpPr txBox="1"/>
          <p:nvPr/>
        </p:nvSpPr>
        <p:spPr>
          <a:xfrm>
            <a:off x="1823124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Озёра мирового масштаба
</a:t>
            </a:r>
            <a:endParaRPr lang="en-US" sz="1200" dirty="0"/>
          </a:p>
        </p:txBody>
      </p:sp>
      <p:sp>
        <p:nvSpPr>
          <p:cNvPr id="21" name="Text 3"/>
          <p:cNvSpPr txBox="1"/>
          <p:nvPr/>
        </p:nvSpPr>
        <p:spPr>
          <a:xfrm>
            <a:off x="1823050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находится Байкал — самое глубокое озеро на Земле. Его особенности связаны с прозрачностью воды и большим числом видов, которые живут только в этом регионе.
</a:t>
            </a:r>
            <a:endParaRPr lang="en-US" sz="1000" dirty="0"/>
          </a:p>
        </p:txBody>
      </p:sp>
      <p:sp>
        <p:nvSpPr>
          <p:cNvPr id="22" name="Text 4"/>
          <p:cNvSpPr txBox="1"/>
          <p:nvPr/>
        </p:nvSpPr>
        <p:spPr>
          <a:xfrm>
            <a:off x="6092655" y="1279977"/>
            <a:ext cx="2308800" cy="31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Огромные лесные массивы
</a:t>
            </a:r>
            <a:endParaRPr lang="en-US" sz="1200" dirty="0"/>
          </a:p>
        </p:txBody>
      </p:sp>
      <p:sp>
        <p:nvSpPr>
          <p:cNvPr id="23" name="Text 5"/>
          <p:cNvSpPr txBox="1"/>
          <p:nvPr/>
        </p:nvSpPr>
        <p:spPr>
          <a:xfrm>
            <a:off x="6092577" y="1632575"/>
            <a:ext cx="2308800" cy="77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Тайга занимает значительные территории и формирует среду обитания для множества животных. Лес защищает почвы, удерживает влагу и влияет на климат локальных районов.
</a:t>
            </a:r>
            <a:endParaRPr lang="en-US" sz="1000" dirty="0"/>
          </a:p>
        </p:txBody>
      </p:sp>
      <p:sp>
        <p:nvSpPr>
          <p:cNvPr id="24" name="Text 6"/>
          <p:cNvSpPr txBox="1"/>
          <p:nvPr/>
        </p:nvSpPr>
        <p:spPr>
          <a:xfrm>
            <a:off x="4367075" y="3141950"/>
            <a:ext cx="1046700" cy="4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Горы, плато и разнообразные ландшафты
</a:t>
            </a:r>
            <a:endParaRPr lang="en-US" sz="1137" dirty="0"/>
          </a:p>
        </p:txBody>
      </p:sp>
      <p:sp>
        <p:nvSpPr>
          <p:cNvPr id="25" name="Text 7"/>
          <p:cNvSpPr txBox="1"/>
          <p:nvPr/>
        </p:nvSpPr>
        <p:spPr>
          <a:xfrm>
            <a:off x="3731729" y="3674475"/>
            <a:ext cx="1681800" cy="11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Наряду с тайгой встречаются горные хребты и плато, включая районы с каньонами и водопадами. Такая мозаика ландшафтов создаёт разные условия для жизни растений и животных.
</a:t>
            </a:r>
            <a:endParaRPr lang="en-US" sz="1000" dirty="0"/>
          </a:p>
        </p:txBody>
      </p:sp>
      <p:sp>
        <p:nvSpPr>
          <p:cNvPr id="26" name="Text 8"/>
          <p:cNvSpPr txBox="1"/>
          <p:nvPr/>
        </p:nvSpPr>
        <p:spPr>
          <a:xfrm>
            <a:off x="6838651" y="3141950"/>
            <a:ext cx="1606800" cy="4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Единство богатства и уязвимости
</a:t>
            </a:r>
            <a:endParaRPr lang="en-US" sz="1200" dirty="0"/>
          </a:p>
        </p:txBody>
      </p:sp>
      <p:sp>
        <p:nvSpPr>
          <p:cNvPr id="27" name="Text 9"/>
          <p:cNvSpPr txBox="1"/>
          <p:nvPr/>
        </p:nvSpPr>
        <p:spPr>
          <a:xfrm>
            <a:off x="6187775" y="3674475"/>
            <a:ext cx="2257800" cy="11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Сочетание ресурсов и чувствительных экосистем делает регион особенно важным и одновременно рисковым. Бережное отношение помогает сохранить природный баланс и сократить долгосрочный ущерб.
</a:t>
            </a:r>
            <a:endParaRPr lang="en-US" sz="1000" dirty="0"/>
          </a:p>
        </p:txBody>
      </p:sp>
      <p:sp>
        <p:nvSpPr>
          <p:cNvPr id="28" name="Text 10"/>
          <p:cNvSpPr txBox="1"/>
          <p:nvPr/>
        </p:nvSpPr>
        <p:spPr>
          <a:xfrm>
            <a:off x="1365563" y="3141950"/>
            <a:ext cx="1606800" cy="47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Суровый климат и длительная зима
</a:t>
            </a:r>
            <a:endParaRPr lang="en-US" sz="1200" dirty="0"/>
          </a:p>
        </p:txBody>
      </p:sp>
      <p:sp>
        <p:nvSpPr>
          <p:cNvPr id="29" name="Text 11"/>
          <p:cNvSpPr txBox="1"/>
          <p:nvPr/>
        </p:nvSpPr>
        <p:spPr>
          <a:xfrm>
            <a:off x="714688" y="3674475"/>
            <a:ext cx="2257800" cy="11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континентальность означает холодные, продолжительные зимы и короткое лето. Поэтому многие процессы в природе идут «по расписанию» сезонных изменений.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81000" y="786262"/>
            <a:ext cx="3884100" cy="356927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8300" y="1018350"/>
            <a:ext cx="3338400" cy="310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5" b="1" dirty="0">
                <a:solidFill>
                  <a:srgbClr val="B62D0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Сибирь: природа, которая требует бережного отношения
</a:t>
            </a:r>
            <a:pPr algn="l" indent="0" marL="0">
              <a:lnSpc>
                <a:spcPct val="100000"/>
              </a:lnSpc>
              <a:buNone/>
            </a:pPr>
            <a:r>
              <a:rPr lang="en-US" sz="15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Восточная Сибирь — регион с огромными природными богатствами, суровым климатом и хрупкими экосистемами. Байкал, мерзлота, тайга и редкие виды требуют охраны лесов, чистоты воды и разумного использования ресурсов.
</a:t>
            </a:r>
            <a:endParaRPr lang="en-US" sz="2945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2026-05-13T21:33:06Z</dcterms:created>
  <dcterms:modified xsi:type="dcterms:W3CDTF">2026-05-13T21:33:06Z</dcterms:modified>
</cp:coreProperties>
</file>