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4748" y="769550"/>
            <a:ext cx="3599004" cy="358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600" y="769550"/>
            <a:ext cx="29520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11600" y="3285900"/>
            <a:ext cx="45039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Повествование — главный способ передачи смыслов и эмоций через истории.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1600" y="1583875"/>
            <a:ext cx="4503900" cy="14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Повествование и нарративные техники: обзор и ключевые темы
</a:t>
            </a:r>
            <a:endParaRPr lang="en-US" sz="2925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5296" y="1017350"/>
            <a:ext cx="3196609" cy="3143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902875" y="1038350"/>
            <a:ext cx="39735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корни и культурное значение нарративов
</a:t>
            </a:r>
            <a:endParaRPr lang="en-US" sz="2344" dirty="0"/>
          </a:p>
        </p:txBody>
      </p:sp>
      <p:sp>
        <p:nvSpPr>
          <p:cNvPr id="6" name="Text 2"/>
          <p:cNvSpPr txBox="1"/>
          <p:nvPr/>
        </p:nvSpPr>
        <p:spPr>
          <a:xfrm>
            <a:off x="902875" y="2041075"/>
            <a:ext cx="3973500" cy="209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Нарративы возникли в устных традициях и эволюционировали вместе с письменностью, отражая изменения в культуре и обществе на протяжении веков.
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80892"/>
            <a:ext cx="2660400" cy="18420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975" y="980892"/>
            <a:ext cx="2660400" cy="18420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9450" y="992617"/>
            <a:ext cx="2660400" cy="18420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025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нарратив?
</a:t>
            </a:r>
            <a:pPr algn="l" indent="0" marL="0">
              <a:lnSpc>
                <a:spcPct val="100000"/>
              </a:lnSpc>
              <a:buNone/>
            </a:pPr>
            <a:r>
              <a:rPr lang="en-US" sz="13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Нарратив — это связная последовательность событий с внутренней логикой, формирующая целостную историю и создающая смысловое поле для восприятия и интерпретации читателем.
</a:t>
            </a:r>
            <a:endParaRPr lang="en-US" sz="1345" dirty="0"/>
          </a:p>
        </p:txBody>
      </p:sp>
      <p:sp>
        <p:nvSpPr>
          <p:cNvPr id="8" name="Text 1"/>
          <p:cNvSpPr txBox="1"/>
          <p:nvPr/>
        </p:nvSpPr>
        <p:spPr>
          <a:xfrm>
            <a:off x="3264150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организации сюжета
</a:t>
            </a:r>
            <a:pPr algn="l" indent="0" marL="0">
              <a:lnSpc>
                <a:spcPct val="100000"/>
              </a:lnSpc>
              <a:buNone/>
            </a:pPr>
            <a:r>
              <a:rPr lang="en-US" sz="14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Повествовательные техники включают выбор точки зрения, хронологической структуры, стиля и пространственных характеристик, позволяющих разнообразить подачу истории.
</a:t>
            </a:r>
            <a:endParaRPr lang="en-US" sz="1420" dirty="0"/>
          </a:p>
        </p:txBody>
      </p:sp>
      <p:sp>
        <p:nvSpPr>
          <p:cNvPr id="9" name="Text 2"/>
          <p:cNvSpPr txBox="1"/>
          <p:nvPr/>
        </p:nvSpPr>
        <p:spPr>
          <a:xfrm>
            <a:off x="6155275" y="2924288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техник в литературе
</a:t>
            </a:r>
            <a:pPr algn="l" indent="0" marL="0">
              <a:lnSpc>
                <a:spcPct val="100000"/>
              </a:lnSpc>
              <a:buNone/>
            </a:pPr>
            <a:r>
              <a:rPr lang="en-US" sz="13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Линейное повествование раскрывает сюжет последовательно, ретроспективы добавляют глубину персонажам, поток сознания передаёт внутренний мир героя.
</a:t>
            </a:r>
            <a:endParaRPr lang="en-US" sz="1358" dirty="0"/>
          </a:p>
        </p:txBody>
      </p:sp>
      <p:sp>
        <p:nvSpPr>
          <p:cNvPr id="10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нарратива и ключевые повествовательные техники
</a:t>
            </a:r>
            <a:endParaRPr lang="en-US" sz="190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54500" y="320675"/>
            <a:ext cx="8466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Классическая структура нарратива: этапы и формы
</a:t>
            </a:r>
            <a:endParaRPr lang="en-US" sz="2561" dirty="0"/>
          </a:p>
        </p:txBody>
      </p:sp>
      <p:sp>
        <p:nvSpPr>
          <p:cNvPr id="10" name="Text 2"/>
          <p:cNvSpPr txBox="1"/>
          <p:nvPr/>
        </p:nvSpPr>
        <p:spPr>
          <a:xfrm>
            <a:off x="914425" y="2227300"/>
            <a:ext cx="13518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Экспозиция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в мир истории, знакомство с персонажами и установление контекста повествования.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462225" y="2227300"/>
            <a:ext cx="13518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Завязка конфликта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проблемы или события, вызывающего напряжение и двигающего сюжет вперёд.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010025" y="2227300"/>
            <a:ext cx="13518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Последовательное осложнение ситуации, раскрытие мотивов и отношений героев.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5579313" y="2227300"/>
            <a:ext cx="13518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Кульминация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Наивысшая точка напряжения, решение основного конфликта.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7137850" y="2227300"/>
            <a:ext cx="13518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Развязка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 событий, разрешение конфликтов и стабилизация ситуации.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создания нарратива и важность обратной связи
</a:t>
            </a:r>
            <a:endParaRPr lang="en-US" sz="2396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 последовательного построения и корректировки сюжета для гармоничной истории
</a:t>
            </a:r>
            <a:endParaRPr lang="en-US" sz="154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8270" y="1038650"/>
            <a:ext cx="2942461" cy="379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466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точек зрения в повествовании
</a:t>
            </a:r>
            <a:endParaRPr lang="en-US" sz="2959" dirty="0"/>
          </a:p>
        </p:txBody>
      </p:sp>
      <p:sp>
        <p:nvSpPr>
          <p:cNvPr id="6" name="Text 2"/>
          <p:cNvSpPr txBox="1"/>
          <p:nvPr/>
        </p:nvSpPr>
        <p:spPr>
          <a:xfrm>
            <a:off x="622850" y="1532225"/>
            <a:ext cx="20784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и третья лица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Я-повествование открывает внутренний мир героя, создавая интимность с читателем. Третье лицо обеспечивает объективность и многомерность восприятия событий.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84450" y="1532225"/>
            <a:ext cx="20784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точка зрения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Ты-повествование вовлекает читателя напрямую, призывая к активному участию, усиливая эмоциональную связь и эффект присутствия в сюжете.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912825" y="113992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Хронологическое время упорядочивает события последовательно, обеспечивая ясность и логичность повествования.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912825" y="208355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Обратное время использует ретроспективы, раскрывая прошлое для обогащения сюжета и персонажей.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912825" y="304157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Смешанное время чередует флэшбеки и флэшфорварды, создавая динамику и сложность восприятия.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912825" y="399960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линии сюжета развивают несколько историй одновременно, углубляя тематическую насыщенность произведения.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времени в нарративе и их особенности
</a:t>
            </a:r>
            <a:endParaRPr lang="en-US" sz="278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Популярность нарративных техник в массовой культуре (XX–XXI вв.)
</a:t>
            </a:r>
            <a:endParaRPr lang="en-US" sz="1901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 сознания и сложные композиционные приёмы становятся всё более востребованными в книгах, кино и играх.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сложных структур свидетельствует об усложнении восприятия и интереса к глубокому анализу сюжета.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нарративов, 2023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2146282"/>
            <a:ext cx="4106400" cy="12500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Отличия нарративных техник по жанрам
</a:t>
            </a:r>
            <a:endParaRPr lang="en-US" sz="2906" dirty="0"/>
          </a:p>
        </p:txBody>
      </p:sp>
      <p:sp>
        <p:nvSpPr>
          <p:cNvPr id="6" name="Text 2"/>
          <p:cNvSpPr txBox="1"/>
          <p:nvPr/>
        </p:nvSpPr>
        <p:spPr>
          <a:xfrm>
            <a:off x="4601025" y="10587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жанры формируют специфику использования различных приёмов повествования.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601025" y="29355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Видеоигры предпочитают нелинейность и вариативность, романы — субъективные точки зрения, кино — флэшбеки.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791025" y="4693900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жанров нарратива, 2022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000" y="976396"/>
            <a:ext cx="4144200" cy="18535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9400" y="981115"/>
            <a:ext cx="4118700" cy="18542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4850" y="3064275"/>
            <a:ext cx="38181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Гумберт Гумберт из «Лолиты»
</a:t>
            </a:r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Гумберт представляет собственное искажённое видение событий, оставляя читателя сомневаться в правдивости повествования и интерпретировать мотивы самостоятельно.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4831350" y="3068900"/>
            <a:ext cx="38181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эффекта интриги
</a:t>
            </a:r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Ненадёжный рассказчик создаёт атмосферу неопределённости, заставляя аудиторию пересматривать свои суждения и сохранять интерес до конца произведения.
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11" name="Text 3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и примеры ненадёжного рассказчика
</a:t>
            </a:r>
            <a:endParaRPr lang="en-US" sz="217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9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90" dirty="0"/>
          </a:p>
        </p:txBody>
      </p:sp>
      <p:sp>
        <p:nvSpPr>
          <p:cNvPr id="4" name="Text 1"/>
          <p:cNvSpPr txBox="1"/>
          <p:nvPr/>
        </p:nvSpPr>
        <p:spPr>
          <a:xfrm>
            <a:off x="354500" y="320675"/>
            <a:ext cx="6962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 сознания: внутренняя речь персонажа
</a:t>
            </a:r>
            <a:endParaRPr lang="en-US" sz="2438" dirty="0"/>
          </a:p>
        </p:txBody>
      </p:sp>
      <p:sp>
        <p:nvSpPr>
          <p:cNvPr id="5" name="Text 2"/>
          <p:cNvSpPr txBox="1"/>
          <p:nvPr/>
        </p:nvSpPr>
        <p:spPr>
          <a:xfrm>
            <a:off x="846200" y="1152300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 сознания передаёт внутренние переживания и мысли героя, выражая неупорядоченность и ассоциативность восприятия. Это позволяет глубоко погрузиться в субъективный опыт персонажа.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846200" y="2500093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техника разрушает традиционные сюжетные связи, создавая эффект непосредственного присутствия в сознании героя без логического начала и завершения мыслей.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46200" y="3836799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— «На маяк» Вирджинии Вулф и «Улисс» Джеймса Джойса демонстрируют, как поток сознания передаёт сложность человеческой психики через речевые и эмоциональные обрывки.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9157" y="1038650"/>
            <a:ext cx="2949087" cy="379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455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Полифония: множественные голоса в нарративе
</a:t>
            </a:r>
            <a:endParaRPr lang="en-US" sz="2725" dirty="0"/>
          </a:p>
        </p:txBody>
      </p:sp>
      <p:sp>
        <p:nvSpPr>
          <p:cNvPr id="6" name="Text 2"/>
          <p:cNvSpPr txBox="1"/>
          <p:nvPr/>
        </p:nvSpPr>
        <p:spPr>
          <a:xfrm>
            <a:off x="354575" y="1748375"/>
            <a:ext cx="2382600" cy="30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Полифония проявляется в одновременном присутствии разных, иногда противоречивых голосов, которые дополняют и усложняют восприятие сюжета. Такой приём углубляет тему произведения и раскрывает многогранность персонажей.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116137" y="1748375"/>
            <a:ext cx="2382600" cy="30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диалог между разными позициями в тексте создаётся драматизм и философская глубина. Примером служит «Братья Карамазовы», где каждый герой отражает уникальные мировоззренческие взгляды автора.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447125" y="1178675"/>
            <a:ext cx="21975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Множественные точки зрения
</a:t>
            </a:r>
            <a:endParaRPr lang="en-US" sz="1170" dirty="0"/>
          </a:p>
        </p:txBody>
      </p:sp>
      <p:sp>
        <p:nvSpPr>
          <p:cNvPr id="9" name="Text 5"/>
          <p:cNvSpPr txBox="1"/>
          <p:nvPr/>
        </p:nvSpPr>
        <p:spPr>
          <a:xfrm>
            <a:off x="3208687" y="1178675"/>
            <a:ext cx="21975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9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и конфликт позиций
</a:t>
            </a:r>
            <a:endParaRPr lang="en-US" sz="123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2825" y="1295150"/>
            <a:ext cx="541500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01075" y="1295150"/>
            <a:ext cx="541500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79325" y="1295150"/>
            <a:ext cx="541500" cy="541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10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визуальные и аудиальные компоненты современного нарратива
</a:t>
            </a:r>
            <a:endParaRPr lang="en-US" sz="1901" dirty="0"/>
          </a:p>
        </p:txBody>
      </p:sp>
      <p:sp>
        <p:nvSpPr>
          <p:cNvPr id="11" name="Text 2"/>
          <p:cNvSpPr txBox="1"/>
          <p:nvPr/>
        </p:nvSpPr>
        <p:spPr>
          <a:xfrm>
            <a:off x="928925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Визуальные элементы
</a:t>
            </a:r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7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рисунков, монтажа и видеоряда расширяет выразительность повествования, делая его более наглядным и эмоционально насыщенным.
</a:t>
            </a:r>
            <a:endParaRPr lang="en-US" sz="1367" dirty="0"/>
          </a:p>
        </p:txBody>
      </p:sp>
      <p:sp>
        <p:nvSpPr>
          <p:cNvPr id="12" name="Text 3"/>
          <p:cNvSpPr txBox="1"/>
          <p:nvPr/>
        </p:nvSpPr>
        <p:spPr>
          <a:xfrm>
            <a:off x="3607350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5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Аудиальные эффекты
</a:t>
            </a:r>
            <a:pPr algn="l" indent="0" marL="0">
              <a:lnSpc>
                <a:spcPct val="100000"/>
              </a:lnSpc>
              <a:buNone/>
            </a:pPr>
            <a:r>
              <a:rPr lang="en-US" sz="1505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5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 звуковые эффекты усиливают атмосферу, помогают формировать настроение и эмоциональный отклик аудитории.
</a:t>
            </a:r>
            <a:endParaRPr lang="en-US" sz="1505" dirty="0"/>
          </a:p>
        </p:txBody>
      </p:sp>
      <p:sp>
        <p:nvSpPr>
          <p:cNvPr id="13" name="Text 4"/>
          <p:cNvSpPr txBox="1"/>
          <p:nvPr/>
        </p:nvSpPr>
        <p:spPr>
          <a:xfrm>
            <a:off x="6285775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2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медиаформатов
</a:t>
            </a:r>
            <a:pPr algn="l" indent="0" marL="0">
              <a:lnSpc>
                <a:spcPct val="100000"/>
              </a:lnSpc>
              <a:buNone/>
            </a:pPr>
            <a:r>
              <a:rPr lang="en-US" sz="1272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72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Фильмы, визуальные романы и подкасты объединяют разные средства, создавая гибридные формы нарратива с комплексным воздействием на зрителя.
</a:t>
            </a:r>
            <a:endParaRPr lang="en-US" sz="127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7706" y="1038300"/>
            <a:ext cx="5088437" cy="18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018450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связь техник повествования с типами эмоционального влияния и примеры из известных произведений, подчёркивая их роль в вовлечении аудитории.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702398" y="3020475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техника активирует уникальный эмоциональный отклик, повышая уровень вовлечённости читателя или зрителя.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49125" y="4710550"/>
            <a:ext cx="7962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исследования и анализ произведений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Эмоциональное воздействие нарративных техник
</a:t>
            </a:r>
            <a:endParaRPr lang="en-US" sz="234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6150" y="1337300"/>
            <a:ext cx="571500" cy="457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65563" y="1295150"/>
            <a:ext cx="406125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89600" y="1311900"/>
            <a:ext cx="571500" cy="50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11325" y="1295150"/>
            <a:ext cx="541500" cy="541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12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формы интерактивного нарратива
</a:t>
            </a:r>
            <a:endParaRPr lang="en-US" sz="2241" dirty="0"/>
          </a:p>
        </p:txBody>
      </p:sp>
      <p:sp>
        <p:nvSpPr>
          <p:cNvPr id="13" name="Text 2"/>
          <p:cNvSpPr txBox="1"/>
          <p:nvPr/>
        </p:nvSpPr>
        <p:spPr>
          <a:xfrm>
            <a:off x="7813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Видеоигры с ветвящимся сюжетом
</a:t>
            </a:r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Игры, как «Detroit: Become Human», позволяют игрокам влиять на развитие событий, создавая многообразие концовок и усиливая вовлечённость.
</a:t>
            </a:r>
            <a:endParaRPr lang="en-US" sz="1253" dirty="0"/>
          </a:p>
        </p:txBody>
      </p:sp>
      <p:sp>
        <p:nvSpPr>
          <p:cNvPr id="14" name="Text 3"/>
          <p:cNvSpPr txBox="1"/>
          <p:nvPr/>
        </p:nvSpPr>
        <p:spPr>
          <a:xfrm>
            <a:off x="27964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Интерактивные комиксы
</a:t>
            </a:r>
            <a:pPr algn="l" indent="0" marL="0">
              <a:lnSpc>
                <a:spcPct val="100000"/>
              </a:lnSpc>
              <a:buNone/>
            </a:pPr>
            <a:r>
              <a:rPr lang="en-US" sz="12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Webtoon и цифровые комиксы включают интерактивные элементы, обогащающие традиционное повествование новыми способами взаимодействия.
</a:t>
            </a:r>
            <a:endParaRPr lang="en-US" sz="1217" dirty="0"/>
          </a:p>
        </p:txBody>
      </p:sp>
      <p:sp>
        <p:nvSpPr>
          <p:cNvPr id="15" name="Text 4"/>
          <p:cNvSpPr txBox="1"/>
          <p:nvPr/>
        </p:nvSpPr>
        <p:spPr>
          <a:xfrm>
            <a:off x="4803175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Лонгриды с нелинейной структурой
</a:t>
            </a:r>
            <a:pPr algn="l" indent="0" marL="0">
              <a:lnSpc>
                <a:spcPct val="100000"/>
              </a:lnSpc>
              <a:buNone/>
            </a:pPr>
            <a:r>
              <a:rPr lang="en-US" sz="12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Расширенные статьи с элементами пользовательского выбора предоставляют глубину и разнообразие подачи информации.
</a:t>
            </a:r>
            <a:endParaRPr lang="en-US" sz="1238" dirty="0"/>
          </a:p>
        </p:txBody>
      </p:sp>
      <p:sp>
        <p:nvSpPr>
          <p:cNvPr id="16" name="Text 5"/>
          <p:cNvSpPr txBox="1"/>
          <p:nvPr/>
        </p:nvSpPr>
        <p:spPr>
          <a:xfrm>
            <a:off x="680990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Интерактивные фильмы
</a:t>
            </a:r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Фильмы, где зритель выбирает ход сюжета, объединяют кино и игру, формируя новый формат участия аудитории.
</a:t>
            </a:r>
            <a:endParaRPr lang="en-US" sz="136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21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Постмодернистский нарратив: эксперименты и фрагментарность
</a:t>
            </a:r>
            <a:endParaRPr lang="en-US" sz="1969" dirty="0"/>
          </a:p>
        </p:txBody>
      </p:sp>
      <p:sp>
        <p:nvSpPr>
          <p:cNvPr id="6" name="Text 2"/>
          <p:cNvSpPr txBox="1"/>
          <p:nvPr/>
        </p:nvSpPr>
        <p:spPr>
          <a:xfrm>
            <a:off x="624125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Постмодернизм отвергает линейность и единую структуру, предлагая рваный сюжет и открытые финалы, что заставляет читателя самостоятельно осмысливать смысл.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98790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приёмов интертекстуальности и смешения жанров раскрывается на примерах Камю и Кальвино, подчёркивая игру с традиционными ожиданиями аудитории.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199276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перестаёт быть пассивным, превращаясь в соавтора, определяющего значение текста в ходе индивидуального восприятия и интерпретации.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80892"/>
            <a:ext cx="2660400" cy="18420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975" y="980892"/>
            <a:ext cx="2660400" cy="18420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9450" y="992617"/>
            <a:ext cx="2660400" cy="18420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025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Эмоциональное воздействие социальной рекламы Nike
</a:t>
            </a:r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Рекламные кампании Nike используют яркие истории и сильные образы для создания эмоционального отклика и мотивации аудитории к действиям. Такой сторителлинг усиливает бренд и его ценности.
</a:t>
            </a:r>
            <a:endParaRPr lang="en-US" sz="1322" dirty="0"/>
          </a:p>
        </p:txBody>
      </p:sp>
      <p:sp>
        <p:nvSpPr>
          <p:cNvPr id="8" name="Text 1"/>
          <p:cNvSpPr txBox="1"/>
          <p:nvPr/>
        </p:nvSpPr>
        <p:spPr>
          <a:xfrm>
            <a:off x="3264150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Визуальный сторителлинг в комиксах Marvel
</a:t>
            </a:r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Комиксы Marvel применяют мастерскую нарративную структуру с визуальными средствами, позволяя глубоко раскрыть персонажей и построить захватывающие сюжеты для широкой аудитории.
</a:t>
            </a:r>
            <a:endParaRPr lang="en-US" sz="1322" dirty="0"/>
          </a:p>
        </p:txBody>
      </p:sp>
      <p:sp>
        <p:nvSpPr>
          <p:cNvPr id="9" name="Text 2"/>
          <p:cNvSpPr txBox="1"/>
          <p:nvPr/>
        </p:nvSpPr>
        <p:spPr>
          <a:xfrm>
            <a:off x="6155275" y="2924288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лонгридов в известных СМИ
</a:t>
            </a:r>
            <a:pPr algn="l" indent="0" marL="0">
              <a:lnSpc>
                <a:spcPct val="100000"/>
              </a:lnSpc>
              <a:buNone/>
            </a:pPr>
            <a:r>
              <a:rPr lang="en-US" sz="14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Лонгриды сочетают текст и мультимедиа, создавая насыщенное повествование, которое привлекает внимание и способствует лучшему пониманию сложных тем.
</a:t>
            </a:r>
            <a:endParaRPr lang="en-US" sz="1463" dirty="0"/>
          </a:p>
        </p:txBody>
      </p:sp>
      <p:sp>
        <p:nvSpPr>
          <p:cNvPr id="10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сторителлинга в рекламе и массовой культуре
</a:t>
            </a:r>
            <a:endParaRPr lang="en-US" sz="210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6032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истории, будь то автобиографии или дневники, помогают человеку осмысливать свой опыт и формировать самовосприятие.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7296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Коллективные нарративы, такие как национальные эпосы, создают чувство принадлежности и обобщают культурные ценности общества.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8560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Рассказы в образовательных и социальных контекстах служат механизмом передачи традиций и духовных ориентиров новым поколениям.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9824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Нарративы влияют на восприятие прошлого и мотивируют поступки, формируя поведенческие нормы и установки в настоящем.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идентичности через нарратив
</a:t>
            </a:r>
            <a:endParaRPr lang="en-US" sz="290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65430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технологии и новые форматы нарратива
</a:t>
            </a:r>
            <a:endParaRPr lang="en-US" sz="1960" dirty="0"/>
          </a:p>
        </p:txBody>
      </p:sp>
      <p:sp>
        <p:nvSpPr>
          <p:cNvPr id="8" name="Text 2"/>
          <p:cNvSpPr txBox="1"/>
          <p:nvPr/>
        </p:nvSpPr>
        <p:spPr>
          <a:xfrm>
            <a:off x="3898618" y="2806850"/>
            <a:ext cx="1347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интерактивных историй и мультиплатформенных проектов
</a:t>
            </a:r>
            <a:endParaRPr lang="en-US" sz="723" dirty="0"/>
          </a:p>
        </p:txBody>
      </p:sp>
      <p:sp>
        <p:nvSpPr>
          <p:cNvPr id="9" name="Text 3"/>
          <p:cNvSpPr txBox="1"/>
          <p:nvPr/>
        </p:nvSpPr>
        <p:spPr>
          <a:xfrm>
            <a:off x="3928618" y="3514150"/>
            <a:ext cx="1287000" cy="99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Многоформатные проекты объединяют текст, видео и интерактивность, расширяя возможности взаимодействия с аудиторией спустя 2015 год.
</a:t>
            </a:r>
            <a:endParaRPr lang="en-US" sz="925" dirty="0"/>
          </a:p>
        </p:txBody>
      </p:sp>
      <p:sp>
        <p:nvSpPr>
          <p:cNvPr id="10" name="Text 4"/>
          <p:cNvSpPr txBox="1"/>
          <p:nvPr/>
        </p:nvSpPr>
        <p:spPr>
          <a:xfrm>
            <a:off x="2243218" y="2806850"/>
            <a:ext cx="1347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8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коротких форматов (YouTube, TikTok)
</a:t>
            </a:r>
            <a:endParaRPr lang="en-US" sz="780" dirty="0"/>
          </a:p>
        </p:txBody>
      </p:sp>
      <p:sp>
        <p:nvSpPr>
          <p:cNvPr id="11" name="Text 5"/>
          <p:cNvSpPr txBox="1"/>
          <p:nvPr/>
        </p:nvSpPr>
        <p:spPr>
          <a:xfrm>
            <a:off x="2273218" y="1360700"/>
            <a:ext cx="1287000" cy="995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2010-х появились платформы, позволяющие создавать лаконичные видеоролики с быстрым и эмоциональным посылом, адаптированным под мобильное потребление.
</a:t>
            </a:r>
            <a:endParaRPr lang="en-US" sz="866" dirty="0"/>
          </a:p>
        </p:txBody>
      </p:sp>
      <p:sp>
        <p:nvSpPr>
          <p:cNvPr id="12" name="Text 6"/>
          <p:cNvSpPr txBox="1"/>
          <p:nvPr/>
        </p:nvSpPr>
        <p:spPr>
          <a:xfrm>
            <a:off x="5553768" y="2806850"/>
            <a:ext cx="1347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41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культуры «быстрых» историй
</a:t>
            </a:r>
            <a:endParaRPr lang="en-US" sz="841" dirty="0"/>
          </a:p>
        </p:txBody>
      </p:sp>
      <p:sp>
        <p:nvSpPr>
          <p:cNvPr id="13" name="Text 7"/>
          <p:cNvSpPr txBox="1"/>
          <p:nvPr/>
        </p:nvSpPr>
        <p:spPr>
          <a:xfrm>
            <a:off x="5583768" y="1360700"/>
            <a:ext cx="1287000" cy="995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зритель предпочитает динамичные и визуально насыщенные нарративы с мгновенной обратной связью, что влияет на стиль и глубину повествования.
</a:t>
            </a:r>
            <a:endParaRPr lang="en-US" sz="87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850" y="1338950"/>
            <a:ext cx="6791700" cy="25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эволюции нарративных техник сегодня
</a:t>
            </a:r>
            <a:pPr algn="l" indent="0" marL="0">
              <a:lnSpc>
                <a:spcPct val="100000"/>
              </a:lnSpc>
              <a:buNone/>
            </a:pPr>
            <a:r>
              <a:rPr lang="en-US" sz="22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нарративные техники объединяют традиции и инновации, расширяя возможности передачи опыта и развивая критическое мышление в условиях быстро меняющейся медиасреды.
</a:t>
            </a:r>
            <a:endParaRPr lang="en-US" sz="443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2026-05-07T07:04:03Z</dcterms:created>
  <dcterms:modified xsi:type="dcterms:W3CDTF">2026-05-07T07:04:03Z</dcterms:modified>
</cp:coreProperties>
</file>