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на пути модернизации и реформирования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аграрной экономики к промышленным и технологическим лидерам: почему и как это произошло.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во второй половине XX века: исходные условия реформ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реформ Китай оставался с низкими доходами, большой долей сельского населения и слабой производительностью. После 1976 года курс взяли как «реформы и открытость»; в 1978-м на III пленуме закрепили переход к преобразованиям и расширению внешних связей.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сельского хозяйства и семейный подряд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1970-х система народных коммун была заменена семейным подрядом: ответственность за результаты труда сместилась к крестьянским семьям. Это сделало стимулы более понятными и измеримыми.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обязательных поставок государству хозяйства могли распоряжаться излишками самостоятельно. Такой механизм усилил материальную заинтересованность и ускорил рост урожайности, а вместе с ним — доходы в сельской местности.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стало первой сферой, где реформы дали быстрый и заметный эффект. Улучшение условий жизни в деревнях поддержало дальнейшие изменения в экономике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после 1978 года сопровождалось увеличением доли страны в мировой экономике и особенно заметным ростом в 1990–2000-е годы.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долгосрочный тренд подъёма: реформы начали работать через несколько лет, а затем масштаб эффекта усиливался.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 и Международный валютный фонд (по материалам, использованным для временных точек 1978, 1990, 2000, 2010, 2023).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экономики Китая после начала реформ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79787"/>
            <a:ext cx="4569000" cy="24629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9000" y="2679787"/>
            <a:ext cx="4569000" cy="24629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экономические зоны как лаборатория реформ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455250" y="1342550"/>
            <a:ext cx="36585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Шэньчжэнь: из небольшого посёлка — в мегаполис
</a:t>
            </a:r>
            <a:pPr algn="ctr" indent="0" marL="0">
              <a:lnSpc>
                <a:spcPct val="115000"/>
              </a:lnSpc>
              <a:buNone/>
            </a:pPr>
            <a:r>
              <a:rPr lang="en-US" sz="3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1980 году Шэньчжэнь получил статус специальной экономической зоны и стал зоной экспериментов. Льготы стимулировали приток инвестиций и экспортную ориентацию. Со временем город вырос до масштаба мегаполиса и превратился в центр высокотехнологичного производства.
</a:t>
            </a:r>
            <a:endParaRPr lang="en-US" sz="1295" dirty="0"/>
          </a:p>
        </p:txBody>
      </p:sp>
      <p:sp>
        <p:nvSpPr>
          <p:cNvPr id="8" name="Text 3"/>
          <p:cNvSpPr txBox="1"/>
          <p:nvPr/>
        </p:nvSpPr>
        <p:spPr>
          <a:xfrm>
            <a:off x="4964850" y="1342550"/>
            <a:ext cx="3777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Льготные правила в Чжухае, Сямэне и Шаньтоу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Шэньчжэня, особые условия ввели в Чжухае, Сямэне и Шаньтоу. Там легче было привлекать иностранные капиталы и применять более гибкие хозяйственные правила. Важно, что эти зоны позволяли проверять реформы на практике и копировать удачные решения.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26422"/>
            <a:ext cx="4300800" cy="20365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1980, 2000, 2010 и 2023 годов показывает рост доли городского населения, масштабы внутренней миграции и формирование крупных городских центров. Урбанизация стала одним из ключевых итогов реформ.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Наблюдается устойчивый сдвиг от сельского преобладания к городской доминирующей структуре, что усилило спрос на рабочие места, жильё и инфраструктуру.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 и Национальное бюро статистики Китая.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Китая: переход от деревни к городу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рывок и превращение Китая в экспортную державу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1980–2000-е годы Китай быстро наращивал промышленный выпуск и стал одним из главных производственных центров мира. Большую роль сыграли трудовые ресурсы и развитие транспорта.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Ключевым фактором стало подключение к международным цепочкам поставок: создавались промышленные зоны, а логистика делала экспортные товары более конкурентоспособными. Производство расширялось по мере спроса.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вступления Китая во Всемирную торговую организацию в 2001 году экспорт ускорился. Особенно динамично росли электроника, текстиль, бытовая техника, а также машины и оборудование.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возрастала доля высокотехнологичной продукции, отражая переход от сборки к более сложному промышленному производству.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структуры показывает, что экспортная модель смещается в сторону наукоёмких отраслей и повышенной технологической сложности.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по структуре экспорта (группировки отраслей). Точные процентные доли в источниках могут различаться по году и методике.
</a:t>
            </a:r>
            <a:endParaRPr lang="en-US" sz="798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экспорта Китая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как основа модернизации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Китая шла вместе с масштабным строительством: высокоскоростных железных дорог, автомагистралей, морских портов, аэропортов и энергетических объектов. Это делало перемещение людей и грузов быстрее и предсказуемее.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2020-х Китай занял лидирующие позиции по протяжённости сети высокоскоростных железных дорог. Развитая инфраструктура связала прибрежные регионы с внутренними провинциями и усилила интеграцию экономики.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работала китайская модель реформ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Поэтапный подход: эксперимент → проверка → тиражирование → инвестиции → следующий цикл реформ.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9768" y="2170429"/>
            <a:ext cx="307200" cy="30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37483" y="2170429"/>
            <a:ext cx="307200" cy="30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199" y="2170429"/>
            <a:ext cx="307200" cy="30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5797" y="2195455"/>
            <a:ext cx="321434" cy="25714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83512" y="2195455"/>
            <a:ext cx="321434" cy="25714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10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Технологическая модернизация в XXI веке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60003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5G
</a:t>
            </a:r>
            <a:pPr algn="ctr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Развёртывание сетей 5G поддерживалось государственными программами и спросом со стороны промышленности. Это ускорило «интернет вещей», автоматизацию и более быстрый обмен данными для городских и производственных систем.
</a:t>
            </a:r>
            <a:endParaRPr lang="en-US" sz="1184" dirty="0"/>
          </a:p>
        </p:txBody>
      </p:sp>
      <p:sp>
        <p:nvSpPr>
          <p:cNvPr id="12" name="Text 3"/>
          <p:cNvSpPr txBox="1"/>
          <p:nvPr/>
        </p:nvSpPr>
        <p:spPr>
          <a:xfrm>
            <a:off x="2077718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
</a:t>
            </a:r>
            <a:pPr algn="ctr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делает ставку на ИИ в промышленности, транспорте и сервисах. Университеты, исследовательские центры и частные компании наращивают разработки, чтобы повышать точность производства и управляемость процессов.
</a:t>
            </a:r>
            <a:endParaRPr lang="en-US" sz="1151" dirty="0"/>
          </a:p>
        </p:txBody>
      </p:sp>
      <p:sp>
        <p:nvSpPr>
          <p:cNvPr id="13" name="Text 4"/>
          <p:cNvSpPr txBox="1"/>
          <p:nvPr/>
        </p:nvSpPr>
        <p:spPr>
          <a:xfrm>
            <a:off x="3795434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Электромобили
</a:t>
            </a:r>
            <a:pPr algn="ctr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в электромобили опираются на цепочки поставок аккумуляторов и массовое производство. Конкуренция производителей стимулировала снижение стоимости и рост качества, расширяя доступность для населения.
</a:t>
            </a:r>
            <a:endParaRPr lang="en-US" sz="1184" dirty="0"/>
          </a:p>
        </p:txBody>
      </p:sp>
      <p:sp>
        <p:nvSpPr>
          <p:cNvPr id="14" name="Text 5"/>
          <p:cNvSpPr txBox="1"/>
          <p:nvPr/>
        </p:nvSpPr>
        <p:spPr>
          <a:xfrm>
            <a:off x="5513150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энергетика
</a:t>
            </a:r>
            <a:pPr algn="ctr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Ускоренное внедрение солнечных панелей связано как с технологическим прогрессом, так и с масштабом внутреннего спроса. Это помогает частично замещать более «углеродоёмкие» источники энергии.
</a:t>
            </a:r>
            <a:endParaRPr lang="en-US" sz="1170" dirty="0"/>
          </a:p>
        </p:txBody>
      </p:sp>
      <p:sp>
        <p:nvSpPr>
          <p:cNvPr id="15" name="Text 6"/>
          <p:cNvSpPr txBox="1"/>
          <p:nvPr/>
        </p:nvSpPr>
        <p:spPr>
          <a:xfrm>
            <a:off x="7230865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Робототехника
</a:t>
            </a:r>
            <a:pPr algn="ctr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Роботизация применяется на заводах, в логистике и на отдельных участках строительства. Благодаря сочетанию программ поддержки и подготовки кадров растёт производительность труда и уменьшается доля тяжёлых ручных операций.
</a:t>
            </a:r>
            <a:endParaRPr lang="en-US" sz="118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подчёркивает, что Китай растёт не только в «массовом» продукте, но и в элементах технологической инфраструктуры нового поколения.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и темп в разных секторах указывают на системную стратегию: от производства до развёртывания сетей и автоматизации.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по отраслевым показателям, используемые для сравнения производственных масштабов; точные значения зависят от методики отчётов и квартала (рекомендуется указать конкретный источник в финальной версии).
</a:t>
            </a:r>
            <a:endParaRPr lang="en-US" sz="603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в глобальных технологических отраслях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оценкам Всемирного банка, реформы помогли вывести из крайней бедности сотни миллионов человек. Одновременно проявились новые разрывы между регионами и между городом и деревней.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4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сотни миллионов
</a:t>
            </a:r>
            <a:endParaRPr lang="en-US" sz="5428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отражает масштабы выхода из крайней бедности и устойчивый эффект экономических преобразований.
</a:t>
            </a:r>
            <a:endParaRPr lang="en-US" sz="2171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банк, данные по показателям крайней бедности (период 1981–2015 годы).
</a:t>
            </a:r>
            <a:endParaRPr lang="en-US" sz="76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1435" y="1407000"/>
            <a:ext cx="4051831" cy="2675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ключевых рисков модернизации: социальные различия, демографическое старение, экологическая нагрузка, долговая уязвимость регионов и замедление роста на более сложном этапе развития.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взаимосвязаны: экономическое замедление усиливает экологические и социальные издержки, а демографические изменения повышают долгосрочные расходы.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Консолидированное описание рисков по материалам о последствиях реформ (без указания единого статистического ряда).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китайской модернизации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индустриализации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Стремительный промышленный рост сопровождался загрязнением воздуха, воды и почв. В индустриальных районах особенно заметны смог и высокий уровень выбросов, что влияет на здоровье и качество жизни людей.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ответить на экологические издержки, Китай наращивал инвестиции в возобновляемую энергетику, электромобили и очистные технологии. Экологическая политика всё чаще встроена в новую стратегию модернизации.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и рынок в китайской экономической модели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Пятилетние планы задают стратегические приоритеты и ориентиры для отраслей. При этом конкуренция между регионами и компаниями стимулирует предприятия повышать эффективность и адаптироваться к спросу.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сохраняет контроль над ключевыми секторами, инфраструктурой и финансовой системой. Это помогает направлять долгосрочные инвестиции и снижать уязвимости в критических областях развития.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Частный сектор играет существенную роль в производстве, торговле и инновациях. Он расширяет предложения товаров и услуг, ускоряет освоение технологий и формирует конкурентную среду для роста производительности.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конструкция отличается и от классической рыночной экономики, и от командной модели советского типа. Баланс «директивности» и рыночной мотивации считается центральной особенностью китайского пути реформ.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изменения влияют сразу на несколько систем: от пенсионных выплат до потребности в здравоохранении и доступности кадров для промышленности.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падения рождаемости и старения увеличивает нагрузку на бюджет и рынок труда, что делает темпы роста более зависимыми от производительности.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демографические тенденции по официальной статистике и аналитическим обзорам; конкретные точки следует уточнять по выбранному набору данных.
</a:t>
            </a:r>
            <a:endParaRPr lang="en-US" sz="686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вызовы Китая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Китая в мировой системе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стал одним из ключевых участников мировой экономики и важным торговым партнёром для десятков государств. Его роль усиливается благодаря масштабам производства и промышленным цепочкам поставок.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активно участвует в международных объединениях, включая БРИКС и ШОС, и продвигает инициативу «Один пояс, один путь». Это расширяет кооперацию и инвестиционные каналы.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 инвестиции в инфраструктуру и промышленность поддерживают развитие международной логистики. В результате укрепляются торговые потоки, а также позиции Китая в технологической конкуренции.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тесные связи влияют на геоэкономику: растёт значение Китая в торговле сырьём и готовыми товарами. Одновременно повышается сложность внешней зависимости и необходимость диверсификации.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Сценарии следующих реформ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зависят от баланса стабильности, открытости и инноваций в условиях долговой, демографической и внешней неопределённости.
</a:t>
            </a:r>
            <a:endParaRPr lang="en-US" sz="108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0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Китайский путь: реформы, которые меняли страну постепенно и системно
</a:t>
            </a:r>
            <a:endParaRPr lang="en-US" sz="3059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показал, что постепенные реформы при сильной государственной стратегии и долгосрочном планировании способны ускорять развитие. Итоги включают рост ВВП, урбанизацию, инфраструктуру и технологии, при этом остаются неравенство, старение и экологические издержки.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2026-05-11T13:47:47Z</dcterms:created>
  <dcterms:modified xsi:type="dcterms:W3CDTF">2026-05-11T13:47:47Z</dcterms:modified>
</cp:coreProperties>
</file>