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сталинизм и послевоенное возрождение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1945–1953: восстановление после войны и укрепление сталинской системы — с ценой, дефицитом и стартом холодной войны.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послевоенной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унесла около 27 миллионов жизней и превратила инфраструктуру в руины: разрушения коснулись городов, сел и тысяч объектов промышленности и транспорта. Стране одновременно требовались жильё, кадры, техника и продовольствие — это и задало задачи послевоенной политики.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приоритеты восстановления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Четвёртый пятилетний план (1946–1950) делал ставку на восстановление базовых отраслей: металлургии, энергетики, машиностроения и транспорта, а также на оборонные производства как стратегический приоритет.
</a:t>
            </a:r>
            <a:endParaRPr lang="en-US" sz="875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Донбасса и железнодорожные магистрали восстанавливали в первую очередь, параллельно возвращали мощность нефтяной промышленности и гидроэнергетики, включая восстановление Днепрогэса.
</a:t>
            </a:r>
            <a:endParaRPr lang="en-US" sz="87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широкого потребления и рост уровня жизни оставались второстепенными: ресурсы и управленческие решения концентрировали там, где можно было быстрее нарастить выпуск средств производства.
</a:t>
            </a:r>
            <a:endParaRPr lang="en-US" sz="85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восстановления промышленности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Выпуск заметно просел к 1945 году, затем ускоренно рос в первые послевоенные годы и к 1950-му превысил довоенный уровень.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асимметрию восстановления: тяжёлая индустрия поднималась быстрее, чем система могла бы обеспечить равномерное потребление и инфраструктуру.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Ориентир: иллюстративный график по сравнению с 1940 годом (точные числовые значения требуют отдельной верификации по конкретному источнику).
</a:t>
            </a:r>
            <a:endParaRPr lang="en-US" sz="86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6963" y="1835776"/>
            <a:ext cx="3819430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четвертой пятилетки по основным отраслям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 энергетика восстанавливались быстрее, транспорт частично компенсировал военные потери, тогда как сельское хозяйство и жильё дольше сохраняли отставание.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вывод: промышленный сектор и энергетика возвращались к работе быстрее, чем «деревня» и повседневная инфраструктура — отсюда устойчивый дефицит бытовых благ.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направлениям послевоенной политики (детальные цифры зависят от конкретной статистической публикации).
</a:t>
            </a:r>
            <a:endParaRPr lang="en-US" sz="79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Руины и строительные площадки: один и тот же город, два разных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6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Снимок разрушенного центра показывает последствия войны: пустые кварталы, обгоревшие стены, оборванные линии коммуникаций. На противоположном кадре — стройка и восстановленные цеха. Это визуально объясняет, почему главным словом эпохи стало «возрождение». 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Сталинград, Минск и Киев: восстановление как общегосударственная мобилизация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6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Восстанавливали крупные города и промышленные районы — от Сталинграда и Минска до Киева и Севастополя. Работы шли как мобилизационные: ресурсы концентрировали, задачи ставили централизованно, а темпы поддерживали строгой организацией труда.
</a:t>
            </a:r>
            <a:endParaRPr lang="en-US" sz="771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централизация: как собирали рабочие руки и материалы
</a:t>
            </a:r>
            <a:pPr algn="l" indent="0" marL="0">
              <a:lnSpc>
                <a:spcPct val="100000"/>
              </a:lnSpc>
              <a:buNone/>
            </a:pPr>
            <a:r>
              <a:rPr lang="en-US" sz="6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стройках использовали разные категории рабочих: труд заключённых, военнопленных и обычных работников. Параллельно действовали жёсткие механизмы распределения материалов и рабочей силы. Контраст между масштабом нужды и темпами работ подчёркивает жёсткость системы управления.
</a:t>
            </a:r>
            <a:endParaRPr lang="en-US" sz="797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Разрушенная страна и масштабы стройки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послевоенный голод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оставалось самым уязвимым звеном: колхозам не хватало техники, лошадей, семян и людей. На этом фоне засуха 1946 года быстро превратила трудности в системный кризис.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 1946–1947 годов сильнее всего ударил по южным и восточным районам, где производство и заготовки оказались особенно напряжёнными. Это ухудшало санитарную и социальную ситуацию.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хлебозаготовки при низких закупочных ценах сохраняли конфликт между деревней и государством. Отставание деревни тормозило и общий рост уровня жизни, делая дефицит длительным.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военного управления к позднесталинской модели контроля
</a:t>
            </a:r>
            <a:pPr algn="l" indent="0" marL="0">
              <a:lnSpc>
                <a:spcPct val="100000"/>
              </a:lnSpc>
              <a:buNone/>
            </a:pPr>
            <a:r>
              <a:rPr lang="en-US" sz="7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перехода: Победа → мобилизационные практики → усиление партийного контроля → идеологическое давление → новые репрессии → централизация власти → позднесталинская система.
</a:t>
            </a:r>
            <a:endParaRPr lang="en-US" sz="221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601" y="1992620"/>
            <a:ext cx="254991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2564" y="1992620"/>
            <a:ext cx="339989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30274" y="1992620"/>
            <a:ext cx="297490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4078" y="2025492"/>
            <a:ext cx="342803" cy="27424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Проверки партийных кадров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репрессивная система не ослабла: усилились проверки и отбор «надёжных» кадров. Это превращало политическую лояльность в формальный критерий для карьеры и доступа к ресурсам.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Идеологические кампании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нарастала кампания против «космополитизма». Общественное пространство заполняли сигналами, что любая несогласованность может быть интерпретирована как неблагонадёжность.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 «врачей» и давление на интеллигенцию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рамках репрессивной логики преследовали отдельных деятелей науки и культуры, а также бывших военнопленных. Целью было не только наказание, но и дисциплинирование среды.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и страх перед доносами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поддерживала предсказуемость «правильных» ответов, а страх перед доносами менял повседневное поведение людей. Контроль личной и общественной жизни становился частью управленческой системы.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контроль и репрессии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Идеология, культура и «ждановщина»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1940-х культурная политика требовала безусловной лояльности государству и партии. Отклонение от официальной линии трактовали как опасное проявление «неправильного» взгляда на действительность.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Осуждали «формализм», «низкопоклонство перед Западом» и самостоятельность художественного поиска. Тем самым сужали свободу творчества и ограничивали возможность обсуждать сложные темы вне заданных рамок.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Литература, кино, музыка, историческая наука и школьное образование должны были укреплять образ героической страны, единство народа и подчёркивать личную роль Сталина в победе и восстановлении.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502588"/>
            <a:ext cx="4130041" cy="23352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1103" y="1502588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Очереди как ежедневный ритуал
</a:t>
            </a:r>
            <a:pPr algn="l" indent="0" marL="0">
              <a:lnSpc>
                <a:spcPct val="100000"/>
              </a:lnSpc>
              <a:buNone/>
            </a:pPr>
            <a:r>
              <a:rPr lang="en-US" sz="7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люди все чаще проводили часы в очередях: за хлебом, крупой, мылом, тканью, обувью. Даже там, где продукты формально продавались, выбор оказывался скромным, а перебои — регулярными. Дефицит ощущался сильнее всего у городских семей с детьми и у пожилых, привыкших к более стабильному довоенному быту.
</a:t>
            </a:r>
            <a:endParaRPr lang="en-US" sz="912" dirty="0"/>
          </a:p>
        </p:txBody>
      </p:sp>
      <p:sp>
        <p:nvSpPr>
          <p:cNvPr id="8" name="Text 1"/>
          <p:cNvSpPr txBox="1"/>
          <p:nvPr/>
        </p:nvSpPr>
        <p:spPr>
          <a:xfrm>
            <a:off x="48402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отменили, но «пауза» в быту затянулась
</a:t>
            </a:r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Карточную систему отменили в 1947 году, а затем прошла денежная реформа. Однако жилье, одежда, обувь и многие продукты питания продолжали оставаться дефицитными. Доходы росли медленнее, чем ожидания семьи, поэтому трудности сохранялись надолго и делали восстановление ощутимым, прежде всего, в повседневности.
</a:t>
            </a:r>
            <a:endParaRPr lang="en-US" sz="875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в годы восстановления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жизни: доходы, цены и денежная реформа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официальный курс на «выравнивание» финансов, покупательная способность семей менялась медленно и зависела от цен и обеспеченности товарами.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промышленным восстановлением и потребительскими возможностями сохранялся: рост доходов не успевал за ценовым давлением и дефицитом.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для учебной визуализации (конкретные числовые ряды зависят от выбранной статистической базы; точные значения не приведены в исходном материале).
</a:t>
            </a:r>
            <a:endParaRPr lang="en-US" sz="81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1946–1948: ставка на стратегические разработки
</a:t>
            </a:r>
            <a:pPr algn="l" indent="0" marL="0">
              <a:lnSpc>
                <a:spcPct val="100000"/>
              </a:lnSpc>
              <a:buNone/>
            </a:pPr>
            <a:r>
              <a:rPr lang="en-US" sz="60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концентрировало ресурсы на направлениях, которые напрямую связывали с безопасностью: фундаментальная физика, приборостроение и прикладные оборонные исследования. На этом фоне ускорялись и организационные решения в научной сфере.
</a:t>
            </a:r>
            <a:endParaRPr lang="en-US" sz="836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1948–1949: атомный проект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по атомному проекту завершились испытанием первой советской атомной бомбы в 1949 году. Это резко усилило международный статус СССР и подтвердило, что наука стала частью государственной стратегии.
</a:t>
            </a:r>
            <a:endParaRPr lang="en-US" sz="976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Параллельное развитие: ракетостроение и новые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развивались ракетостроение, физика высоких энергий, оборонные разработки и смежные технические области. Технологический прогресс рассматривали как фактор безопасности и статуса сверхдержавы.
</a:t>
            </a:r>
            <a:endParaRPr lang="en-US" sz="937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техника и атомный проект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3866" y="1835776"/>
            <a:ext cx="3886789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и мировая система после 1945 года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конфронтации проявлялся через ключевые решения и кризисы, которые быстро закрепляли биполярную логику в Европе.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СССР шло параллельно росту геополитического соперничества: формировалась биполярная система, а холодная война начинала институционализироваться.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школьным историческим справочникам (в исходном материале перечислены ключевые события и даты).
</a:t>
            </a:r>
            <a:endParaRPr lang="en-US" sz="8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победы к холодной войне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перехода от союзничества к стратегическому соперничеству в 1945–1949 годах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страну особенно затронул дефицит мужчин трудоспособного возраста и большой круг инвалидов войны. Одновременно миллионы детей остались без родителей, что усложнило восстановление общества.
</a:t>
            </a:r>
            <a:endParaRPr lang="en-US" sz="1054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и социальные последствия войны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фронтовиков, миграции и распад прежних семей меняли привычную структуру городов и деревень. Там, где не хватало работников и жилья, жизнь становилась более нестабильной и перегруженной.
</a:t>
            </a:r>
            <a:endParaRPr lang="en-US" sz="1072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женщин, подростков и пожилых людей легла главная нагрузка. Они участвовали в восстановлении, работали в колхозах и на заводах, а также закрывали дефицит в бытовых услугах и обслуживании.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 ощущались не только в экономике, но и в повседневных отношениях: семья перестраивалась под новые роли, а многие потребности оставались неудовлетворенными годами из‑за общего дефицита ресурсов.
</a:t>
            </a:r>
            <a:endParaRPr lang="en-US" sz="103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 отраслям и регионам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3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приоритет чаще отдавали отраслям с быстрым эффектом для экономики и обороноспособности, поэтому неравномерность становилась заметной уже в конце 1940-х.
</a:t>
            </a:r>
            <a:pPr algn="l" indent="0" marL="0">
              <a:lnSpc>
                <a:spcPct val="100000"/>
              </a:lnSpc>
              <a:buNone/>
            </a:pPr>
            <a:r>
              <a:rPr lang="en-US" sz="803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указывают на структурный перекос: быстрее восстанавливались промышленность и энергия, а сельское хозяйство и жилье отставали, удлиняя «бытовую» усталость общества.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8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для учебной визуализации (точные проценты/индексы в исходных данных не приведены).
</a:t>
            </a:r>
            <a:endParaRPr lang="en-US" sz="80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Противоречия позднесталинской модернизации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обеспечивала реальные результаты восстановления, но ограничивала личную свободу и держала потребление на низком уровне. Экономика оставалась зависимой от решений в центре, а самостоятельность общества сужалась.
</a:t>
            </a:r>
            <a:endParaRPr lang="en-US" sz="856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рост поддерживался жесткой дисциплиной и мобилизацией ресурсов. Средства перераспределяли в пользу тяжелой индустрии и армии, поэтому темпы достижений сопровождались напряжением в других сферах.
</a:t>
            </a:r>
            <a:endParaRPr lang="en-US" sz="856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цена успехов проявлялась в дефиците, страхе и неравенстве между отраслями. Нужды человека учитывались недостаточно, что делало модернизацию не только созидательной, но и болезненной.
</a:t>
            </a:r>
            <a:endParaRPr lang="en-US" sz="85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3933" y="2057985"/>
            <a:ext cx="509053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264" y="2082714"/>
            <a:ext cx="517045" cy="4595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606" y="2057985"/>
            <a:ext cx="509053" cy="5090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85283" y="2105694"/>
            <a:ext cx="517045" cy="4136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509937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в число ядерных держав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Атомная программа изменила международный баланс силы и статус страны. СССР вернулся в ряд ядерных государств раньше, чем многие ожидали, усилив эффект стратегического сдерживания.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2264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Материальная основа сверхдержавы
</a:t>
            </a:r>
            <a:pPr algn="l" indent="0" marL="0">
              <a:lnSpc>
                <a:spcPct val="100000"/>
              </a:lnSpc>
              <a:buNone/>
            </a:pPr>
            <a:r>
              <a:rPr lang="en-US" sz="9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ключевых промышленных мощностей сделало СССР одним из ведущих игроков в послевоенном мире. Экономическая база стала фундаментом для дальнейших стратегических проектов 1950-х годов.
</a:t>
            </a:r>
            <a:endParaRPr lang="en-US" sz="1173" dirty="0"/>
          </a:p>
        </p:txBody>
      </p:sp>
      <p:sp>
        <p:nvSpPr>
          <p:cNvPr id="11" name="Text 3"/>
          <p:cNvSpPr txBox="1"/>
          <p:nvPr/>
        </p:nvSpPr>
        <p:spPr>
          <a:xfrm>
            <a:off x="4697610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авторитарных практик управления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Восстановительные задачи закрепили систему, где контроль сверху сочетался с ограничением самостоятельности. Административно-командный подход стал нормой для экономики, политики и общественной жизни.
</a:t>
            </a:r>
            <a:endParaRPr lang="en-US" sz="1131" dirty="0"/>
          </a:p>
        </p:txBody>
      </p:sp>
      <p:sp>
        <p:nvSpPr>
          <p:cNvPr id="12" name="Text 4"/>
          <p:cNvSpPr txBox="1"/>
          <p:nvPr/>
        </p:nvSpPr>
        <p:spPr>
          <a:xfrm>
            <a:off x="6885283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 «ценой системы»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достижения оплачивались дефицитом, идеологическим давлением и ограничением прав. Нормы повседневной жизни улучшались неравномерно, что отразилось на качестве и безопасности труда.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периода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победа, восстановление, цена системы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Послевоенное возрождение стало временем масштабных созидательных усилий и тяжелых испытаний. СССР восстановил промышленность, усилил международные позиции и вошел в холодную войну сверхдержавой, но сохранял жесткую систему, дефицит и неравномерный рост.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2026-05-12T19:06:37Z</dcterms:created>
  <dcterms:modified xsi:type="dcterms:W3CDTF">2026-05-12T19:06:37Z</dcterms:modified>
</cp:coreProperties>
</file>