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индустриальную эпоху: ключевые процессы и исторический смысл периода
</a:t>
            </a:r>
            <a:endParaRPr lang="en-US" sz="3069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середина XX века: техника, города и рынки изменили жизнь и политику мира.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 и особенности эпохи индустриального общества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1870-е–1950-е годы: США и Германия задают темп, Великобритания сохраняет позиции, но уступает лидерство. Уголь, нефть, сталь, электричество и химия запускают рост. Города растут, рабочее движение усиливается, а государство всё активнее вмешивается в экономику.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80738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4661" y="1443005"/>
            <a:ext cx="403725" cy="461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промышленная революция: технологии, которые стали «повседневностью»
</a:t>
            </a:r>
            <a:endParaRPr lang="en-US" sz="2604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заводов и городов ускорила производство и сделала работу предсказуемее. Появилась более стабильная энергоотдача, выросли возможности для цехов, освещения и транспорта, а темп труда поднялся.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символы эпохи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радио сокращали расстояние, а лампа накаливания меняла городскую ночную жизнь. Трамвай и автомобиль, вместе с массовой сталью, стали узнаваемыми знаками времени и прогресса.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 и массовое производство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Конвейерная организация труда повышала производительность и снижала себестоимость. Благодаря этому промышленная продукция становилась доступнее для широких слоёв населения, меняя потребительские привычки.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технологии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химической промышленности расширило ассортимент материалов и ускорило создание новых товаров. Химия повлияла на производство в разных отраслях — от сырья до практических изделий для быта.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 внутреннего сгорания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Моторы внутреннего сгорания связали индустрию с автомобильными перевозками и новыми транспортными маршрутами. Это уменьшало зависимость от единых путей и стимулировало расширение нефтепереработки.
</a:t>
            </a:r>
            <a:endParaRPr lang="en-US" sz="9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подъем ведущих держав к 1913 году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рывок демонстрируют Германия и США: их рост промышленности опережает традиционные центры. Выпуск стали, машин и добыча ресурсов отражают экономическую силу.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лидерства очевиден: мир переносит центр тяжести от Великобритании к новым индустриальным державам, способным быстрее масштабировать производство.
</a:t>
            </a:r>
            <a:endParaRPr lang="en-US" sz="1569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иллюстрация (точные статистические значения не указаны в источниках задания); 1913 год как контрольная точка сравнения.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фабрика и рабочий класс: три «кадра» эпохи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где труд начинается раньше рассвета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заводами менялась вместе с ритмом производства: люди селились ближе к фабрикам, формируя новые рабочие кварталы. Часто рабочий день растягивался до позднего вечера, а усталость становилась повседневной нормой.
</a:t>
            </a:r>
            <a:endParaRPr lang="en-US" sz="823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и опасные рабочие места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производстве тяжелые условия сочетались с высокой нагрузкой. Женщины и дети нередко оказывались заняты там, где риск был особенно велик — от фабричных цехов до шахт. Это усиливало требования к сокращению рабочего времени.
</a:t>
            </a:r>
            <a:endParaRPr lang="en-US" sz="806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жилища и борьба за социальные гарантии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и антисанитария в бедных районах усиливали болезни и преждевременную смертность. Одновременно рабочие организовывались: профсоюзы и стачки добивались повышения зарплаты и введения социальных гарантий.
</a:t>
            </a:r>
            <a:endParaRPr lang="en-US" sz="7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434" y="1175216"/>
            <a:ext cx="226103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 индустриальных странах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индустриализация вызывала конфликты вокруг труда и жилья и как разные государства отвечали на них.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капитализм породил социальные противоречия. Там, где государство включалось быстрее (как в Германии при Бисмарке), складывались элементы социального государства; в других странах реформы шли под давлением общества.
</a:t>
            </a:r>
            <a:endParaRPr lang="en-US" sz="1266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курсам новой и новейшей истории (конкретные статистические шкалы в задании не приведены).
</a:t>
            </a:r>
            <a:endParaRPr lang="en-US" sz="11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промышленного роста к империализму и колониальной экспансии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взаимосвязей (фабрики → сырьё/рынки → колонии → соперничество → милитаризм)
</a:t>
            </a:r>
            <a:endParaRPr lang="en-US" sz="15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и раздел 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почти вся Африка и значительная часть Азии были разделены между европейскими державами, а также США и Японией. Такое распределение определялось ресурсами, стратегией и политическим влиянием.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давали сырьё и рабочую силу, обеспечивали рынки сбыта и служили опорными пунктами в международной конкуренции. Поэтому борьба за территории быстро становилась одновременно экономической и политической задачей.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оставалась крупнейшей колониальной державой. Франция контролировала значительные территории в Африке и Индокитае, Германия стремилась усилить позиции, Бельгия владела Конго, Япония укреплялась в Восточной Азии.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сопротивление усиливалось, но чаще подавлялось силой. В результате колониальная экспансия углубляла напряженность, закрепляя неравенство и порождая новые очаги конфликта.
</a:t>
            </a:r>
            <a:endParaRPr lang="en-US" sz="12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повседневная жизнь людей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информация и массовые медиа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Телеграф, телефон, радио и массовая печать ускоряли передачу новостей и укрепляли связи между городами и странами. Общественная жизнь становилась более «общей» — события обсуждали быстрее и шире.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освещение и новая культура досуга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освещение, трамваи, метро, велосипеды и первые автомобили меняли городской быт и представления о расстоянии. Кинематограф и реклама формировали новый тип массовой культуры, делая досуг регулярным явлением.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как война индустриальной эпохи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ходе войны промышленность стала «центром» логистики и снабжения: выпуск вооружений напрямую определял возможности фронта и темп наступлений.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ключевых лет показывает, как рост производства увеличивал масштабы конфликта, а не только менял технику боя. Индустриальная база усиливала каждую сторону.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график по контрольным годам 1914, 1916, 1917, 1918 (точные статистические ряды в задании не указаны).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мировой войны и крах старых империй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унесла около 10 миллионов жизней военных и более 6 миллионов жизней гражданских. Слом привычной жизни особенно болезненно ощущался в европейских столицах и промышленных регионах.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Распались Германская, Австро-Венгерская, Османская и Российская империи, радикально изменив политическую карту Европы и Ближнего Востока. На месте империй возникали новые государства и границы, часто спорные.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установила новые границы и ограничения для Германии, но не устранила противоречия между державами. В послевоенной Европе сохранялись реваншизм, национальные конфликты и чувство несправедливости у проигравших.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период: массовое общество и политическая нестабильность
</a:t>
            </a:r>
            <a:endParaRPr lang="en-US" sz="2977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единое информационное поле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радио, спорт, реклама и печать быстро формировали общие вкусы и обсуждения. Общество всё чаще жило по ритму публикаций и сенсаций, а не по местным традициям и привычкам.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Авторитарные идеи в условиях кризиса доверия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политической нестабильности часть общества всё активнее поддерживала авторитарные решения. Пропаганда обещала порядок и «быстрые ответы», снижая привлекательность длительных реформ и диалога.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Поляризация и страх перед революцией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росли недоверие к парламентским режимам и страх перед революционными потрясениями. Конфликты между партиями и социальными группами становились острее, а компромиссы — менее вероятными.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оставался хрупким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Межвоенная стабильность не закрепилась: мирные договоры не устранили основные противоречия между государствами. В итоге экономические и национальные проблемы всё чаще превращались в политические кризисы.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депрессия: падение производства, торговли и занятости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занятость резко сокращается, это обычно отражает и падение спроса, и остановку предприятий, и ухудшение торговли. Безработица стала наглядным «сигналом» системного обвала 1929–1930-х.
</a:t>
            </a:r>
            <a:endParaRPr lang="en-US" sz="1497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показывает: депрессия имела международный характер, но ударяла по-разному. В обоих случаях высокий уровень безработицы усиливал социальное отчаяние и политическую радикализацию.
</a:t>
            </a:r>
            <a:endParaRPr lang="en-US" sz="1427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уровня безработицы: США ~25% и Германия ~30% в начале 1930-х годов (обобщённые данные учебной исторической литературы).
</a:t>
            </a:r>
            <a:endParaRPr lang="en-US" sz="9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вмешательство в экономику: Новый курс и другие модели
</a:t>
            </a:r>
            <a:endParaRPr lang="en-US" sz="3018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Ф. Д. Рузвельта, известная как New Deal, включала общественные работы, поддержку банков, страхование вкладов и меры регулирования рынка труда. В США государство на практике стало главным инструментом борьбы с массовой безработицей и восстановления доверия.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СССР государство также расширяло контроль над экономикой, но действовало по различным схемам управления. К 1930-м годам идея активной роли государства стала одной из ключевых реакций на мировой кризис, потому что рынок не справлялся.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Тоталитарные режимы и подготовка к новой войне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— формирование однопартийности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фашистской Италии и нацистской Германии усиливается контроль над политической жизнью, растёт роль партийной пропаганды. В СССР складывается механизм жёсткого управления обществом через репрессивные структуры.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идеологическая мобилизация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оппозиции и цензура становятся системными. Режимы формируют «культ лидера» и мобилизуют население ради государственных целей, связывая успехи в экономике с идеологическими задачами.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— нарастание конфликта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Милитаризация и идеологическое противостояние создают условия для нового мирового столкновения. Международные кризисы накапливаются, а политические решения всё чаще принимаются «через силу».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перестройка экономики под войну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промышленность всё заметнее подчиняются военным нуждам. Приоритет получают тяжёлая промышленность и развитие вооружений, что меняет структуру производства и занятости.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география и масштабы конфликта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единого «одного фронта» война разворачивалась сразу в нескольких регионах — в Европе, Африке, Азии и на Тихом океане. Даты показывают, как конфликт становился всё более глобальным.
</a:t>
            </a:r>
            <a:endParaRPr lang="en-US" sz="148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вех 1939–1945 годов объясняет масштаб: чем шире становилась вовлечённость государств, тем сильнее росла потребность в координации ресурсов и техники. Поэтому война требовала мобилизации экономики.
</a:t>
            </a:r>
            <a:endParaRPr lang="en-US" sz="1397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рубежи Второй мировой войны: 1939, 1941, 1945 годы (хронология в школьных курсах истории).
</a:t>
            </a:r>
            <a:endParaRPr lang="en-US" sz="11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мировой войне широко применялись авиация, танки, радиолокация и другие технологические новшества. Одновременно государства переводили промышленность на массовый выпуск вооружений и боеприпасов.
</a:t>
            </a:r>
            <a:endParaRPr lang="en-US" sz="2239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60+ миллионов
</a:t>
            </a:r>
            <a:endParaRPr lang="en-US" sz="4807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величина потерь показывает, насколько война была системной катастрофой, затронувшей и фронт, и тыл.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общих потерь более 60 миллионов человек в сводных исторических работах и учебных курсах.
</a:t>
            </a:r>
            <a:endParaRPr lang="en-US" sz="1459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05" y="1437675"/>
            <a:ext cx="3711690" cy="334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1945 года: новые институты и новое противостояние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послевоенный порядок оформили международные правила, финансовые механизмы и идея коллективной безопасности. Одновременно усилилось новое противостояние, связанное с разделением мира на сферы влияния двух сверхдержав.
</a:t>
            </a:r>
            <a:endParaRPr lang="en-US" sz="1284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институтов и мер показывает: послевоенный мир пытался предотвратить повтор войны через правила и экономическую стабилизацию. Но политическое разделение Европы быстро стало новым источником напряжённости.
</a:t>
            </a:r>
            <a:endParaRPr lang="en-US" sz="1302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международным соглашениям и ключевым событиям: 1944–1949 годы (история международных отношений).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индустриального века к мировому порядку середины XX века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логическая цепочка: экономика → политика → международные структуры и противостояние.
</a:t>
            </a:r>
            <a:endParaRPr lang="en-US" sz="15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 изменила мир навсегда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 создала массовое производство, глобальные связи и более активное государство. Но вместе с прогрессом пришли колониализм, социальные конфликты и кризисы. К середине XX века мир стал технологичным и опасным, требуя новых моральных и политических решений.
</a:t>
            </a:r>
            <a:endParaRPr lang="en-US" sz="15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2026-05-11T14:28:03Z</dcterms:created>
  <dcterms:modified xsi:type="dcterms:W3CDTF">2026-05-11T14:28:03Z</dcterms:modified>
</cp:coreProperties>
</file>